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36"/>
  </p:notesMasterIdLst>
  <p:sldIdLst>
    <p:sldId id="256" r:id="rId2"/>
    <p:sldId id="257" r:id="rId3"/>
    <p:sldId id="266" r:id="rId4"/>
    <p:sldId id="261" r:id="rId5"/>
    <p:sldId id="258" r:id="rId6"/>
    <p:sldId id="262" r:id="rId7"/>
    <p:sldId id="268" r:id="rId8"/>
    <p:sldId id="263" r:id="rId9"/>
    <p:sldId id="264" r:id="rId10"/>
    <p:sldId id="265" r:id="rId11"/>
    <p:sldId id="259" r:id="rId12"/>
    <p:sldId id="260" r:id="rId13"/>
    <p:sldId id="267" r:id="rId14"/>
    <p:sldId id="269" r:id="rId15"/>
    <p:sldId id="270" r:id="rId16"/>
    <p:sldId id="282" r:id="rId17"/>
    <p:sldId id="275" r:id="rId18"/>
    <p:sldId id="284" r:id="rId19"/>
    <p:sldId id="271" r:id="rId20"/>
    <p:sldId id="285" r:id="rId21"/>
    <p:sldId id="272" r:id="rId22"/>
    <p:sldId id="273" r:id="rId23"/>
    <p:sldId id="286" r:id="rId24"/>
    <p:sldId id="288" r:id="rId25"/>
    <p:sldId id="274" r:id="rId26"/>
    <p:sldId id="287" r:id="rId27"/>
    <p:sldId id="276" r:id="rId28"/>
    <p:sldId id="277" r:id="rId29"/>
    <p:sldId id="290" r:id="rId30"/>
    <p:sldId id="278" r:id="rId31"/>
    <p:sldId id="279" r:id="rId32"/>
    <p:sldId id="280" r:id="rId33"/>
    <p:sldId id="281" r:id="rId34"/>
    <p:sldId id="283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A84E628-5AD4-498A-BE72-853309A512C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083194-F552-4DB5-BD6E-71F6D6673F6D}" type="slidenum">
              <a:rPr lang="en-US"/>
              <a:pPr/>
              <a:t>2</a:t>
            </a:fld>
            <a:endParaRPr lang="en-US"/>
          </a:p>
        </p:txBody>
      </p:sp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Skin can’t be sterilized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928662" y="1928803"/>
            <a:ext cx="7172348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1371600" y="3643314"/>
            <a:ext cx="6400800" cy="128588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31E9-2E45-452E-885B-AB0F6ED140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671514" y="274638"/>
            <a:ext cx="7829576" cy="1011222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71514" y="1285860"/>
            <a:ext cx="7829576" cy="4357718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7D9F-48DA-485C-B37B-E51C097BD7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43702" y="285730"/>
            <a:ext cx="1785950" cy="5565797"/>
          </a:xfrm>
        </p:spPr>
        <p:txBody>
          <a:bodyPr vert="eaVert"/>
          <a:lstStyle>
            <a:lvl1pPr>
              <a:defRPr>
                <a:gradFill flip="none" rotWithShape="1"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42910" y="274640"/>
            <a:ext cx="5834090" cy="5583253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652450" y="6356350"/>
            <a:ext cx="2133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6286512" y="6356350"/>
            <a:ext cx="2133600" cy="365125"/>
          </a:xfrm>
        </p:spPr>
        <p:txBody>
          <a:bodyPr/>
          <a:lstStyle/>
          <a:p>
            <a:fld id="{27D1D25A-06DB-49EC-8C05-CD35CD392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910FC-8429-4FF0-BB41-DC2932BF6C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000100" y="4714884"/>
            <a:ext cx="7215239" cy="86200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1000101" y="2857496"/>
            <a:ext cx="7215238" cy="17859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29CE3-61B0-4FE3-9713-D1FEB32CE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1627-DFA2-4255-8F39-3E5145E4A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9E1A8-48FF-41AC-A903-2D62D29B5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671646" y="4572008"/>
            <a:ext cx="6400816" cy="928686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F82E-14F7-4FEB-9FEE-A6305FD2F9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15AEB-B031-462D-9445-BD2FA4EEA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575050" y="1428737"/>
            <a:ext cx="5111750" cy="46974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434A-5B88-462A-BF6B-D89F7A3C6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792288" y="5014914"/>
            <a:ext cx="5486400" cy="414350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正方形/長方形 2"/>
          <p:cNvSpPr>
            <a:spLocks noGrp="1"/>
          </p:cNvSpPr>
          <p:nvPr>
            <p:ph type="pic" idx="1"/>
          </p:nvPr>
        </p:nvSpPr>
        <p:spPr>
          <a:xfrm>
            <a:off x="1792288" y="742960"/>
            <a:ext cx="5486400" cy="4114800"/>
          </a:xfrm>
          <a:prstGeom prst="rect">
            <a:avLst/>
          </a:prstGeom>
          <a:noFill/>
          <a:ln w="50800" cap="sq">
            <a:solidFill>
              <a:schemeClr val="tx1"/>
            </a:solidFill>
            <a:miter lim="800000"/>
          </a:ln>
          <a:effectLst>
            <a:outerShdw blurRad="76200" dist="50800" dir="13500000" algn="tl" rotWithShape="0">
              <a:schemeClr val="bg1">
                <a:alpha val="80000"/>
              </a:scheme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n-US" altLang="ja-JP" smtClean="0"/>
              <a:t>Click icon to add picture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792288" y="5481658"/>
            <a:ext cx="5486400" cy="80486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219C-C3FE-40DC-8103-49D4AA543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3868520-A9B9-4B56-9850-8E2AD9FFDE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rtlCol="0" anchor="ctr">
            <a:normAutofit/>
          </a:bodyPr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ln w="12700">
            <a:solidFill>
              <a:schemeClr val="tx1">
                <a:tint val="95000"/>
              </a:schemeClr>
            </a:solidFill>
          </a:ln>
          <a:gradFill>
            <a:gsLst>
              <a:gs pos="0">
                <a:schemeClr val="tx1">
                  <a:tint val="65000"/>
                </a:schemeClr>
              </a:gs>
              <a:gs pos="49900">
                <a:schemeClr val="tx1">
                  <a:tint val="95000"/>
                </a:schemeClr>
              </a:gs>
              <a:gs pos="50000">
                <a:schemeClr val="tx1"/>
              </a:gs>
              <a:gs pos="100000">
                <a:schemeClr val="tx1">
                  <a:tint val="95000"/>
                </a:schemeClr>
              </a:gs>
            </a:gsLst>
            <a:lin ang="5400000" scaled="1"/>
          </a:gradFill>
          <a:effectLst>
            <a:outerShdw blurRad="127000" algn="tl" rotWithShape="0">
              <a:schemeClr val="bg1">
                <a:alpha val="5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tx1"/>
        </a:buClr>
        <a:buFont typeface="Wingdings"/>
        <a:buChar char="n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>
            <a:shade val="75000"/>
          </a:schemeClr>
        </a:buClr>
        <a:buSzPct val="85000"/>
        <a:buFont typeface="Wingdings"/>
        <a:buChar char="n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4">
            <a:shade val="50000"/>
          </a:schemeClr>
        </a:buClr>
        <a:buSzPct val="75000"/>
        <a:buFont typeface="Wingdings"/>
        <a:buChar char="n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6">
            <a:shade val="50000"/>
          </a:schemeClr>
        </a:buClr>
        <a:buSzPct val="75000"/>
        <a:buFont typeface="Wingdings"/>
        <a:buChar char="n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3">
            <a:shade val="50000"/>
          </a:schemeClr>
        </a:buClr>
        <a:buSzPct val="70000"/>
        <a:buFont typeface="Wingdings"/>
        <a:buChar char="n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2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5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tx1"/>
        </a:buClr>
        <a:buSzPct val="5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SKIN PREP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Contaminated Area: </a:t>
            </a:r>
            <a:br>
              <a:rPr lang="en-US"/>
            </a:br>
            <a:r>
              <a:rPr lang="en-US"/>
              <a:t>Rules of Thumb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Prep surrounding area first  and contaminated area last</a:t>
            </a:r>
          </a:p>
          <a:p>
            <a:r>
              <a:rPr lang="en-US"/>
              <a:t>Use new sponge each time have passed over contaminated area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/>
              <a:t>Where the Prep Falls in the Sequence of Pre-operative Preparation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600"/>
              <a:t>Anesthesia administered</a:t>
            </a:r>
          </a:p>
          <a:p>
            <a:pPr>
              <a:lnSpc>
                <a:spcPct val="80000"/>
              </a:lnSpc>
            </a:pPr>
            <a:r>
              <a:rPr lang="en-US" sz="2600"/>
              <a:t>Urinary catheter placed</a:t>
            </a:r>
          </a:p>
          <a:p>
            <a:pPr>
              <a:lnSpc>
                <a:spcPct val="80000"/>
              </a:lnSpc>
            </a:pPr>
            <a:r>
              <a:rPr lang="en-US" sz="2600"/>
              <a:t>Patient positioned</a:t>
            </a:r>
          </a:p>
          <a:p>
            <a:pPr>
              <a:lnSpc>
                <a:spcPct val="80000"/>
              </a:lnSpc>
            </a:pPr>
            <a:r>
              <a:rPr lang="en-US" sz="2600"/>
              <a:t>All pre-operative procedures must occur before the “prep” to prevent contamination of the incision site</a:t>
            </a:r>
          </a:p>
          <a:p>
            <a:pPr>
              <a:lnSpc>
                <a:spcPct val="80000"/>
              </a:lnSpc>
            </a:pPr>
            <a:r>
              <a:rPr lang="en-US" sz="2600"/>
              <a:t>Skin prep</a:t>
            </a:r>
          </a:p>
          <a:p>
            <a:pPr>
              <a:lnSpc>
                <a:spcPct val="80000"/>
              </a:lnSpc>
            </a:pPr>
            <a:r>
              <a:rPr lang="en-US" sz="2600"/>
              <a:t>Draping of the patient</a:t>
            </a:r>
          </a:p>
          <a:p>
            <a:pPr>
              <a:lnSpc>
                <a:spcPct val="80000"/>
              </a:lnSpc>
            </a:pPr>
            <a:r>
              <a:rPr lang="en-US" sz="2600"/>
              <a:t>Intra-operative phase begins with incision or beginning of surgery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Prior to Procedure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Clean surgical site prior to prep </a:t>
            </a:r>
            <a:r>
              <a:rPr lang="en-US" sz="2400" dirty="0" err="1"/>
              <a:t>prn</a:t>
            </a:r>
            <a:r>
              <a:rPr lang="en-US" sz="2400" dirty="0"/>
              <a:t> of dirt, grease, etc.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May need to shave area:  electric razor preferable as is less likely to create skin irritation which can open an area exposing to potential infection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Shave should occur as close to time of surgery as possible (surgeon preference if removed)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Remove all hair (use tape </a:t>
            </a:r>
            <a:r>
              <a:rPr lang="en-US" sz="2400" dirty="0" err="1"/>
              <a:t>prn</a:t>
            </a:r>
            <a:r>
              <a:rPr lang="en-US" sz="2400" dirty="0"/>
              <a:t>)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May need to change a draw sheet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Do not want hair floating around and getting in surgical site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Procedure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lnSpc>
                <a:spcPct val="90000"/>
              </a:lnSpc>
            </a:pPr>
            <a:r>
              <a:rPr lang="en-US" sz="2400" dirty="0"/>
              <a:t>Basic </a:t>
            </a:r>
            <a:r>
              <a:rPr lang="en-US" sz="2400" dirty="0" err="1"/>
              <a:t>handwash</a:t>
            </a:r>
            <a:endParaRPr lang="en-US" sz="2400" dirty="0"/>
          </a:p>
          <a:p>
            <a:pPr marL="571500" indent="-571500">
              <a:lnSpc>
                <a:spcPct val="90000"/>
              </a:lnSpc>
            </a:pPr>
            <a:r>
              <a:rPr lang="en-US" sz="2400" dirty="0"/>
              <a:t>Gather supplies: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/>
              <a:t>Prep kit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/>
              <a:t>Sterile gloves (open glove technique for circulator if doing pre-scrub)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/>
              <a:t>Clock with second hand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/>
              <a:t>Clean working surface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/>
              <a:t>Lighting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/>
              <a:t>Trash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/>
              <a:t>Positioning aides </a:t>
            </a:r>
            <a:r>
              <a:rPr lang="en-US" sz="2400" dirty="0" err="1"/>
              <a:t>prn</a:t>
            </a:r>
            <a:endParaRPr lang="en-US" sz="2400" dirty="0"/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/>
              <a:t>Final surgical position achieved prior to prep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Procedure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Area to be prepped exposed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Drip towels or prep pad is placed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Prepare sterile field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Don sterile gloves using open glove technique if you are not a sterile team member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Prep according to situation and area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AVOID grounding  pad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May need to have CRNA move EKG electrodes if they are in the area needing to be prepped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Excess prep solution can cause chemical burns to patient’s skin and potentially cause a fire if near area of </a:t>
            </a:r>
            <a:r>
              <a:rPr lang="en-US" sz="2400" b="1" dirty="0" err="1"/>
              <a:t>cautery</a:t>
            </a:r>
            <a:r>
              <a:rPr lang="en-US" sz="2400" b="1" dirty="0"/>
              <a:t> (spark) or laser (beam)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Situations and Areas of Prep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600"/>
              <a:t>Rules of thumb:</a:t>
            </a:r>
          </a:p>
          <a:p>
            <a:pPr>
              <a:lnSpc>
                <a:spcPct val="80000"/>
              </a:lnSpc>
            </a:pPr>
            <a:r>
              <a:rPr lang="en-US" sz="2600"/>
              <a:t>Prep surgical area beginning with incision site and moving outward in circular motion, include a large area surrounding the surgical incision site</a:t>
            </a:r>
          </a:p>
          <a:p>
            <a:pPr>
              <a:lnSpc>
                <a:spcPct val="80000"/>
              </a:lnSpc>
            </a:pPr>
            <a:r>
              <a:rPr lang="en-US" sz="2600"/>
              <a:t>Do not go back!</a:t>
            </a:r>
          </a:p>
          <a:p>
            <a:pPr>
              <a:lnSpc>
                <a:spcPct val="80000"/>
              </a:lnSpc>
            </a:pPr>
            <a:r>
              <a:rPr lang="en-US" sz="2600"/>
              <a:t>If axilla, thighs, or pubic areas are involved prep them last</a:t>
            </a:r>
          </a:p>
          <a:p>
            <a:pPr>
              <a:lnSpc>
                <a:spcPct val="80000"/>
              </a:lnSpc>
            </a:pPr>
            <a:r>
              <a:rPr lang="en-US" sz="2600"/>
              <a:t>If area is a contaminated area, prep surrounding area first, and contaminated area last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Some services: orthopedic, neurosurgical, vascular, thoracic, may require timed scrubs of 5 minutes</a:t>
            </a:r>
          </a:p>
          <a:p>
            <a:r>
              <a:rPr lang="en-US"/>
              <a:t>ASK if not on preference card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Prep Area: Abdomen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Incision site to nipples and pubis, pubis last</a:t>
            </a:r>
          </a:p>
          <a:p>
            <a:r>
              <a:rPr lang="en-US"/>
              <a:t>May include upper thighs, still prep groin and pubis last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Picture 4" descr="mso6F1E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457200"/>
            <a:ext cx="6858000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Prep Area:  Chest &amp; Breast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Incision site, around to bedline, includes shoulder and axilla</a:t>
            </a:r>
          </a:p>
          <a:p>
            <a:r>
              <a:rPr lang="en-US"/>
              <a:t>May include arm (rare)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Purpose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Reduce the number of “transient” microbes to the least possible number on the intended operative site     (same reason we perform surgical hand scrub)</a:t>
            </a:r>
          </a:p>
          <a:p>
            <a:pPr>
              <a:lnSpc>
                <a:spcPct val="90000"/>
              </a:lnSpc>
            </a:pPr>
            <a:r>
              <a:rPr lang="en-US"/>
              <a:t>Rids site of dirt</a:t>
            </a:r>
          </a:p>
          <a:p>
            <a:pPr>
              <a:lnSpc>
                <a:spcPct val="90000"/>
              </a:lnSpc>
            </a:pPr>
            <a:r>
              <a:rPr lang="en-US"/>
              <a:t>Rids site of oils</a:t>
            </a:r>
          </a:p>
          <a:p>
            <a:pPr>
              <a:lnSpc>
                <a:spcPct val="90000"/>
              </a:lnSpc>
            </a:pPr>
            <a:r>
              <a:rPr lang="en-US"/>
              <a:t>Minimizes microbes to least possible number “irreducible minimum”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4" name="Picture 4" descr="mso48DA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0"/>
            <a:ext cx="6858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Prep Area:  Extremities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600" b="1"/>
              <a:t>Considerations:</a:t>
            </a:r>
          </a:p>
          <a:p>
            <a:r>
              <a:rPr lang="en-US" sz="2600"/>
              <a:t>Assistant with sterile gloves will grasp extremity after a prepped area has been washed and hold up for prepping</a:t>
            </a:r>
          </a:p>
          <a:p>
            <a:r>
              <a:rPr lang="en-US" sz="2600"/>
              <a:t>Begin at surgical incision site and move around circumference of extremity, prepping groin or axilla last</a:t>
            </a:r>
          </a:p>
          <a:p>
            <a:r>
              <a:rPr lang="en-US" sz="2600"/>
              <a:t>Feet or hands will be prepped separate or last if groin or axilla not involved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Prep Area: Extremitites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/>
              <a:t>Leg &amp; Hip</a:t>
            </a:r>
          </a:p>
          <a:p>
            <a:pPr>
              <a:lnSpc>
                <a:spcPct val="90000"/>
              </a:lnSpc>
            </a:pPr>
            <a:r>
              <a:rPr lang="en-US"/>
              <a:t>Foot &amp; Ankle:  foot and entire leg ankle to knee</a:t>
            </a:r>
          </a:p>
          <a:p>
            <a:pPr>
              <a:lnSpc>
                <a:spcPct val="90000"/>
              </a:lnSpc>
            </a:pPr>
            <a:r>
              <a:rPr lang="en-US"/>
              <a:t>Hip:  hip, abdomen on affected side, entire leg and foot, buttocks to table line, groin, and pubis</a:t>
            </a:r>
          </a:p>
          <a:p>
            <a:pPr>
              <a:lnSpc>
                <a:spcPct val="90000"/>
              </a:lnSpc>
            </a:pPr>
            <a:r>
              <a:rPr lang="en-US"/>
              <a:t>Bilateral leg:  both legs to toes or ankles to waist line or umbilicus, prepping groin and pubis last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8" name="Picture 4" descr="mso46AE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0"/>
            <a:ext cx="7620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7" name="Picture 5" descr="mso1EF1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0"/>
            <a:ext cx="6477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Prep Area:  Extremities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Hand &amp; Arm</a:t>
            </a:r>
            <a:r>
              <a:rPr lang="en-US"/>
              <a:t> </a:t>
            </a:r>
          </a:p>
          <a:p>
            <a:r>
              <a:rPr lang="en-US"/>
              <a:t>Hand:  hand &amp; arm to 3 inches above the elbow</a:t>
            </a:r>
          </a:p>
          <a:p>
            <a:r>
              <a:rPr lang="en-US"/>
              <a:t>Shoulder:  shoulder, base of neck, chest to midline, upper arm circumferentially, axilla last</a:t>
            </a:r>
          </a:p>
          <a:p>
            <a:r>
              <a:rPr lang="en-US"/>
              <a:t>Arm:  entire arm circumferentially, shoulder, hand (prn), axilla last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2" name="Picture 4" descr="msoADB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28600"/>
            <a:ext cx="7543800" cy="662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Prep Area:  Perineal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/>
              <a:t>Place drip pad under buttocks</a:t>
            </a:r>
          </a:p>
          <a:p>
            <a:pPr>
              <a:lnSpc>
                <a:spcPct val="90000"/>
              </a:lnSpc>
            </a:pPr>
            <a:r>
              <a:rPr lang="en-US" sz="2600"/>
              <a:t>Begin at pubic area, move down over the genitalia, perineum, and anus</a:t>
            </a:r>
          </a:p>
          <a:p>
            <a:pPr>
              <a:lnSpc>
                <a:spcPct val="90000"/>
              </a:lnSpc>
            </a:pPr>
            <a:r>
              <a:rPr lang="en-US" sz="2600"/>
              <a:t>Discard sponge after going over the anus</a:t>
            </a:r>
          </a:p>
          <a:p>
            <a:pPr>
              <a:lnSpc>
                <a:spcPct val="90000"/>
              </a:lnSpc>
            </a:pPr>
            <a:r>
              <a:rPr lang="en-US" sz="2600"/>
              <a:t>If doing an abdominoperineal procedure should use two separate prep sets (changing gloves in between) or prep abdomen first, then perineal area as described</a:t>
            </a:r>
          </a:p>
          <a:p>
            <a:pPr>
              <a:lnSpc>
                <a:spcPct val="90000"/>
              </a:lnSpc>
            </a:pPr>
            <a:r>
              <a:rPr lang="en-US" sz="2600"/>
              <a:t>Should not double dip!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Prep Area:  Vaginal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Some surgeons may not prep </a:t>
            </a:r>
            <a:r>
              <a:rPr lang="en-US" sz="2400" dirty="0" smtClean="0"/>
              <a:t>the vagina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Will need sponge stick or forceps for internal vaginal prep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Need pad under buttocks to catch prep fluids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Begin at pubis, moving over vulva, perineum, and anus (discard after going over anus)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Sponge stick with prep solution inserted into vagina to move in circular motion to cleans vaginal vault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Dry sponge stick should be used afterwards in vaginal vault to internally dry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msoCCA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228600"/>
            <a:ext cx="8382000" cy="662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When to Prep?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Invasive surgical procedures</a:t>
            </a:r>
          </a:p>
          <a:p>
            <a:r>
              <a:rPr lang="en-US"/>
              <a:t>Traumatic wound care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Prep Area: Eyes, Ears, Nose, Face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Eyes are protected</a:t>
            </a:r>
          </a:p>
          <a:p>
            <a:r>
              <a:rPr lang="en-US"/>
              <a:t>Area surrounding incision site is prepped as much as possible to hairline</a:t>
            </a:r>
          </a:p>
          <a:p>
            <a:r>
              <a:rPr lang="en-US"/>
              <a:t>Some surgeons will not prep for eye, ear, and nose surgeries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Prep Area:  Head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/>
              <a:t>Usually only the immediate area surrounding the incision site is shaven and prepped</a:t>
            </a:r>
          </a:p>
          <a:p>
            <a:pPr>
              <a:lnSpc>
                <a:spcPct val="90000"/>
              </a:lnSpc>
            </a:pPr>
            <a:r>
              <a:rPr lang="en-US" sz="2600"/>
              <a:t>Used to shave entire head and prep entire head</a:t>
            </a:r>
          </a:p>
          <a:p>
            <a:pPr>
              <a:lnSpc>
                <a:spcPct val="90000"/>
              </a:lnSpc>
            </a:pPr>
            <a:r>
              <a:rPr lang="en-US" sz="2600"/>
              <a:t>May still do this occasionally</a:t>
            </a:r>
          </a:p>
          <a:p>
            <a:pPr>
              <a:lnSpc>
                <a:spcPct val="90000"/>
              </a:lnSpc>
            </a:pPr>
            <a:r>
              <a:rPr lang="en-US" sz="2600"/>
              <a:t>Will begin at incision site and move around in a circular motion away from site, avoiding dripping into the ears, eyes, nostrils, and mouth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Prep Area: Back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Begin at incision site and move away in a circular outward motion</a:t>
            </a:r>
          </a:p>
          <a:p>
            <a:r>
              <a:rPr lang="en-US"/>
              <a:t>Depending on site of incision, may prep to buttocks and or the neck to the hairline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Procedure Completed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Remove drip towels without touching prepped area (circulator will remove these)</a:t>
            </a:r>
          </a:p>
          <a:p>
            <a:r>
              <a:rPr lang="en-US" dirty="0"/>
              <a:t>Clean up supplies</a:t>
            </a:r>
          </a:p>
          <a:p>
            <a:r>
              <a:rPr lang="en-US" dirty="0"/>
              <a:t>Remove contaminated gloves</a:t>
            </a:r>
          </a:p>
          <a:p>
            <a:r>
              <a:rPr lang="en-US" dirty="0"/>
              <a:t>Wash your hands</a:t>
            </a:r>
          </a:p>
          <a:p>
            <a:r>
              <a:rPr lang="en-US" dirty="0"/>
              <a:t>Note or report any skin </a:t>
            </a:r>
            <a:r>
              <a:rPr lang="en-US" dirty="0" smtClean="0"/>
              <a:t>abnormalities to the RN or MD immediately, ideally before beginning of the prep.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Skin Prep</a:t>
            </a:r>
          </a:p>
          <a:p>
            <a:r>
              <a:rPr lang="en-US"/>
              <a:t>Procedure </a:t>
            </a:r>
          </a:p>
          <a:p>
            <a:r>
              <a:rPr lang="en-US"/>
              <a:t>Surgical Site Variations</a:t>
            </a:r>
          </a:p>
          <a:p>
            <a:r>
              <a:rPr lang="en-US"/>
              <a:t>Considerations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/>
              <a:t>Prevent </a:t>
            </a:r>
            <a:r>
              <a:rPr lang="en-US" sz="4000" b="1" dirty="0" smtClean="0"/>
              <a:t>SSI</a:t>
            </a:r>
          </a:p>
          <a:p>
            <a:pPr lvl="1"/>
            <a:r>
              <a:rPr lang="en-US" sz="3600" dirty="0" smtClean="0"/>
              <a:t>SSI -an </a:t>
            </a:r>
            <a:r>
              <a:rPr lang="en-US" sz="3600" dirty="0" smtClean="0"/>
              <a:t>infection of the tissue in or around a surgical wound. To be considered a surgical site infection, the infection must occur within 30 days after surgery.</a:t>
            </a:r>
            <a:endParaRPr lang="en-US" sz="3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Action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Mechanical 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    </a:t>
            </a:r>
            <a:r>
              <a:rPr lang="en-US" dirty="0" smtClean="0"/>
              <a:t>friction - the </a:t>
            </a:r>
            <a:r>
              <a:rPr lang="en-US" dirty="0" smtClean="0"/>
              <a:t>rubbing of one object or surface against another</a:t>
            </a:r>
            <a:endParaRPr lang="en-US" dirty="0"/>
          </a:p>
          <a:p>
            <a:r>
              <a:rPr lang="en-US" dirty="0"/>
              <a:t>Chemical 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    antiseptic </a:t>
            </a:r>
            <a:r>
              <a:rPr lang="en-US" dirty="0" smtClean="0"/>
              <a:t>solution - </a:t>
            </a:r>
            <a:r>
              <a:rPr lang="en-US" dirty="0" smtClean="0"/>
              <a:t>an </a:t>
            </a:r>
            <a:r>
              <a:rPr lang="en-US" dirty="0" smtClean="0"/>
              <a:t>antiseptic is a substance which inhibits the growth and development of microorganisms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Anti = </a:t>
            </a:r>
            <a:r>
              <a:rPr lang="en-US" dirty="0" smtClean="0"/>
              <a:t>prefix meaning </a:t>
            </a:r>
            <a:r>
              <a:rPr lang="en-US" dirty="0" smtClean="0"/>
              <a:t>against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dirty="0" smtClean="0"/>
              <a:t>septic = </a:t>
            </a:r>
            <a:r>
              <a:rPr lang="en-US" dirty="0" smtClean="0"/>
              <a:t>containing or resulting from disease-causing organisms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Antiseptics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200" b="1" u="sng" dirty="0" smtClean="0"/>
              <a:t>Alcohol</a:t>
            </a:r>
            <a:r>
              <a:rPr lang="en-US" sz="2200" u="sng" dirty="0" smtClean="0"/>
              <a:t> </a:t>
            </a:r>
            <a:r>
              <a:rPr lang="en-US" sz="2200" dirty="0" smtClean="0"/>
              <a:t>-</a:t>
            </a:r>
            <a:r>
              <a:rPr lang="en-US" sz="2200" dirty="0"/>
              <a:t>rapid reduction of microbial count</a:t>
            </a:r>
          </a:p>
          <a:p>
            <a:pPr lvl="1">
              <a:lnSpc>
                <a:spcPct val="80000"/>
              </a:lnSpc>
            </a:pPr>
            <a:r>
              <a:rPr lang="en-US" sz="2200" dirty="0"/>
              <a:t>May use after iodine to provide better adhesion of </a:t>
            </a:r>
            <a:r>
              <a:rPr lang="en-US" sz="2200" dirty="0" smtClean="0"/>
              <a:t>bio-drape </a:t>
            </a:r>
            <a:r>
              <a:rPr lang="en-US" sz="2200" dirty="0"/>
              <a:t>(</a:t>
            </a:r>
            <a:r>
              <a:rPr lang="en-US" sz="2200" dirty="0" err="1"/>
              <a:t>Ioban</a:t>
            </a:r>
            <a:r>
              <a:rPr lang="en-US" sz="2200" dirty="0"/>
              <a:t>)</a:t>
            </a:r>
          </a:p>
          <a:p>
            <a:pPr lvl="1">
              <a:lnSpc>
                <a:spcPct val="80000"/>
              </a:lnSpc>
            </a:pPr>
            <a:r>
              <a:rPr lang="en-US" sz="2200" dirty="0"/>
              <a:t>If on field at start color or clearly label to avoid confusion with other clear medications that may be on the field</a:t>
            </a:r>
          </a:p>
          <a:p>
            <a:pPr lvl="1">
              <a:lnSpc>
                <a:spcPct val="80000"/>
              </a:lnSpc>
            </a:pPr>
            <a:r>
              <a:rPr lang="en-US" sz="2200" dirty="0"/>
              <a:t>Avoid splashing as this is a re-capped solution</a:t>
            </a:r>
          </a:p>
          <a:p>
            <a:pPr lvl="1">
              <a:lnSpc>
                <a:spcPct val="80000"/>
              </a:lnSpc>
            </a:pPr>
            <a:r>
              <a:rPr lang="en-US" sz="2200" dirty="0"/>
              <a:t>FLAMMABLE! Avoid pooling.</a:t>
            </a:r>
          </a:p>
          <a:p>
            <a:pPr>
              <a:lnSpc>
                <a:spcPct val="80000"/>
              </a:lnSpc>
            </a:pPr>
            <a:r>
              <a:rPr lang="en-US" sz="2200" b="1" u="sng" dirty="0" smtClean="0"/>
              <a:t>Iodine</a:t>
            </a:r>
            <a:r>
              <a:rPr lang="en-US" sz="2200" u="sng" dirty="0" smtClean="0"/>
              <a:t> -</a:t>
            </a:r>
            <a:r>
              <a:rPr lang="en-US" sz="2200" dirty="0" smtClean="0"/>
              <a:t> </a:t>
            </a:r>
            <a:r>
              <a:rPr lang="en-US" sz="2200" dirty="0"/>
              <a:t>rapid reduction of microbial count</a:t>
            </a:r>
          </a:p>
          <a:p>
            <a:pPr lvl="1">
              <a:lnSpc>
                <a:spcPct val="80000"/>
              </a:lnSpc>
            </a:pPr>
            <a:r>
              <a:rPr lang="en-US" sz="2200" dirty="0"/>
              <a:t>Remove after 2-3 minutes to avoid skin irritation (dry/blot with sterile towel)</a:t>
            </a:r>
          </a:p>
          <a:p>
            <a:pPr>
              <a:lnSpc>
                <a:spcPct val="80000"/>
              </a:lnSpc>
            </a:pPr>
            <a:r>
              <a:rPr lang="en-US" sz="2200" b="1" u="sng" dirty="0" err="1" smtClean="0"/>
              <a:t>Iodophors</a:t>
            </a:r>
            <a:r>
              <a:rPr lang="en-US" sz="2200" u="sng" dirty="0" smtClean="0"/>
              <a:t> </a:t>
            </a:r>
            <a:r>
              <a:rPr lang="en-US" sz="2200" dirty="0" smtClean="0"/>
              <a:t>- </a:t>
            </a:r>
            <a:r>
              <a:rPr lang="en-US" sz="2200" dirty="0"/>
              <a:t>less irritating to skin/no need to remove</a:t>
            </a:r>
            <a:endParaRPr lang="en-US" sz="2200" u="sng" dirty="0"/>
          </a:p>
          <a:p>
            <a:pPr>
              <a:lnSpc>
                <a:spcPct val="80000"/>
              </a:lnSpc>
            </a:pPr>
            <a:r>
              <a:rPr lang="en-US" sz="2200" b="1" u="sng" dirty="0" err="1"/>
              <a:t>Chlorohexidine</a:t>
            </a:r>
            <a:r>
              <a:rPr lang="en-US" sz="2200" u="sng" dirty="0"/>
              <a:t> (</a:t>
            </a:r>
            <a:r>
              <a:rPr lang="en-US" sz="2200" u="sng" dirty="0" err="1"/>
              <a:t>Hibiclens</a:t>
            </a:r>
            <a:r>
              <a:rPr lang="en-US" sz="2200" u="sng" dirty="0"/>
              <a:t>)-</a:t>
            </a:r>
            <a:r>
              <a:rPr lang="en-US" sz="2200" dirty="0"/>
              <a:t> less rapid reduction of microbial count</a:t>
            </a:r>
          </a:p>
          <a:p>
            <a:pPr lvl="1">
              <a:lnSpc>
                <a:spcPct val="80000"/>
              </a:lnSpc>
            </a:pPr>
            <a:r>
              <a:rPr lang="en-US" sz="2200" dirty="0"/>
              <a:t>Residual effect 4-6 hours</a:t>
            </a:r>
          </a:p>
          <a:p>
            <a:pPr>
              <a:lnSpc>
                <a:spcPct val="80000"/>
              </a:lnSpc>
            </a:pPr>
            <a:r>
              <a:rPr lang="en-US" sz="2200" b="1" u="sng" dirty="0"/>
              <a:t>Hexachlorophene</a:t>
            </a:r>
            <a:r>
              <a:rPr lang="en-US" sz="2200" u="sng" dirty="0"/>
              <a:t> (G-11)</a:t>
            </a:r>
            <a:r>
              <a:rPr lang="en-US" sz="2200" dirty="0"/>
              <a:t>-can use several days prior to surgery as builds up a lasting or cumulative effect</a:t>
            </a:r>
            <a:endParaRPr lang="en-US" sz="2200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Prep Sets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600"/>
              <a:t>Assemble you own:  Antiseptic, sponge sticks, sponges, sterile gloves, sterile towels</a:t>
            </a:r>
          </a:p>
          <a:p>
            <a:pPr>
              <a:lnSpc>
                <a:spcPct val="80000"/>
              </a:lnSpc>
            </a:pPr>
            <a:r>
              <a:rPr lang="en-US" sz="2600"/>
              <a:t>Prep packs:  may or may not contain antiseptics</a:t>
            </a:r>
          </a:p>
          <a:p>
            <a:pPr>
              <a:lnSpc>
                <a:spcPct val="80000"/>
              </a:lnSpc>
            </a:pPr>
            <a:r>
              <a:rPr lang="en-US" sz="2600"/>
              <a:t>Single-use applicators:  Gel-Preps</a:t>
            </a:r>
          </a:p>
          <a:p>
            <a:pPr>
              <a:lnSpc>
                <a:spcPct val="80000"/>
              </a:lnSpc>
            </a:pPr>
            <a:r>
              <a:rPr lang="en-US" sz="2600"/>
              <a:t>Circulator or ST circulator assistant performs betadine scrub prep and may do betadine paint</a:t>
            </a:r>
          </a:p>
          <a:p>
            <a:pPr>
              <a:lnSpc>
                <a:spcPct val="80000"/>
              </a:lnSpc>
            </a:pPr>
            <a:r>
              <a:rPr lang="en-US" sz="2600"/>
              <a:t>Surgeon or ST may perform betadine paint after circulator does scrub</a:t>
            </a:r>
          </a:p>
          <a:p>
            <a:pPr>
              <a:lnSpc>
                <a:spcPct val="80000"/>
              </a:lnSpc>
            </a:pPr>
            <a:r>
              <a:rPr lang="en-US" sz="2600"/>
              <a:t>Surgeon may just use paint and no scrub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Considerations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600"/>
              <a:t>Should be “broad spectrum antiseptic”</a:t>
            </a:r>
          </a:p>
          <a:p>
            <a:r>
              <a:rPr lang="en-US" sz="2600"/>
              <a:t>Should provide “residual or lasting” effect</a:t>
            </a:r>
          </a:p>
          <a:p>
            <a:r>
              <a:rPr lang="en-US" sz="2600"/>
              <a:t>Patient specific (sensitivities/allergies)</a:t>
            </a:r>
          </a:p>
          <a:p>
            <a:r>
              <a:rPr lang="en-US" sz="2600"/>
              <a:t>Procedure specific</a:t>
            </a:r>
          </a:p>
          <a:p>
            <a:r>
              <a:rPr lang="en-US" sz="2600"/>
              <a:t>Surgeon preference</a:t>
            </a:r>
          </a:p>
          <a:p>
            <a:r>
              <a:rPr lang="en-US" sz="2600"/>
              <a:t>Prevent pooling</a:t>
            </a:r>
          </a:p>
          <a:p>
            <a:r>
              <a:rPr lang="en-US" sz="2600"/>
              <a:t>Avoid splashing</a:t>
            </a:r>
          </a:p>
          <a:p>
            <a:r>
              <a:rPr lang="en-US" sz="2600"/>
              <a:t>Avoid eyes, ears, nose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Contaminated Areas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600" b="1"/>
              <a:t>Normally “harbor body fluids or microorganisms”</a:t>
            </a:r>
          </a:p>
          <a:p>
            <a:pPr>
              <a:lnSpc>
                <a:spcPct val="80000"/>
              </a:lnSpc>
            </a:pPr>
            <a:r>
              <a:rPr lang="en-US" sz="2600"/>
              <a:t>Broken skin</a:t>
            </a:r>
          </a:p>
          <a:p>
            <a:pPr>
              <a:lnSpc>
                <a:spcPct val="80000"/>
              </a:lnSpc>
            </a:pPr>
            <a:r>
              <a:rPr lang="en-US" sz="2600"/>
              <a:t>Avoid mucous membranes:</a:t>
            </a:r>
          </a:p>
          <a:p>
            <a:pPr>
              <a:lnSpc>
                <a:spcPct val="80000"/>
              </a:lnSpc>
            </a:pPr>
            <a:r>
              <a:rPr lang="en-US" sz="2600"/>
              <a:t>Sinuses</a:t>
            </a:r>
          </a:p>
          <a:p>
            <a:pPr>
              <a:lnSpc>
                <a:spcPct val="80000"/>
              </a:lnSpc>
            </a:pPr>
            <a:r>
              <a:rPr lang="en-US" sz="2600"/>
              <a:t>Mouth</a:t>
            </a:r>
          </a:p>
          <a:p>
            <a:pPr>
              <a:lnSpc>
                <a:spcPct val="80000"/>
              </a:lnSpc>
            </a:pPr>
            <a:r>
              <a:rPr lang="en-US" sz="2600"/>
              <a:t>Nose</a:t>
            </a:r>
          </a:p>
          <a:p>
            <a:pPr>
              <a:lnSpc>
                <a:spcPct val="80000"/>
              </a:lnSpc>
            </a:pPr>
            <a:r>
              <a:rPr lang="en-US" sz="2600"/>
              <a:t>Vagina</a:t>
            </a:r>
          </a:p>
          <a:p>
            <a:pPr>
              <a:lnSpc>
                <a:spcPct val="80000"/>
              </a:lnSpc>
            </a:pPr>
            <a:r>
              <a:rPr lang="en-US" sz="2600"/>
              <a:t>Anus</a:t>
            </a:r>
          </a:p>
          <a:p>
            <a:pPr>
              <a:lnSpc>
                <a:spcPct val="80000"/>
              </a:lnSpc>
            </a:pPr>
            <a:r>
              <a:rPr lang="en-US" sz="2600"/>
              <a:t>Stomas (openings:  colostomy, etc.)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YamatoPainting">
  <a:themeElements>
    <a:clrScheme name="Yamato Painting">
      <a:dk1>
        <a:sysClr val="windowText" lastClr="000000"/>
      </a:dk1>
      <a:lt1>
        <a:sysClr val="window" lastClr="FFFFFF"/>
      </a:lt1>
      <a:dk2>
        <a:srgbClr val="3F2D32"/>
      </a:dk2>
      <a:lt2>
        <a:srgbClr val="FEDD00"/>
      </a:lt2>
      <a:accent1>
        <a:srgbClr val="C24400"/>
      </a:accent1>
      <a:accent2>
        <a:srgbClr val="3F7228"/>
      </a:accent2>
      <a:accent3>
        <a:srgbClr val="516086"/>
      </a:accent3>
      <a:accent4>
        <a:srgbClr val="956A86"/>
      </a:accent4>
      <a:accent5>
        <a:srgbClr val="E87981"/>
      </a:accent5>
      <a:accent6>
        <a:srgbClr val="8D8628"/>
      </a:accent6>
      <a:hlink>
        <a:srgbClr val="0000FF"/>
      </a:hlink>
      <a:folHlink>
        <a:srgbClr val="800080"/>
      </a:folHlink>
    </a:clrScheme>
    <a:fontScheme name="Yamato Painti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Yamato Painting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100000"/>
              </a:schemeClr>
            </a:gs>
            <a:gs pos="100000">
              <a:schemeClr val="phClr">
                <a:tint val="100000"/>
                <a:shade val="20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000000"/>
              <a:schemeClr val="phClr">
                <a:tint val="100000"/>
              </a:schemeClr>
            </a:duotone>
          </a:blip>
          <a:tile tx="0" ty="0" sx="35000" sy="35000" flip="none" algn="tl"/>
        </a:blipFill>
      </a:fillStyleLst>
      <a:lnStyleLst>
        <a:ln w="9525" cap="flat" cmpd="sng" algn="ctr">
          <a:solidFill>
            <a:schemeClr val="phClr">
              <a:alpha val="60000"/>
            </a:schemeClr>
          </a:solidFill>
          <a:prstDash val="solid"/>
        </a:ln>
        <a:ln w="19525" cap="flat" cmpd="sng" algn="ctr">
          <a:solidFill>
            <a:schemeClr val="phClr">
              <a:alpha val="90000"/>
            </a:schemeClr>
          </a:solidFill>
          <a:prstDash val="solid"/>
        </a:ln>
        <a:ln w="3810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prst="angle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glow rad="51600">
              <a:schemeClr val="phClr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>
            <a:shade val="90000"/>
          </a:schemeClr>
        </a:solidFill>
        <a:blipFill>
          <a:blip xmlns:r="http://schemas.openxmlformats.org/officeDocument/2006/relationships" r:embed="rId2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tile tx="0" ty="0" sx="120000" sy="120000" flip="xy" algn="t"/>
        </a:blipFill>
        <a:blipFill rotWithShape="0">
          <a:blip xmlns:r="http://schemas.openxmlformats.org/officeDocument/2006/relationships" r:embed="rId3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Yamato Painting</Template>
  <TotalTime>173</TotalTime>
  <Words>1290</Words>
  <Application>Microsoft Office PowerPoint</Application>
  <PresentationFormat>On-screen Show (4:3)</PresentationFormat>
  <Paragraphs>163</Paragraphs>
  <Slides>34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Times New Roman</vt:lpstr>
      <vt:lpstr>Wingdings</vt:lpstr>
      <vt:lpstr>YamatoPainting</vt:lpstr>
      <vt:lpstr>SKIN PREP</vt:lpstr>
      <vt:lpstr>Purpose</vt:lpstr>
      <vt:lpstr>When to Prep?</vt:lpstr>
      <vt:lpstr>Goal</vt:lpstr>
      <vt:lpstr>Action </vt:lpstr>
      <vt:lpstr>Types of Antiseptics</vt:lpstr>
      <vt:lpstr>Prep Sets</vt:lpstr>
      <vt:lpstr>Considerations</vt:lpstr>
      <vt:lpstr>Contaminated Areas </vt:lpstr>
      <vt:lpstr>Contaminated Area:  Rules of Thumb</vt:lpstr>
      <vt:lpstr>Where the Prep Falls in the Sequence of Pre-operative Preparation</vt:lpstr>
      <vt:lpstr>Prior to Procedure</vt:lpstr>
      <vt:lpstr>Procedure</vt:lpstr>
      <vt:lpstr>Procedure </vt:lpstr>
      <vt:lpstr>Situations and Areas of Prep </vt:lpstr>
      <vt:lpstr>NOTE</vt:lpstr>
      <vt:lpstr>Prep Area: Abdomen</vt:lpstr>
      <vt:lpstr>Slide 18</vt:lpstr>
      <vt:lpstr>Prep Area:  Chest &amp; Breast</vt:lpstr>
      <vt:lpstr>Slide 20</vt:lpstr>
      <vt:lpstr>Prep Area:  Extremities </vt:lpstr>
      <vt:lpstr>Prep Area: Extremitites</vt:lpstr>
      <vt:lpstr>Slide 23</vt:lpstr>
      <vt:lpstr>Slide 24</vt:lpstr>
      <vt:lpstr>Prep Area:  Extremities</vt:lpstr>
      <vt:lpstr>Slide 26</vt:lpstr>
      <vt:lpstr>Prep Area:  Perineal</vt:lpstr>
      <vt:lpstr>Prep Area:  Vaginal</vt:lpstr>
      <vt:lpstr>Slide 29</vt:lpstr>
      <vt:lpstr>Prep Area: Eyes, Ears, Nose, Face</vt:lpstr>
      <vt:lpstr>Prep Area:  Head</vt:lpstr>
      <vt:lpstr>Prep Area: Back</vt:lpstr>
      <vt:lpstr>Procedure Completed</vt:lpstr>
      <vt:lpstr>Summary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SKIN PREP</dc:title>
  <dc:creator>Robin Keith</dc:creator>
  <cp:lastModifiedBy>Daniel J Stokoe</cp:lastModifiedBy>
  <cp:revision>10</cp:revision>
  <dcterms:created xsi:type="dcterms:W3CDTF">2003-10-19T14:09:29Z</dcterms:created>
  <dcterms:modified xsi:type="dcterms:W3CDTF">2009-10-21T12:09:11Z</dcterms:modified>
</cp:coreProperties>
</file>