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</p:sldMasterIdLst>
  <p:notesMasterIdLst>
    <p:notesMasterId r:id="rId75"/>
  </p:notesMasterIdLst>
  <p:handoutMasterIdLst>
    <p:handoutMasterId r:id="rId76"/>
  </p:handoutMasterIdLst>
  <p:sldIdLst>
    <p:sldId id="256" r:id="rId3"/>
    <p:sldId id="297" r:id="rId4"/>
    <p:sldId id="257" r:id="rId5"/>
    <p:sldId id="259" r:id="rId6"/>
    <p:sldId id="334" r:id="rId7"/>
    <p:sldId id="332" r:id="rId8"/>
    <p:sldId id="258" r:id="rId9"/>
    <p:sldId id="333" r:id="rId10"/>
    <p:sldId id="262" r:id="rId11"/>
    <p:sldId id="261" r:id="rId12"/>
    <p:sldId id="263" r:id="rId13"/>
    <p:sldId id="264" r:id="rId14"/>
    <p:sldId id="265" r:id="rId15"/>
    <p:sldId id="266" r:id="rId16"/>
    <p:sldId id="270" r:id="rId17"/>
    <p:sldId id="271" r:id="rId18"/>
    <p:sldId id="267" r:id="rId19"/>
    <p:sldId id="268" r:id="rId20"/>
    <p:sldId id="269" r:id="rId21"/>
    <p:sldId id="272" r:id="rId22"/>
    <p:sldId id="278" r:id="rId23"/>
    <p:sldId id="274" r:id="rId24"/>
    <p:sldId id="275" r:id="rId25"/>
    <p:sldId id="276" r:id="rId26"/>
    <p:sldId id="273" r:id="rId27"/>
    <p:sldId id="277" r:id="rId28"/>
    <p:sldId id="279" r:id="rId29"/>
    <p:sldId id="283" r:id="rId30"/>
    <p:sldId id="281" r:id="rId31"/>
    <p:sldId id="285" r:id="rId32"/>
    <p:sldId id="286" r:id="rId33"/>
    <p:sldId id="294" r:id="rId34"/>
    <p:sldId id="289" r:id="rId35"/>
    <p:sldId id="290" r:id="rId36"/>
    <p:sldId id="291" r:id="rId37"/>
    <p:sldId id="292" r:id="rId38"/>
    <p:sldId id="280" r:id="rId39"/>
    <p:sldId id="295" r:id="rId40"/>
    <p:sldId id="282" r:id="rId41"/>
    <p:sldId id="298" r:id="rId42"/>
    <p:sldId id="299" r:id="rId43"/>
    <p:sldId id="300" r:id="rId44"/>
    <p:sldId id="301" r:id="rId45"/>
    <p:sldId id="305" r:id="rId46"/>
    <p:sldId id="302" r:id="rId47"/>
    <p:sldId id="303" r:id="rId48"/>
    <p:sldId id="304" r:id="rId49"/>
    <p:sldId id="306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284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77" autoAdjust="0"/>
  </p:normalViewPr>
  <p:slideViewPr>
    <p:cSldViewPr>
      <p:cViewPr varScale="1">
        <p:scale>
          <a:sx n="51" d="100"/>
          <a:sy n="51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F1BA966-C887-4203-9692-91A352D6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E8DCA1B-11E5-4ED6-ABF1-1E4ACEAB7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A1A2D-758B-40B9-8E20-AD209A1AF521}" type="slidenum">
              <a:rPr lang="en-US"/>
              <a:pPr/>
              <a:t>24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May want a 0 vicryl to oversew the leftover shell of aorta over the new graft for extra protection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FB9C9-FEB9-47C3-96AD-3D092FF5720F}" type="slidenum">
              <a:rPr lang="en-US"/>
              <a:pPr/>
              <a:t>31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B1D7D-86F0-4BF3-8BA9-403927BAC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4EB8-5601-4DCF-B256-8A73BEDF3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7545-6D0B-49C8-82B0-1CF1D9738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2698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2FD9C2-7351-4BE6-AD59-ED2CD776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5E60-8FEE-405A-B957-8FFFB8E8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A767-BB83-49E4-A1FC-634534275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10EB-EF05-49B5-B991-0099B267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FDED9-90E4-4501-BA9E-A47A62A8D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17EE-0989-4DD7-97DE-3B89A84CF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412C-3C41-466D-A532-A9581C95C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D0D5-779F-470A-9534-2338B8A24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D9BAB-D54E-417C-8B0E-48596B797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ACB4-71E2-4E2D-9871-D8F602682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65A7-2AD1-49A3-8E9B-F2CA5623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E441-051C-4E0A-8335-FAF1791E8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DBCFB-5C17-47C0-AEBD-6AAD358B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3333-A275-4394-8B27-CE0C36B72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750F-6613-49F5-89B5-0F2AA6EC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0CEF-7F91-4779-A740-DC4F07397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3069D-466A-43F0-8B66-86704EAE5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BBC6-BF26-4553-9A82-D9E3CC51E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28B2-D5B4-41B7-963D-FDD476AE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10BC5318-FF93-4A23-A929-F474F9AFC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259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2595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595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B3834C30-A476-4F04-9E29-127459E3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Vascular Surgery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Aneurysms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en-US" sz="2400" b="1" smtClean="0"/>
              <a:t>True</a:t>
            </a:r>
            <a:r>
              <a:rPr lang="en-US" sz="2400" smtClean="0"/>
              <a:t> </a:t>
            </a:r>
            <a:r>
              <a:rPr lang="en-US" sz="2400" b="1" smtClean="0"/>
              <a:t>aneurysm</a:t>
            </a:r>
            <a:r>
              <a:rPr lang="en-US" sz="2400" smtClean="0"/>
              <a:t>=dilation of all layers of the arterial </a:t>
            </a:r>
            <a:r>
              <a:rPr lang="en-US" sz="2000" smtClean="0"/>
              <a:t>wall</a:t>
            </a:r>
          </a:p>
          <a:p>
            <a:pPr marL="469900" indent="-469900" eaLnBrk="1" hangingPunct="1"/>
            <a:r>
              <a:rPr lang="en-US" sz="2000" smtClean="0"/>
              <a:t>May</a:t>
            </a:r>
            <a:r>
              <a:rPr lang="en-US" sz="2400" smtClean="0"/>
              <a:t> find atherosclerosis along with true aneurysm, but it is not the cause of the aneurysm  </a:t>
            </a:r>
          </a:p>
          <a:p>
            <a:pPr marL="469900" indent="-469900" eaLnBrk="1" hangingPunct="1"/>
            <a:r>
              <a:rPr lang="en-US" sz="2400" b="1" smtClean="0"/>
              <a:t>False Aneurysm</a:t>
            </a:r>
            <a:r>
              <a:rPr lang="en-US" sz="2400" smtClean="0"/>
              <a:t> (pseudoaneurysm)=not an aneurysm, but a tear that allows blood between the layers of the artery</a:t>
            </a:r>
          </a:p>
          <a:p>
            <a:pPr marL="469900" indent="-469900" eaLnBrk="1" hangingPunct="1"/>
            <a:r>
              <a:rPr lang="en-US" sz="2400" smtClean="0"/>
              <a:t>Results from trauma, infection or post-arterial surgery where suture has been disrupted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True Aneurysms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often found in the aorta</a:t>
            </a:r>
          </a:p>
          <a:p>
            <a:pPr eaLnBrk="1" hangingPunct="1"/>
            <a:r>
              <a:rPr lang="en-US" smtClean="0"/>
              <a:t>Can be in the iliacs, femoral and popliteal arteries</a:t>
            </a:r>
          </a:p>
          <a:p>
            <a:pPr eaLnBrk="1" hangingPunct="1"/>
            <a:r>
              <a:rPr lang="en-US" smtClean="0"/>
              <a:t>Men get more than women</a:t>
            </a:r>
          </a:p>
          <a:p>
            <a:pPr eaLnBrk="1" hangingPunct="1"/>
            <a:r>
              <a:rPr lang="en-US" smtClean="0"/>
              <a:t>Generally found in the elderly</a:t>
            </a:r>
          </a:p>
          <a:p>
            <a:pPr eaLnBrk="1" hangingPunct="1"/>
            <a:r>
              <a:rPr lang="en-US" smtClean="0"/>
              <a:t>18% have family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Aneurysms Continued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Generally occur below the renal arteries</a:t>
            </a:r>
          </a:p>
          <a:p>
            <a:pPr eaLnBrk="1" hangingPunct="1"/>
            <a:r>
              <a:rPr lang="en-US" smtClean="0"/>
              <a:t>Are fusiform or tapered at the ends</a:t>
            </a:r>
          </a:p>
          <a:p>
            <a:pPr eaLnBrk="1" hangingPunct="1"/>
            <a:r>
              <a:rPr lang="en-US" smtClean="0"/>
              <a:t>Involves weakening of the tunica media (elastic layer)  and intimal layer damage (atherosclerosis)</a:t>
            </a:r>
          </a:p>
          <a:p>
            <a:pPr eaLnBrk="1" hangingPunct="1"/>
            <a:r>
              <a:rPr lang="en-US" smtClean="0"/>
              <a:t>Patients generally asymptomatic and these are found during routine physicals</a:t>
            </a:r>
          </a:p>
          <a:p>
            <a:pPr eaLnBrk="1" hangingPunct="1"/>
            <a:r>
              <a:rPr lang="en-US" smtClean="0"/>
              <a:t>Low mortality  (3%) with elective surgical intervention (AAA Repair)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Aneurysms Continued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May extend to the bifurcation of the aorta or involve the common iliacs as well as the external and internal iliacs</a:t>
            </a:r>
          </a:p>
          <a:p>
            <a:pPr eaLnBrk="1" hangingPunct="1"/>
            <a:r>
              <a:rPr lang="en-US" sz="2400" smtClean="0"/>
              <a:t>Aneurysm rupture patients present with severe back and abdominal pain</a:t>
            </a:r>
          </a:p>
          <a:p>
            <a:pPr eaLnBrk="1" hangingPunct="1"/>
            <a:r>
              <a:rPr lang="en-US" sz="2400" smtClean="0"/>
              <a:t>Usually rupture is contained in the retroperitoneal space but can rupture into the peritoneal space causing certain death from the hemorrhage </a:t>
            </a:r>
          </a:p>
          <a:p>
            <a:pPr eaLnBrk="1" hangingPunct="1"/>
            <a:r>
              <a:rPr lang="en-US" sz="2400" smtClean="0"/>
              <a:t>Rupture requires immediate intervention as mortality goes to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Abdominal aortic aneurysm resection or repair</a:t>
            </a:r>
          </a:p>
          <a:p>
            <a:pPr eaLnBrk="1" hangingPunct="1"/>
            <a:r>
              <a:rPr lang="en-US" sz="2400" smtClean="0"/>
              <a:t>If the iliacs are involved a Y or bifurcated graft is used</a:t>
            </a:r>
          </a:p>
          <a:p>
            <a:pPr eaLnBrk="1" hangingPunct="1"/>
            <a:r>
              <a:rPr lang="en-US" sz="2400" smtClean="0"/>
              <a:t>If the iliacs are not involved a straight or tube graft is used</a:t>
            </a:r>
          </a:p>
          <a:p>
            <a:pPr eaLnBrk="1" hangingPunct="1"/>
            <a:r>
              <a:rPr lang="en-US" sz="2400" smtClean="0"/>
              <a:t>Graft material can be Knitted polyester dacron, Knitted velour polyester dacron,Woven polyester dacron, or PTFE (Gortex)</a:t>
            </a:r>
          </a:p>
          <a:p>
            <a:pPr eaLnBrk="1" hangingPunct="1"/>
            <a:r>
              <a:rPr lang="en-US" sz="2400" smtClean="0"/>
              <a:t>Knitted polyester requires preclotting, the others do not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Graft Options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DACRON (Meadox/Boston Scientific)</a:t>
            </a:r>
            <a:endParaRPr lang="en-US" smtClean="0"/>
          </a:p>
          <a:p>
            <a:pPr eaLnBrk="1" hangingPunct="1"/>
            <a:r>
              <a:rPr lang="en-US" smtClean="0"/>
              <a:t>1.“Knitted” polyester dacron</a:t>
            </a:r>
          </a:p>
          <a:p>
            <a:pPr eaLnBrk="1" hangingPunct="1"/>
            <a:r>
              <a:rPr lang="en-US" smtClean="0"/>
              <a:t>Must be pre-clotted</a:t>
            </a:r>
          </a:p>
          <a:p>
            <a:pPr eaLnBrk="1" hangingPunct="1"/>
            <a:r>
              <a:rPr lang="en-US" smtClean="0"/>
              <a:t>2.“Woven” polyester and Knitted velour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polyester</a:t>
            </a:r>
          </a:p>
          <a:p>
            <a:pPr eaLnBrk="1" hangingPunct="1"/>
            <a:r>
              <a:rPr lang="en-US" smtClean="0"/>
              <a:t>Do not need to be pre-clotted</a:t>
            </a:r>
          </a:p>
          <a:p>
            <a:pPr eaLnBrk="1" hangingPunct="1"/>
            <a:r>
              <a:rPr lang="en-US" smtClean="0"/>
              <a:t>*Both come in a spiral design that is designed for bends such as in the iliacs or knee joint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Graft Options Continued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 PTFE:  polytetrafluoroethylene (Gortex or Impra)</a:t>
            </a:r>
          </a:p>
          <a:p>
            <a:pPr eaLnBrk="1" hangingPunct="1"/>
            <a:r>
              <a:rPr lang="en-US" smtClean="0"/>
              <a:t>Specifically designed for knee joint bends or popliteal bend</a:t>
            </a:r>
          </a:p>
          <a:p>
            <a:pPr eaLnBrk="1" hangingPunct="1"/>
            <a:r>
              <a:rPr lang="en-US" smtClean="0"/>
              <a:t>Not desirable for aortic aneurysm repair</a:t>
            </a:r>
          </a:p>
          <a:p>
            <a:pPr eaLnBrk="1" hangingPunct="1"/>
            <a:r>
              <a:rPr lang="en-US" smtClean="0"/>
              <a:t>May be doctor preference</a:t>
            </a:r>
          </a:p>
          <a:p>
            <a:pPr eaLnBrk="1" hangingPunct="1"/>
            <a:r>
              <a:rPr lang="en-US" smtClean="0"/>
              <a:t>Come with rigid rings or without</a:t>
            </a:r>
          </a:p>
          <a:p>
            <a:pPr eaLnBrk="1" hangingPunct="1"/>
            <a:r>
              <a:rPr lang="en-US" smtClean="0"/>
              <a:t>Rings add support</a:t>
            </a:r>
          </a:p>
          <a:p>
            <a:pPr eaLnBrk="1" hangingPunct="1"/>
            <a:r>
              <a:rPr lang="en-US" smtClean="0"/>
              <a:t>Come thin walled or standard walled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Preoperative Testing &amp; Diagnostics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1.  CT Scan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diagnose an aneurysm</a:t>
            </a:r>
          </a:p>
          <a:p>
            <a:pPr eaLnBrk="1" hangingPunct="1"/>
            <a:r>
              <a:rPr lang="en-US" smtClean="0"/>
              <a:t>Extent</a:t>
            </a:r>
          </a:p>
          <a:p>
            <a:pPr eaLnBrk="1" hangingPunct="1"/>
            <a:r>
              <a:rPr lang="en-US" smtClean="0"/>
              <a:t>Location of thromboembolytic matter</a:t>
            </a:r>
          </a:p>
          <a:p>
            <a:pPr eaLnBrk="1" hangingPunct="1"/>
            <a:r>
              <a:rPr lang="en-US" smtClean="0"/>
              <a:t>Shows whether or not there is leakage</a:t>
            </a:r>
          </a:p>
          <a:p>
            <a:pPr eaLnBrk="1" hangingPunct="1"/>
            <a:r>
              <a:rPr lang="en-US" b="1" smtClean="0"/>
              <a:t>2.  Ultrasound</a:t>
            </a:r>
          </a:p>
          <a:p>
            <a:pPr eaLnBrk="1" hangingPunct="1"/>
            <a:r>
              <a:rPr lang="en-US" smtClean="0"/>
              <a:t>Detection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Preoperative Testing &amp; Diagnosis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3.  Angiography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Follows detection or diagnosis of aneurysm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Provides clear picture of aneurysm so that surgery can be planned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Will show all of the vessel(s) that are involved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Displays areas that are not getting blood flow as evidenced by the fact that contrast dye does not reach those areas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 &amp; Positioning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Arteriogram films should be displayed in the x-ray box before the surgeon comes into the room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Blood should be available in the room prior to incision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foley catheter is placed upon induction of anesthesia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Patient is supine with arms tucked or on padded armboards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Pillow under head or headrest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Foam or gel pads may be used on the heels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Foam or gel pad for the OR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Abdominal Vascular Surgery</a:t>
            </a:r>
          </a:p>
          <a:p>
            <a:pPr eaLnBrk="1" hangingPunct="1"/>
            <a:r>
              <a:rPr lang="en-US" sz="2400" smtClean="0"/>
              <a:t>A &amp; P</a:t>
            </a:r>
          </a:p>
          <a:p>
            <a:pPr eaLnBrk="1" hangingPunct="1"/>
            <a:r>
              <a:rPr lang="en-US" sz="2400" smtClean="0"/>
              <a:t>Pathology</a:t>
            </a:r>
          </a:p>
          <a:p>
            <a:pPr eaLnBrk="1" hangingPunct="1"/>
            <a:r>
              <a:rPr lang="en-US" sz="2400" smtClean="0"/>
              <a:t>Diagnostics/Preoperative Testing</a:t>
            </a:r>
          </a:p>
          <a:p>
            <a:pPr eaLnBrk="1" hangingPunct="1"/>
            <a:r>
              <a:rPr lang="en-US" sz="2400" smtClean="0"/>
              <a:t>Prep &amp; Positioning</a:t>
            </a:r>
          </a:p>
          <a:p>
            <a:pPr eaLnBrk="1" hangingPunct="1"/>
            <a:r>
              <a:rPr lang="en-US" sz="2400" smtClean="0"/>
              <a:t>Basic Supplies, Equipment, &amp; Instrumentation</a:t>
            </a:r>
          </a:p>
          <a:p>
            <a:pPr eaLnBrk="1" hangingPunct="1"/>
            <a:r>
              <a:rPr lang="en-US" sz="2400" smtClean="0"/>
              <a:t>Abdominal Aortic Aneurysmectomy</a:t>
            </a:r>
          </a:p>
          <a:p>
            <a:pPr eaLnBrk="1" hangingPunct="1"/>
            <a:r>
              <a:rPr lang="en-US" sz="2400" smtClean="0"/>
              <a:t>Aorto-Bifemoral Bypass Graft</a:t>
            </a:r>
          </a:p>
          <a:p>
            <a:pPr eaLnBrk="1" hangingPunct="1"/>
            <a:r>
              <a:rPr lang="en-US" sz="2400" smtClean="0"/>
              <a:t>Resection of Renal Artery Aneurysm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 and Positioning Continued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Patient should be shaved nipples to knees in pre-op unless is emergent and must be shaved in the room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Prep is nipples to knees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Prep starts at the abdomen where the incision will be and works outward to the groins and the pubis is prepped last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Separate prep sticks should be used for the legs working outward to the bed and prepping the groins and pubis last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Drape Sequence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Groin towel, towels x 6 (at sides, across knees, across chest)</a:t>
            </a:r>
          </a:p>
          <a:p>
            <a:pPr eaLnBrk="1" hangingPunct="1"/>
            <a:r>
              <a:rPr lang="en-US" smtClean="0"/>
              <a:t>Drying towels</a:t>
            </a:r>
          </a:p>
          <a:p>
            <a:pPr eaLnBrk="1" hangingPunct="1"/>
            <a:r>
              <a:rPr lang="en-US" smtClean="0"/>
              <a:t>Ioban</a:t>
            </a:r>
          </a:p>
          <a:p>
            <a:pPr eaLnBrk="1" hangingPunct="1"/>
            <a:r>
              <a:rPr lang="en-US" smtClean="0"/>
              <a:t>Drape (universal sheets or laparotomy sheet)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Basic Supplies, Instruments, and Equipment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Supplies</a:t>
            </a:r>
            <a:endParaRPr lang="en-US" sz="2400" smtClean="0"/>
          </a:p>
          <a:p>
            <a:pPr eaLnBrk="1" hangingPunct="1"/>
            <a:r>
              <a:rPr lang="en-US" sz="2400" smtClean="0"/>
              <a:t>1” penrose, long polyester tapes, silicone vessel loops, cotton umbilical tapes (*Surgeon preference) for isolating the aorta and iliacs</a:t>
            </a:r>
          </a:p>
          <a:p>
            <a:pPr eaLnBrk="1" hangingPunct="1"/>
            <a:r>
              <a:rPr lang="en-US" sz="2400" smtClean="0"/>
              <a:t>2-0, 3-0, 4-0 SH or MH Prolene suture for sewing the proximal portion of the aortic graft</a:t>
            </a:r>
          </a:p>
          <a:p>
            <a:pPr eaLnBrk="1" hangingPunct="1"/>
            <a:r>
              <a:rPr lang="en-US" sz="2400" smtClean="0"/>
              <a:t>5-0 or 4-0 RB-1 or C-1 Prolene for the iliacs</a:t>
            </a:r>
          </a:p>
          <a:p>
            <a:pPr eaLnBrk="1" hangingPunct="1"/>
            <a:r>
              <a:rPr lang="en-US" sz="2400" smtClean="0"/>
              <a:t>2-0, 3-0, 0 Silk or Nurolon for oversewing the lumbars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Supplies Continued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Silk ties or reels 0, 2-0, 3-0, 4-0</a:t>
            </a:r>
          </a:p>
          <a:p>
            <a:pPr eaLnBrk="1" hangingPunct="1"/>
            <a:r>
              <a:rPr lang="en-US" smtClean="0"/>
              <a:t>Laparotomy or universal pack</a:t>
            </a:r>
          </a:p>
          <a:p>
            <a:pPr eaLnBrk="1" hangingPunct="1"/>
            <a:r>
              <a:rPr lang="en-US" smtClean="0"/>
              <a:t>#20,#10, #11, #15 blades</a:t>
            </a:r>
          </a:p>
          <a:p>
            <a:pPr eaLnBrk="1" hangingPunct="1"/>
            <a:r>
              <a:rPr lang="en-US" smtClean="0"/>
              <a:t>Major Basin Pack</a:t>
            </a:r>
          </a:p>
          <a:p>
            <a:pPr eaLnBrk="1" hangingPunct="1"/>
            <a:r>
              <a:rPr lang="en-US" smtClean="0"/>
              <a:t>Custom CV Tray (contains kittners, rubber shods, umbilical tapes, cytal, kidney basin, bowl, blades, foley catheter, towels)</a:t>
            </a:r>
          </a:p>
          <a:p>
            <a:pPr eaLnBrk="1" hangingPunct="1"/>
            <a:r>
              <a:rPr lang="en-US" smtClean="0"/>
              <a:t>Ioban </a:t>
            </a:r>
          </a:p>
          <a:p>
            <a:pPr eaLnBrk="1" hangingPunct="1"/>
            <a:r>
              <a:rPr lang="en-US" smtClean="0"/>
              <a:t>Drains (JP, Blake, or Snyder)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Supplies Continued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Clips (small, medium, or large)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Dacron graft straight or bifurcated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Syringes (30cc)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Doppler probe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Fish or Viscera Retainer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Closing Suture (varies by surgeon) #1 or 0 PDS, Prolene, Novafil for fascia/0, 2-0, 3-0 CTX Vicryl for subcutaneous (may do two layers), Stapler or 4-0 Monocryl or Vicryl for skin or subcuticular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Binder (with obese patient)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Dressing sponges (xeroflo or telfa, 4x4s, ABD post final 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Basic Supplies, Instrumentation, and Equipment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/>
              <a:t>Instruments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CV Tray complete with variety of aortic clamps and vascular clamps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Extra-long instruments should be available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   (debakey forceps, long metz, long NHs, long tonsils, kellys, and right angles)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Hand-held abdominal retractor tray (richardsons  deavers, &amp; Harrington/Sweetheart)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Self-retaining retractor tray (balfours x 2, omni-tract, or bookwalter) *Surgeon preference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Micro instuments (Vascular NH, scissors, forceps)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Standard and Long Clip Appliers (small, med &amp; large)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Tunneler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Basic Supplies, Instrumentation, And Equipment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Equipment</a:t>
            </a:r>
          </a:p>
          <a:p>
            <a:pPr eaLnBrk="1" hangingPunct="1"/>
            <a:r>
              <a:rPr lang="en-US" smtClean="0"/>
              <a:t>ESU/Bovie</a:t>
            </a:r>
          </a:p>
          <a:p>
            <a:pPr eaLnBrk="1" hangingPunct="1"/>
            <a:r>
              <a:rPr lang="en-US" smtClean="0"/>
              <a:t>Suction/Cell Saver</a:t>
            </a:r>
          </a:p>
          <a:p>
            <a:pPr eaLnBrk="1" hangingPunct="1"/>
            <a:r>
              <a:rPr lang="en-US" smtClean="0"/>
              <a:t>Headlight for the surgeon</a:t>
            </a:r>
          </a:p>
          <a:p>
            <a:pPr eaLnBrk="1" hangingPunct="1"/>
            <a:r>
              <a:rPr lang="en-US" smtClean="0"/>
              <a:t>Bair hugger for patient (upper body)</a:t>
            </a:r>
          </a:p>
          <a:p>
            <a:pPr eaLnBrk="1" hangingPunct="1"/>
            <a:r>
              <a:rPr lang="en-US" smtClean="0"/>
              <a:t>Doppler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Medications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Saline irrigation with antibiotic of surgeon choice (should be in a warmer)</a:t>
            </a:r>
          </a:p>
          <a:p>
            <a:pPr eaLnBrk="1" hangingPunct="1"/>
            <a:r>
              <a:rPr lang="en-US" smtClean="0"/>
              <a:t>Heparin saline (1,000ut/250ml NS) can keep warm in warmer</a:t>
            </a:r>
          </a:p>
          <a:p>
            <a:pPr eaLnBrk="1" hangingPunct="1"/>
            <a:r>
              <a:rPr lang="en-US" smtClean="0"/>
              <a:t>Contrast available</a:t>
            </a:r>
          </a:p>
          <a:p>
            <a:pPr eaLnBrk="1" hangingPunct="1"/>
            <a:r>
              <a:rPr lang="en-US" smtClean="0"/>
              <a:t>Topical hemostatics available (Gelfoam, Thrombin, Surgicel, Avitene)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Aortic Aneurysm</a:t>
            </a:r>
          </a:p>
          <a:p>
            <a:pPr eaLnBrk="1" hangingPunct="1"/>
            <a:r>
              <a:rPr lang="en-US" smtClean="0"/>
              <a:t>Aorto-Bifemoral Bypass Graft</a:t>
            </a:r>
          </a:p>
          <a:p>
            <a:pPr eaLnBrk="1" hangingPunct="1"/>
            <a:r>
              <a:rPr lang="en-US" smtClean="0"/>
              <a:t>Aorto-Iliac Bypass Graft</a:t>
            </a:r>
          </a:p>
          <a:p>
            <a:pPr eaLnBrk="1" hangingPunct="1"/>
            <a:r>
              <a:rPr lang="en-US" smtClean="0"/>
              <a:t>Resection of Renal Artery Aneurysm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Aortic Aneurysmectomy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Repair of the portion of the aorta between the renal arteries and the bifurcation of the iliac arteries</a:t>
            </a:r>
          </a:p>
          <a:p>
            <a:pPr eaLnBrk="1" hangingPunct="1"/>
            <a:r>
              <a:rPr lang="en-US" smtClean="0"/>
              <a:t>Aneurysm will be 6cm or greater in diameter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&amp; Physiology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aorta begins below the diaphragm</a:t>
            </a:r>
          </a:p>
          <a:p>
            <a:pPr eaLnBrk="1" hangingPunct="1"/>
            <a:r>
              <a:rPr lang="en-US" smtClean="0"/>
              <a:t>Multiple arteries between the diaphragm and the bifurcation all of which supply oxygen rich blood to the abdominal wall and the abdominal organs or viscera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AAA Procedure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Incision starts with a #10m blade, incision is made below the xiphoid process and to the left and ends at the umbilicus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Provide hand cautery, debakey forceps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Will proceed through various layers, provide hand-held retractors; may use/set up the omni, bookwalter, or balfour retactor (provide moist laps to go under blades be they hand-held or self-retaining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Offer metz as needed with bovie as go deeper be prepared to change the cautery for a longer tip, longer debakeys, and longer metz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Isolate bowel and place in an intestinal bag/wrap in a moist sponge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AAA Continued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Isolate aorta (may go around aorta with a vessel loop and clamp with a rommel tourniquet or long polyester or cotton tape passed from a ligature passer)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Surgeon will ask CRNA to heparinize patient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Provide the aortic clamp of the surgeons choice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Iliacs will be clamped with straight or angled vascular clamps such as peripheral debakeys or patent ductus clamps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Aorta will be incised with a knife (long handle) or scissors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Plaque will be removed if present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Other involved arteries with backup arteries to oxygenate their respective organs (inferior mesenteric and lumbers), are clipped, tied, or sewn off with non-absorbable suture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Involved arteries without back-up circulation are re-implanted into the graft using smaller lumened Dacron grafts (renals, superior mesenteric, celiac)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2860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SCA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AAA Continued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Prepare graft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Graft sizers prn (may pass on a long tonsil or kelly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Irrigate inside aorta before grafting with heparinized saline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Start with proximal anastamosis (have long vascular NH, loaded with 3-0 SH double ended, long debakey forceps, long suture scissors, rubber shod)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Usually sew ½ way around tag and begin with the other needle coming the other way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Surgeon may want his hands wet with saline when he ties to keep suture from sticking to his hands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AAA Continued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Graft will be measured to its distal end and cut with either a knife or scissors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Distal anastamosis will follow the same sequence as the proximal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Surgeon will slowly remove the aortic clamp, observing for leaks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Leaks will be repaired with pledgeted or non-pledgeted 3-0 or 4-0 prolene suture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Topical hemostatic agents may be applied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Distal clamps will be removed, leaks will be repaired using the same type of suture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Topical hemostatics may be applied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AAA Continued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Abdomen will be irrigated with antibiotic saline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Aneurysm sac will be sewn to prevent the intestine from adhering to the graft usually with a 0 Vicryl on a CT-1 needle with a long NH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Remove all laps do first count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Return bowel to their normal position and pull greater omentum back over the bowel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Place a fish or viscera retainer over the abdominal organs and close the peritoneum, fascia, and muscles with a heavy 0 or #1 PDS, Novafil, Ethibond (Ticron) or Prolene (usually done as one layer)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Do second count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Close subcutaneuos layer with 0, 2-0, or 3-0 vicryl on CTX or CT-1 tapered needle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Close subcuticular with 4-0 vicryl on PS-1, Monocryl or staplers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AAA Continued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Dress with xeroflo or telfa, 4x4s, ABD pad and tape</a:t>
            </a:r>
          </a:p>
          <a:p>
            <a:pPr eaLnBrk="1" hangingPunct="1"/>
            <a:r>
              <a:rPr lang="en-US" smtClean="0"/>
              <a:t>May need an abdominal binder with the obese patient</a:t>
            </a:r>
          </a:p>
          <a:p>
            <a:pPr eaLnBrk="1" hangingPunct="1"/>
            <a:r>
              <a:rPr lang="en-US" smtClean="0"/>
              <a:t>Pedal pulses should be checked at the end of the procedure by the surgeon</a:t>
            </a:r>
          </a:p>
          <a:p>
            <a:pPr eaLnBrk="1" hangingPunct="1"/>
            <a:r>
              <a:rPr lang="en-US" smtClean="0"/>
              <a:t>Keep table sterile until patient safely out of the room</a:t>
            </a:r>
          </a:p>
          <a:p>
            <a:pPr eaLnBrk="1" hangingPunct="1"/>
            <a:r>
              <a:rPr lang="en-US" smtClean="0"/>
              <a:t>Clean up per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Aorto-Bi-Iliac Bypass Graft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Procedure is the same as an Abdominal Aortic Aneurysmectomy with following changes: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Aorto-Iliac Bypass Graft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Will need: a bifurcated graft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May require a heavier vascular clamp such as a straight or angled patent ductus clamp (surgeon preference)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Will need smaller prolene suture for the iliac anastamoses such as 5-0 or 4-0 on a smaller needle (still need rubber shods)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May cut down the groin areas using weitlanders for retractors or gelpis depending on patient anatomy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Will use standard length instuments when working in the groin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Will isolate the iliacs with tapes or vessel loops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Will need two layers of closing suture for groins when done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Will need dressings for the groins post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Aorto-Bi-Femoral Bypass Graft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Same as Aorto-Bi-Iliac with following differences:</a:t>
            </a:r>
          </a:p>
          <a:p>
            <a:pPr eaLnBrk="1" hangingPunct="1"/>
            <a:r>
              <a:rPr lang="en-US" smtClean="0"/>
              <a:t>Definitely will cut down groins </a:t>
            </a:r>
          </a:p>
          <a:p>
            <a:pPr eaLnBrk="1" hangingPunct="1"/>
            <a:r>
              <a:rPr lang="en-US" smtClean="0"/>
              <a:t>Will need: a bifurcated graft, short tunneler (may use long kelly or aortic clamp)</a:t>
            </a:r>
          </a:p>
          <a:p>
            <a:pPr eaLnBrk="1" hangingPunct="1"/>
            <a:r>
              <a:rPr lang="en-US" smtClean="0"/>
              <a:t>Will isolate femoral artery with cotton tapes or vessel loops (using right angle and debakey forceps/may use rommel tourniquet)</a:t>
            </a:r>
          </a:p>
          <a:p>
            <a:pPr eaLnBrk="1" hangingPunct="1"/>
            <a:r>
              <a:rPr lang="en-US" smtClean="0"/>
              <a:t>Will use peripheral debakey clamps to clamp femoral arteries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Resection of Renal Artery Aneurysm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Renal artery aneurysm repair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Function of renal artery is to supply kidneys with oxygenated blood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Renal artery arises from the abdominal aorta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is an arteriosclerotic aneurysm and classified as a “true aneurysm”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Resection indicated for: symptomatic, renal artery stenosis, pregnant women or those women considering pregnancy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Abdominal Aorta &amp; It’s Arteries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See Overhead</a:t>
            </a:r>
          </a:p>
          <a:p>
            <a:pPr eaLnBrk="1" hangingPunct="1"/>
            <a:r>
              <a:rPr lang="en-US" sz="2400" smtClean="0"/>
              <a:t>Celiac</a:t>
            </a:r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>
                <a:cs typeface="Arial" charset="0"/>
              </a:rPr>
              <a:t>Superior mesenteric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Renal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Inferior mesenteric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Lumbar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Bifurcation &gt;iliacs&gt;internal &amp; external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External &gt;femoral&gt;popliteal&gt;anterior &amp; posterior tibial</a:t>
            </a:r>
          </a:p>
          <a:p>
            <a:pPr eaLnBrk="1" hangingPunct="1"/>
            <a:r>
              <a:rPr lang="en-US" sz="2400" smtClean="0">
                <a:cs typeface="Arial" charset="0"/>
              </a:rPr>
              <a:t>Peroneal is off the posterior tibial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Renal Artery Aneurysm Resection Patient Preparation and Prep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Shaved nipples to top of thighs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Prep soap betadine nipples to knees and betadine paint nipples to knees (use drip towels)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Supine with arms tucked or on armboards and padding to prevent ulner and brachial nerve damage (pay attention to areas where post for abdominal retractor will be placed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Pillow under head and knees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Equipment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Warming blanket or Upper Body Bair Hugger</a:t>
            </a:r>
          </a:p>
          <a:p>
            <a:pPr eaLnBrk="1" hangingPunct="1"/>
            <a:r>
              <a:rPr lang="en-US" smtClean="0"/>
              <a:t>Cell saver</a:t>
            </a:r>
          </a:p>
          <a:p>
            <a:pPr eaLnBrk="1" hangingPunct="1"/>
            <a:r>
              <a:rPr lang="en-US" smtClean="0"/>
              <a:t>Extra suction</a:t>
            </a:r>
          </a:p>
          <a:p>
            <a:pPr eaLnBrk="1" hangingPunct="1"/>
            <a:r>
              <a:rPr lang="en-US" smtClean="0"/>
              <a:t>ECU</a:t>
            </a:r>
          </a:p>
          <a:p>
            <a:pPr eaLnBrk="1" hangingPunct="1"/>
            <a:r>
              <a:rPr lang="en-US" smtClean="0"/>
              <a:t>Headlamp </a:t>
            </a:r>
          </a:p>
          <a:p>
            <a:pPr eaLnBrk="1" hangingPunct="1"/>
            <a:r>
              <a:rPr lang="en-US" smtClean="0"/>
              <a:t>Warmer for irrigants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Instruments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Major tray with cardiovascular clamps (aortic clamps)</a:t>
            </a:r>
          </a:p>
          <a:p>
            <a:pPr eaLnBrk="1" hangingPunct="1"/>
            <a:r>
              <a:rPr lang="en-US" sz="2400" smtClean="0"/>
              <a:t>Cardiovascular tray</a:t>
            </a:r>
          </a:p>
          <a:p>
            <a:pPr eaLnBrk="1" hangingPunct="1"/>
            <a:r>
              <a:rPr lang="en-US" sz="2400" smtClean="0"/>
              <a:t>Major vascular tray</a:t>
            </a:r>
          </a:p>
          <a:p>
            <a:pPr eaLnBrk="1" hangingPunct="1"/>
            <a:r>
              <a:rPr lang="en-US" sz="2400" smtClean="0"/>
              <a:t>Extra Long Instruments</a:t>
            </a:r>
          </a:p>
          <a:p>
            <a:pPr eaLnBrk="1" hangingPunct="1"/>
            <a:r>
              <a:rPr lang="en-US" sz="2400" smtClean="0"/>
              <a:t>Surgeon’s specialty instruments</a:t>
            </a:r>
          </a:p>
          <a:p>
            <a:pPr eaLnBrk="1" hangingPunct="1"/>
            <a:r>
              <a:rPr lang="en-US" sz="2400" smtClean="0"/>
              <a:t>Abdominal retractor (Bookwalter, Omni-Tract, or Balfour retractors x 2)</a:t>
            </a:r>
          </a:p>
          <a:p>
            <a:pPr eaLnBrk="1" hangingPunct="1"/>
            <a:r>
              <a:rPr lang="en-US" sz="2400" smtClean="0"/>
              <a:t>Medium and large long clip appliers </a:t>
            </a:r>
          </a:p>
          <a:p>
            <a:pPr eaLnBrk="1" hangingPunct="1"/>
            <a:r>
              <a:rPr lang="en-US" sz="2400" smtClean="0"/>
              <a:t>Heparin needle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Supplies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Foley and urimeter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Medium and large clip cartridges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Rumels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#16 or #18 red rubber catheter for rumel tourniquet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Fogarty inserts if using fogarty aortic clamp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Vessel loops, long umbilical tapes, or dacron polyester tapes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Peanuts or Kittners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Rubber shods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Sponge on a stick x 2 available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Draping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Groin towel</a:t>
            </a:r>
          </a:p>
          <a:p>
            <a:pPr eaLnBrk="1" hangingPunct="1"/>
            <a:r>
              <a:rPr lang="en-US" smtClean="0"/>
              <a:t>Towels x 6</a:t>
            </a:r>
          </a:p>
          <a:p>
            <a:pPr eaLnBrk="1" hangingPunct="1"/>
            <a:r>
              <a:rPr lang="en-US" smtClean="0"/>
              <a:t>Drying towel</a:t>
            </a:r>
          </a:p>
          <a:p>
            <a:pPr eaLnBrk="1" hangingPunct="1"/>
            <a:r>
              <a:rPr lang="en-US" smtClean="0"/>
              <a:t>Ioban</a:t>
            </a:r>
          </a:p>
          <a:p>
            <a:pPr eaLnBrk="1" hangingPunct="1"/>
            <a:r>
              <a:rPr lang="en-US" smtClean="0"/>
              <a:t>Universal drapes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#10 blade on #3 knife handle for vertical midline incision (base of xiphoid to around umbilicus to the pubis)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Cautery/metz dissect through subcutaneous, fascia, muscle, and peritoneal layer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Moist laps available for placement under hand-held or self-retaining retractors to protect abdominal organs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Long metz, long kittner, clips, ties available to dissect through the omentum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Isolate renal artery and renal vein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May use rumel tourniquet or vessel loop or umbilical tapes around renal artery, vein and vena cava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May need to retract pancreas and duodenum for optimal exposure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Heparinize patient (CRNA) 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 Continued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Cooley clamps or peripheral debakey clamps available to clamp renal artery and any other arteries in close proximity to renal artery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Excise aneurysm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Repair with short piece of Hemashield graft material or just do simple closure of arterial defect with prolene suture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Remove clamps allowing release of blood to dispel air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Reversal of anticoagulated state with Protamine Sulfate by CRNA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Hemostasis achieved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Irrigate with antibiotic saline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 Continued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Close retroperitoneum with 0 Vicryl on  CT-1 tapered needle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Return bowel to anatomical position remove all packs, retractors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Initiate first count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Close peritoneum, fascia, and muscles as single or individual layer (surgeon choice) using nonabsorbable or absorbable suture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Perform final count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Close skin with subcuticular stitch or staples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Cleanse prep solution from skin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Dress per surgeon preference (telfa, 4x4s, ABD pads, tape)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Complications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Bleeding/hemorrhage</a:t>
            </a:r>
          </a:p>
          <a:p>
            <a:pPr eaLnBrk="1" hangingPunct="1"/>
            <a:r>
              <a:rPr lang="en-US" smtClean="0"/>
              <a:t>Impaired renal function</a:t>
            </a:r>
          </a:p>
          <a:p>
            <a:pPr eaLnBrk="1" hangingPunct="1"/>
            <a:r>
              <a:rPr lang="en-US" smtClean="0"/>
              <a:t>Infection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ENDOVASCULAR Repair Of Abdominal Aortic Aneurysm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366042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9144000" cy="871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&amp; Physiology of AAA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aneurysm refers to a bulge or balloon that forms in the wall of a blood vessel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an aneurysm forms in the part of the aorta that extends past the diaphragm, it is called an abdominal aortic aneurysm (AAA)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Result of true or false aneurysm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Over time, the vessel wall loses elasticity and the force of normal blood pressure in the aneurysm can lead to bursting or rupture of the vessel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56324" name="Picture 4" descr="abdom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818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abdominal aorta is the most common site for an aneurysm development</a:t>
            </a:r>
          </a:p>
          <a:p>
            <a:pPr eaLnBrk="1" hangingPunct="1"/>
            <a:r>
              <a:rPr lang="en-US" sz="2400" smtClean="0"/>
              <a:t>The exact cause (AAA) is unknown</a:t>
            </a:r>
          </a:p>
          <a:p>
            <a:pPr eaLnBrk="1" hangingPunct="1"/>
            <a:r>
              <a:rPr lang="en-US" sz="2400" smtClean="0"/>
              <a:t>Risks associated with AAA include: atherosclerosis (accumulation of fatty deposits on the vessel wall), hypertension, smoking,  trauma to the arterial wall, infection, peripheral vascular disease, arteriosclerosis, and congenital defects of the artery wall  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Most AAA occur below the level of the renal artery and involve the bifurcation of the aorta as well as the proximal ends of the iliac arteries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Stasis of blood can lead to thrombus formation along arterial wall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Peripheral emboli can develop causing arterial insufficiency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Once an aneurysm forms it often increases in size and consequently the chances of rupture also increase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Aneurysm rupture can lead to hemorrhage and death 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or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of AAA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Most patients present without a symptomatic pulsatile abdominal mass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The aortic bifurcation is located just above the umbilicus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An overlying mass (pancreas or stomach) may be mistaken for an AAA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An abdominal bruit is nonspecific for a nonruptured aneurysm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Patients with popliteal artery aneurysms have a high incidence of AAAs (25-50%).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of Ruptured AAA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Ruptured may present in many ways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Most typical presentation is abdominal or back pain with a pulsatile abdominal mass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Symptoms may be vague and therefore overlooked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Symptoms may include groin pain, syncope, paralysis, or flank mass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cs typeface="Arial" charset="0"/>
              </a:rPr>
              <a:t>The diagnosis may be confused with renal calculus, diverticulitis, incarcerated hernia, or lumbar spine disease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Endovascular Stent Graft?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woven polyester tube externally supported by a tubular metal web that expands to a pre-established diameter when placed intra-luminally in the artery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Endovascular Repair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08413" cy="4530725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SzPct val="85000"/>
              <a:buFontTx/>
              <a:buBlip>
                <a:blip r:embed="rId2"/>
              </a:buBlip>
            </a:pPr>
            <a:r>
              <a:rPr lang="en-US" sz="2200" smtClean="0"/>
              <a:t>Advantages: </a:t>
            </a:r>
          </a:p>
          <a:p>
            <a:pPr lvl="1" eaLnBrk="1" hangingPunct="1">
              <a:buClr>
                <a:schemeClr val="tx1"/>
              </a:buClr>
              <a:buSzPct val="85000"/>
              <a:buFontTx/>
              <a:buBlip>
                <a:blip r:embed="rId2"/>
              </a:buBlip>
            </a:pPr>
            <a:r>
              <a:rPr lang="en-US" sz="2200" smtClean="0"/>
              <a:t>Significantly lower number of complications</a:t>
            </a:r>
          </a:p>
          <a:p>
            <a:pPr lvl="1" eaLnBrk="1" hangingPunct="1">
              <a:buClr>
                <a:schemeClr val="tx1"/>
              </a:buClr>
              <a:buSzPct val="85000"/>
              <a:buFontTx/>
              <a:buBlip>
                <a:blip r:embed="rId2"/>
              </a:buBlip>
            </a:pPr>
            <a:r>
              <a:rPr lang="en-US" sz="2200" smtClean="0"/>
              <a:t>Fewer deaths</a:t>
            </a:r>
          </a:p>
          <a:p>
            <a:pPr lvl="1" eaLnBrk="1" hangingPunct="1">
              <a:buClr>
                <a:schemeClr val="tx1"/>
              </a:buClr>
              <a:buSzPct val="85000"/>
              <a:buFontTx/>
              <a:buBlip>
                <a:blip r:embed="rId2"/>
              </a:buBlip>
            </a:pPr>
            <a:r>
              <a:rPr lang="en-US" sz="2200" smtClean="0"/>
              <a:t>Shorter hospital stay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8388" y="1600200"/>
            <a:ext cx="3808412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Disadvantages:</a:t>
            </a:r>
          </a:p>
          <a:p>
            <a:pPr eaLnBrk="1" hangingPunct="1"/>
            <a:r>
              <a:rPr lang="en-US" sz="2400" smtClean="0"/>
              <a:t>Increase in health care costs </a:t>
            </a:r>
          </a:p>
          <a:p>
            <a:pPr eaLnBrk="1" hangingPunct="1"/>
            <a:r>
              <a:rPr lang="en-US" sz="2400" smtClean="0"/>
              <a:t>Is manufacturer competitiveness </a:t>
            </a:r>
            <a:br>
              <a:rPr lang="en-US" sz="2400" smtClean="0"/>
            </a:br>
            <a:r>
              <a:rPr lang="en-US" sz="2400" smtClean="0"/>
              <a:t>currently that is slowly decreasing costs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the Stent Graft Work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stent graft excludes the aneurysm from the circulation and thus prevents continued pressurization and possible rupture of the aneurysm </a:t>
            </a:r>
          </a:p>
          <a:p>
            <a:pPr eaLnBrk="1" hangingPunct="1"/>
            <a:r>
              <a:rPr lang="en-US" smtClean="0"/>
              <a:t>The stent graft is placed inside the aneurysm using a delivery catheter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3D7CC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88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Blip>
                <a:blip r:embed="rId2"/>
              </a:buBlip>
            </a:pPr>
            <a:r>
              <a:rPr lang="en-US" smtClean="0"/>
              <a:t>Endovascular repair appears to have augmented treatment options rather than replaced open surgical repair for patients with AAA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Blip>
                <a:blip r:embed="rId2"/>
              </a:buBlip>
            </a:pPr>
            <a:r>
              <a:rPr lang="en-US" smtClean="0"/>
              <a:t>Patients who previously were not candidates for repair because of medical co-morbidity may now be safely treated with endovascular repair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Graft options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08413" cy="4530725"/>
          </a:xfrm>
        </p:spPr>
        <p:txBody>
          <a:bodyPr/>
          <a:lstStyle/>
          <a:p>
            <a:pPr eaLnBrk="1" hangingPunct="1"/>
            <a:r>
              <a:rPr lang="en-US" sz="2000" smtClean="0"/>
              <a:t>Manufacturers:</a:t>
            </a:r>
          </a:p>
          <a:p>
            <a:pPr eaLnBrk="1" hangingPunct="1"/>
            <a:r>
              <a:rPr lang="en-US" sz="2000" smtClean="0"/>
              <a:t>WL Gore (Gore-tex) “Excluder”</a:t>
            </a:r>
          </a:p>
          <a:p>
            <a:pPr eaLnBrk="1" hangingPunct="1"/>
            <a:r>
              <a:rPr lang="en-US" sz="2000" smtClean="0"/>
              <a:t>Medtronic “Aneuryx”</a:t>
            </a:r>
          </a:p>
          <a:p>
            <a:pPr eaLnBrk="1" hangingPunct="1"/>
            <a:r>
              <a:rPr lang="en-US" sz="2000" smtClean="0"/>
              <a:t>Cook “Zenith” Allows for AAA that goes up beyond the renal arteries, but does not include aneurysmal renal artery involvement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8388" y="1600200"/>
            <a:ext cx="3808412" cy="4530725"/>
          </a:xfrm>
        </p:spPr>
        <p:txBody>
          <a:bodyPr/>
          <a:lstStyle/>
          <a:p>
            <a:pPr eaLnBrk="1" hangingPunct="1"/>
            <a:r>
              <a:rPr lang="en-US" sz="2000" smtClean="0"/>
              <a:t>Surgeon preference</a:t>
            </a:r>
          </a:p>
          <a:p>
            <a:pPr eaLnBrk="1" hangingPunct="1"/>
            <a:r>
              <a:rPr lang="en-US" sz="2000" smtClean="0"/>
              <a:t>Some companies are trying to modify their product to be used in ever increasing situations</a:t>
            </a:r>
          </a:p>
          <a:p>
            <a:pPr eaLnBrk="1" hangingPunct="1"/>
            <a:r>
              <a:rPr lang="en-US" sz="2000" smtClean="0"/>
              <a:t>These changes take years of FDA trials to receive approval to come on the market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During a routine physical exam a doctor may feel a throbbing mass in the middle or lower part of your abdomen</a:t>
            </a:r>
          </a:p>
          <a:p>
            <a:pPr eaLnBrk="1" hangingPunct="1"/>
            <a:r>
              <a:rPr lang="en-US" smtClean="0"/>
              <a:t>However, most aneurysms are identified when diagnostic imaging ( X-ray, CT, MRI, arteriogram) is performed for other reasons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Indications for Use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Adequate iliac / femoral access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Infra-renal , non-aneurysmal neck length greater than 1 cm at the proximal &amp; distal ends of the aneurysm &amp; an inner diameter 10-20% smaller than the labeled device diameter (Exception currently “Zenith”)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Morphology suitable for endovascular repair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Aneurysm diameter &gt; 5 cm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Aneurysm diameter of 4-5 cm which has also increased in size by 0.5 cm in the last 6 months or which is twice the diameter off the normal infra-renal aorta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Pre-op testing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CBC (complete blood count)</a:t>
            </a:r>
          </a:p>
          <a:p>
            <a:pPr eaLnBrk="1" hangingPunct="1"/>
            <a:r>
              <a:rPr lang="en-US" smtClean="0"/>
              <a:t>BMP (basal metabolic panel)</a:t>
            </a:r>
          </a:p>
          <a:p>
            <a:pPr eaLnBrk="1" hangingPunct="1"/>
            <a:r>
              <a:rPr lang="en-US" smtClean="0"/>
              <a:t>PT, &amp; PTT /c INR ( clotting factor)</a:t>
            </a:r>
          </a:p>
          <a:p>
            <a:pPr eaLnBrk="1" hangingPunct="1"/>
            <a:r>
              <a:rPr lang="en-US" smtClean="0"/>
              <a:t>Type &amp; cross for blood</a:t>
            </a:r>
          </a:p>
          <a:p>
            <a:pPr eaLnBrk="1" hangingPunct="1"/>
            <a:r>
              <a:rPr lang="en-US" smtClean="0"/>
              <a:t>EKG</a:t>
            </a:r>
          </a:p>
          <a:p>
            <a:pPr eaLnBrk="1" hangingPunct="1"/>
            <a:r>
              <a:rPr lang="en-US" smtClean="0"/>
              <a:t>Chest x-ray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 and positioning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Patient warm with silver hat, warm blankets, or ideally bair hugger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Position patient supine, arms tucked at sides, legs slightly apart, head on headrest, upper body bair hugger (nipples up)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Foley catheter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Scrub &amp; paint betadine nipples to knees, lateral to sides bedsheet to bedsheet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Drape sequence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Drying towels</a:t>
            </a:r>
          </a:p>
          <a:p>
            <a:pPr eaLnBrk="1" hangingPunct="1"/>
            <a:r>
              <a:rPr lang="en-US" smtClean="0"/>
              <a:t>Groin towel, square off using entire area nipples to knees</a:t>
            </a:r>
          </a:p>
          <a:p>
            <a:pPr eaLnBrk="1" hangingPunct="1"/>
            <a:r>
              <a:rPr lang="en-US" smtClean="0"/>
              <a:t>Ioban drape/may need two if larger or longer patient</a:t>
            </a:r>
          </a:p>
          <a:p>
            <a:pPr eaLnBrk="1" hangingPunct="1"/>
            <a:r>
              <a:rPr lang="en-US" smtClean="0"/>
              <a:t>Universal drapes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supplies,instruments &amp; equipment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saver ( available )</a:t>
            </a:r>
          </a:p>
          <a:p>
            <a:pPr eaLnBrk="1" hangingPunct="1"/>
            <a:r>
              <a:rPr lang="en-US" smtClean="0"/>
              <a:t>Omni retractor or Bookwalter (surgeon preference) available</a:t>
            </a:r>
          </a:p>
          <a:p>
            <a:pPr eaLnBrk="1" hangingPunct="1"/>
            <a:r>
              <a:rPr lang="en-US" smtClean="0"/>
              <a:t>Fluid warmer available</a:t>
            </a:r>
          </a:p>
          <a:p>
            <a:pPr eaLnBrk="1" hangingPunct="1"/>
            <a:r>
              <a:rPr lang="en-US" smtClean="0"/>
              <a:t>C-arm ( fluoroscopy )</a:t>
            </a:r>
          </a:p>
          <a:p>
            <a:pPr eaLnBrk="1" hangingPunct="1"/>
            <a:r>
              <a:rPr lang="en-US" smtClean="0"/>
              <a:t>Lead aprons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Supplies &amp; Instruments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vascular tray</a:t>
            </a:r>
          </a:p>
          <a:p>
            <a:pPr eaLnBrk="1" hangingPunct="1"/>
            <a:r>
              <a:rPr lang="en-US" smtClean="0"/>
              <a:t>Dr’s special instruments</a:t>
            </a:r>
          </a:p>
          <a:p>
            <a:pPr eaLnBrk="1" hangingPunct="1"/>
            <a:r>
              <a:rPr lang="en-US" smtClean="0"/>
              <a:t>Universal drape pack</a:t>
            </a:r>
          </a:p>
          <a:p>
            <a:pPr eaLnBrk="1" hangingPunct="1"/>
            <a:r>
              <a:rPr lang="en-US" smtClean="0"/>
              <a:t>Major basin pack </a:t>
            </a:r>
          </a:p>
          <a:p>
            <a:pPr eaLnBrk="1" hangingPunct="1"/>
            <a:r>
              <a:rPr lang="en-US" smtClean="0"/>
              <a:t>Cardiovascular Pack</a:t>
            </a:r>
          </a:p>
          <a:p>
            <a:pPr eaLnBrk="1" hangingPunct="1"/>
            <a:r>
              <a:rPr lang="en-US" smtClean="0"/>
              <a:t>Sutures (surgeon preference card)</a:t>
            </a:r>
          </a:p>
          <a:p>
            <a:pPr eaLnBrk="1" hangingPunct="1"/>
            <a:r>
              <a:rPr lang="en-US" smtClean="0"/>
              <a:t>Deployment device per manufacturer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Anesthesia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anesthesia primarily</a:t>
            </a:r>
          </a:p>
          <a:p>
            <a:pPr eaLnBrk="1" hangingPunct="1"/>
            <a:r>
              <a:rPr lang="en-US" smtClean="0"/>
              <a:t>Spinal anesthetic along with MAC in case of increased risk of complications (COPD)</a:t>
            </a:r>
          </a:p>
          <a:p>
            <a:pPr eaLnBrk="1" hangingPunct="1"/>
            <a:r>
              <a:rPr lang="en-US" smtClean="0"/>
              <a:t>Local anesthetic and MAC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Venous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See Overhead</a:t>
            </a:r>
          </a:p>
          <a:p>
            <a:pPr eaLnBrk="1" hangingPunct="1"/>
            <a:r>
              <a:rPr lang="en-US" sz="2400" smtClean="0"/>
              <a:t>Abdominal &amp; thoracic walls drained by brachiocephalic and azygos veins&gt;SVC</a:t>
            </a:r>
          </a:p>
          <a:p>
            <a:pPr eaLnBrk="1" hangingPunct="1"/>
            <a:r>
              <a:rPr lang="en-US" sz="2400" smtClean="0"/>
              <a:t>Hepatic Portal Vein (Hepatic Portal System) &gt; IVC</a:t>
            </a:r>
          </a:p>
          <a:p>
            <a:pPr eaLnBrk="1" hangingPunct="1"/>
            <a:r>
              <a:rPr lang="en-US" sz="2400" smtClean="0"/>
              <a:t>Lower Extremities&gt;Superficial and deep groups</a:t>
            </a:r>
          </a:p>
          <a:p>
            <a:pPr eaLnBrk="1" hangingPunct="1"/>
            <a:r>
              <a:rPr lang="en-US" sz="2400" smtClean="0"/>
              <a:t>Deep have same names as the arteries around them</a:t>
            </a:r>
          </a:p>
          <a:p>
            <a:pPr eaLnBrk="1" hangingPunct="1"/>
            <a:r>
              <a:rPr lang="en-US" sz="2400" smtClean="0"/>
              <a:t>Greater Saphenous Vein is the longest vein in the body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Medication (on sterile field)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Heparin / saline</a:t>
            </a:r>
          </a:p>
          <a:p>
            <a:pPr eaLnBrk="1" hangingPunct="1"/>
            <a:r>
              <a:rPr lang="en-US" smtClean="0"/>
              <a:t>Antibiotic / saline (Ancef, other)</a:t>
            </a:r>
          </a:p>
          <a:p>
            <a:pPr eaLnBrk="1" hangingPunct="1"/>
            <a:r>
              <a:rPr lang="en-US" smtClean="0"/>
              <a:t>Contrast</a:t>
            </a:r>
          </a:p>
          <a:p>
            <a:pPr eaLnBrk="1" hangingPunct="1"/>
            <a:r>
              <a:rPr lang="en-US" smtClean="0"/>
              <a:t>0.25 % marcaine plain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Abdominal aortic aneurysm stent grafting</a:t>
            </a:r>
          </a:p>
          <a:p>
            <a:pPr eaLnBrk="1" hangingPunct="1"/>
            <a:r>
              <a:rPr lang="en-US" smtClean="0"/>
              <a:t>Aorto bi-iliac</a:t>
            </a:r>
          </a:p>
          <a:p>
            <a:pPr eaLnBrk="1" hangingPunct="1"/>
            <a:r>
              <a:rPr lang="en-US" smtClean="0"/>
              <a:t>Aorto uni-iliac</a:t>
            </a:r>
          </a:p>
          <a:p>
            <a:pPr eaLnBrk="1" hangingPunct="1"/>
            <a:r>
              <a:rPr lang="en-US" smtClean="0"/>
              <a:t>Aorto bi femoral</a:t>
            </a:r>
          </a:p>
          <a:p>
            <a:pPr eaLnBrk="1" hangingPunct="1"/>
            <a:r>
              <a:rPr lang="en-US" smtClean="0"/>
              <a:t>Aorto uni-femoral</a:t>
            </a:r>
          </a:p>
          <a:p>
            <a:pPr eaLnBrk="1" hangingPunct="1"/>
            <a:r>
              <a:rPr lang="en-US" smtClean="0"/>
              <a:t>FDA has approved trial of stent grafts for thoracic aneurysms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Abdominal Vascular Surgery</a:t>
            </a:r>
          </a:p>
          <a:p>
            <a:pPr eaLnBrk="1" hangingPunct="1"/>
            <a:r>
              <a:rPr lang="en-US" sz="2400" smtClean="0"/>
              <a:t>A &amp; P</a:t>
            </a:r>
          </a:p>
          <a:p>
            <a:pPr eaLnBrk="1" hangingPunct="1"/>
            <a:r>
              <a:rPr lang="en-US" sz="2400" smtClean="0"/>
              <a:t>Pathology</a:t>
            </a:r>
          </a:p>
          <a:p>
            <a:pPr eaLnBrk="1" hangingPunct="1"/>
            <a:r>
              <a:rPr lang="en-US" sz="2400" smtClean="0"/>
              <a:t>Diagnostics/Preoperative Testing</a:t>
            </a:r>
          </a:p>
          <a:p>
            <a:pPr eaLnBrk="1" hangingPunct="1"/>
            <a:r>
              <a:rPr lang="en-US" sz="2400" smtClean="0"/>
              <a:t>Prep &amp; Positioning</a:t>
            </a:r>
          </a:p>
          <a:p>
            <a:pPr eaLnBrk="1" hangingPunct="1"/>
            <a:r>
              <a:rPr lang="en-US" sz="2400" smtClean="0"/>
              <a:t>Basic Supplies, Equipment, &amp; Instrumentation</a:t>
            </a:r>
          </a:p>
          <a:p>
            <a:pPr eaLnBrk="1" hangingPunct="1"/>
            <a:r>
              <a:rPr lang="en-US" sz="2400" smtClean="0"/>
              <a:t>Abdominal Aortic Aneurysmectomy</a:t>
            </a:r>
          </a:p>
          <a:p>
            <a:pPr eaLnBrk="1" hangingPunct="1"/>
            <a:r>
              <a:rPr lang="en-US" sz="2400" smtClean="0"/>
              <a:t>Aorto-Bifemoral Bypass Graft</a:t>
            </a:r>
          </a:p>
          <a:p>
            <a:pPr eaLnBrk="1" hangingPunct="1"/>
            <a:r>
              <a:rPr lang="en-US" sz="2400" smtClean="0"/>
              <a:t>Resection of Renal Artery Aneurysm</a:t>
            </a:r>
          </a:p>
          <a:p>
            <a:pPr eaLnBrk="1" hangingPunct="1"/>
            <a:r>
              <a:rPr lang="en-US" sz="2400" smtClean="0"/>
              <a:t>Endovascular AAA Repair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918BC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912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400" b="1" smtClean="0"/>
              <a:t>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1468</TotalTime>
  <Words>3436</Words>
  <Application>Microsoft Office PowerPoint</Application>
  <PresentationFormat>On-screen Show (4:3)</PresentationFormat>
  <Paragraphs>417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Verdana</vt:lpstr>
      <vt:lpstr>Arial</vt:lpstr>
      <vt:lpstr>Garamond</vt:lpstr>
      <vt:lpstr>Wingdings</vt:lpstr>
      <vt:lpstr>Times New Roman</vt:lpstr>
      <vt:lpstr>Level</vt:lpstr>
      <vt:lpstr>Layers</vt:lpstr>
      <vt:lpstr>Abdominal Vascular Surgery</vt:lpstr>
      <vt:lpstr>Summary</vt:lpstr>
      <vt:lpstr>Anatomy &amp; Physiology</vt:lpstr>
      <vt:lpstr> Abdominal Aorta &amp; It’s Arteries</vt:lpstr>
      <vt:lpstr>Slide 5</vt:lpstr>
      <vt:lpstr>Slide 6</vt:lpstr>
      <vt:lpstr>Venous System</vt:lpstr>
      <vt:lpstr>Slide 8</vt:lpstr>
      <vt:lpstr>Slide 9</vt:lpstr>
      <vt:lpstr>Aneurysms </vt:lpstr>
      <vt:lpstr>True Aneurysms</vt:lpstr>
      <vt:lpstr>Aneurysms Continued</vt:lpstr>
      <vt:lpstr>Aneurysms Continued</vt:lpstr>
      <vt:lpstr>Treatment</vt:lpstr>
      <vt:lpstr>Graft Options</vt:lpstr>
      <vt:lpstr>Graft Options Continued</vt:lpstr>
      <vt:lpstr>Preoperative Testing &amp; Diagnostics</vt:lpstr>
      <vt:lpstr>Preoperative Testing &amp; Diagnosis</vt:lpstr>
      <vt:lpstr>Prep &amp; Positioning</vt:lpstr>
      <vt:lpstr>Prep and Positioning Continued</vt:lpstr>
      <vt:lpstr>Drape Sequence</vt:lpstr>
      <vt:lpstr>Basic Supplies, Instruments, and Equipment</vt:lpstr>
      <vt:lpstr>Supplies Continued</vt:lpstr>
      <vt:lpstr>Supplies Continued</vt:lpstr>
      <vt:lpstr>Basic Supplies, Instrumentation, and Equipment</vt:lpstr>
      <vt:lpstr>Basic Supplies, Instrumentation, And Equipment</vt:lpstr>
      <vt:lpstr>Medications</vt:lpstr>
      <vt:lpstr>Procedures</vt:lpstr>
      <vt:lpstr>Abdominal Aortic Aneurysmectomy</vt:lpstr>
      <vt:lpstr>AAA Procedure</vt:lpstr>
      <vt:lpstr>AAA Continued</vt:lpstr>
      <vt:lpstr>Slide 32</vt:lpstr>
      <vt:lpstr>AAA Continued</vt:lpstr>
      <vt:lpstr>AAA Continued</vt:lpstr>
      <vt:lpstr>AAA Continued</vt:lpstr>
      <vt:lpstr>AAA Continued</vt:lpstr>
      <vt:lpstr>Aorto-Bi-Iliac Bypass Graft</vt:lpstr>
      <vt:lpstr>Aorto-Bi-Femoral Bypass Graft</vt:lpstr>
      <vt:lpstr>Resection of Renal Artery Aneurysm</vt:lpstr>
      <vt:lpstr>Renal Artery Aneurysm Resection Patient Preparation and Prep</vt:lpstr>
      <vt:lpstr>Equipment</vt:lpstr>
      <vt:lpstr>Instruments</vt:lpstr>
      <vt:lpstr>Supplies </vt:lpstr>
      <vt:lpstr>Draping </vt:lpstr>
      <vt:lpstr>Procedure </vt:lpstr>
      <vt:lpstr>Procedure Continued</vt:lpstr>
      <vt:lpstr>Procedure Continued</vt:lpstr>
      <vt:lpstr>Complications</vt:lpstr>
      <vt:lpstr>ENDOVASCULAR Repair Of Abdominal Aortic Aneurysm</vt:lpstr>
      <vt:lpstr>Anatomy &amp; Physiology of AAA</vt:lpstr>
      <vt:lpstr>Slide 51</vt:lpstr>
      <vt:lpstr>Slide 52</vt:lpstr>
      <vt:lpstr>Slide 53</vt:lpstr>
      <vt:lpstr>Slide 54</vt:lpstr>
      <vt:lpstr>Presentation of AAA  </vt:lpstr>
      <vt:lpstr>Presentation of Ruptured AAA</vt:lpstr>
      <vt:lpstr>What is an Endovascular Stent Graft? </vt:lpstr>
      <vt:lpstr>Endovascular Repair</vt:lpstr>
      <vt:lpstr>How Does the Stent Graft Work</vt:lpstr>
      <vt:lpstr>Slide 60</vt:lpstr>
      <vt:lpstr>Graft options</vt:lpstr>
      <vt:lpstr>Diagnosis</vt:lpstr>
      <vt:lpstr>Indications for Use</vt:lpstr>
      <vt:lpstr>Pre-op testing</vt:lpstr>
      <vt:lpstr>Prep and positioning</vt:lpstr>
      <vt:lpstr>Drape sequence</vt:lpstr>
      <vt:lpstr>Basic supplies,instruments &amp; equipment</vt:lpstr>
      <vt:lpstr>Supplies &amp; Instruments</vt:lpstr>
      <vt:lpstr>Anesthesia</vt:lpstr>
      <vt:lpstr>Medication (on sterile field)</vt:lpstr>
      <vt:lpstr>Procedures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Vascular Surgery</dc:title>
  <dc:creator>Robin Keith</dc:creator>
  <cp:lastModifiedBy>ABTECH</cp:lastModifiedBy>
  <cp:revision>18</cp:revision>
  <dcterms:created xsi:type="dcterms:W3CDTF">2003-05-30T21:15:52Z</dcterms:created>
  <dcterms:modified xsi:type="dcterms:W3CDTF">2010-09-29T14:33:21Z</dcterms:modified>
</cp:coreProperties>
</file>