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8"/>
  </p:notesMasterIdLst>
  <p:handoutMasterIdLst>
    <p:handoutMasterId r:id="rId39"/>
  </p:handoutMasterIdLst>
  <p:sldIdLst>
    <p:sldId id="353" r:id="rId2"/>
    <p:sldId id="356" r:id="rId3"/>
    <p:sldId id="393" r:id="rId4"/>
    <p:sldId id="395" r:id="rId5"/>
    <p:sldId id="399" r:id="rId6"/>
    <p:sldId id="382" r:id="rId7"/>
    <p:sldId id="392" r:id="rId8"/>
    <p:sldId id="355" r:id="rId9"/>
    <p:sldId id="368" r:id="rId10"/>
    <p:sldId id="420" r:id="rId11"/>
    <p:sldId id="369" r:id="rId12"/>
    <p:sldId id="414" r:id="rId13"/>
    <p:sldId id="370" r:id="rId14"/>
    <p:sldId id="417" r:id="rId15"/>
    <p:sldId id="371" r:id="rId16"/>
    <p:sldId id="418" r:id="rId17"/>
    <p:sldId id="372" r:id="rId18"/>
    <p:sldId id="416" r:id="rId19"/>
    <p:sldId id="373" r:id="rId20"/>
    <p:sldId id="415" r:id="rId21"/>
    <p:sldId id="374" r:id="rId22"/>
    <p:sldId id="419" r:id="rId23"/>
    <p:sldId id="375" r:id="rId24"/>
    <p:sldId id="376" r:id="rId25"/>
    <p:sldId id="404" r:id="rId26"/>
    <p:sldId id="394" r:id="rId27"/>
    <p:sldId id="412" r:id="rId28"/>
    <p:sldId id="411" r:id="rId29"/>
    <p:sldId id="385" r:id="rId30"/>
    <p:sldId id="405" r:id="rId31"/>
    <p:sldId id="406" r:id="rId32"/>
    <p:sldId id="402" r:id="rId33"/>
    <p:sldId id="403" r:id="rId34"/>
    <p:sldId id="409" r:id="rId35"/>
    <p:sldId id="388" r:id="rId36"/>
    <p:sldId id="410" r:id="rId37"/>
  </p:sldIdLst>
  <p:sldSz cx="9144000" cy="6858000" type="screen4x3"/>
  <p:notesSz cx="6845300" cy="9244013"/>
  <p:defaultTextStyle>
    <a:defPPr>
      <a:defRPr lang="en-US"/>
    </a:defPPr>
    <a:lvl1pPr algn="ctr" rtl="0" fontAlgn="base">
      <a:spcBef>
        <a:spcPct val="0"/>
      </a:spcBef>
      <a:spcAft>
        <a:spcPct val="0"/>
      </a:spcAft>
      <a:defRPr sz="4000" kern="1200">
        <a:solidFill>
          <a:schemeClr val="tx1"/>
        </a:solidFill>
        <a:latin typeface="Times New Roman" charset="0"/>
        <a:ea typeface="+mn-ea"/>
        <a:cs typeface="+mn-cs"/>
      </a:defRPr>
    </a:lvl1pPr>
    <a:lvl2pPr marL="457200" algn="ctr" rtl="0" fontAlgn="base">
      <a:spcBef>
        <a:spcPct val="0"/>
      </a:spcBef>
      <a:spcAft>
        <a:spcPct val="0"/>
      </a:spcAft>
      <a:defRPr sz="4000" kern="1200">
        <a:solidFill>
          <a:schemeClr val="tx1"/>
        </a:solidFill>
        <a:latin typeface="Times New Roman" charset="0"/>
        <a:ea typeface="+mn-ea"/>
        <a:cs typeface="+mn-cs"/>
      </a:defRPr>
    </a:lvl2pPr>
    <a:lvl3pPr marL="914400" algn="ctr" rtl="0" fontAlgn="base">
      <a:spcBef>
        <a:spcPct val="0"/>
      </a:spcBef>
      <a:spcAft>
        <a:spcPct val="0"/>
      </a:spcAft>
      <a:defRPr sz="4000" kern="1200">
        <a:solidFill>
          <a:schemeClr val="tx1"/>
        </a:solidFill>
        <a:latin typeface="Times New Roman" charset="0"/>
        <a:ea typeface="+mn-ea"/>
        <a:cs typeface="+mn-cs"/>
      </a:defRPr>
    </a:lvl3pPr>
    <a:lvl4pPr marL="1371600" algn="ctr" rtl="0" fontAlgn="base">
      <a:spcBef>
        <a:spcPct val="0"/>
      </a:spcBef>
      <a:spcAft>
        <a:spcPct val="0"/>
      </a:spcAft>
      <a:defRPr sz="4000" kern="1200">
        <a:solidFill>
          <a:schemeClr val="tx1"/>
        </a:solidFill>
        <a:latin typeface="Times New Roman" charset="0"/>
        <a:ea typeface="+mn-ea"/>
        <a:cs typeface="+mn-cs"/>
      </a:defRPr>
    </a:lvl4pPr>
    <a:lvl5pPr marL="1828800" algn="ctr" rtl="0" fontAlgn="base">
      <a:spcBef>
        <a:spcPct val="0"/>
      </a:spcBef>
      <a:spcAft>
        <a:spcPct val="0"/>
      </a:spcAft>
      <a:defRPr sz="4000" kern="1200">
        <a:solidFill>
          <a:schemeClr val="tx1"/>
        </a:solidFill>
        <a:latin typeface="Times New Roman" charset="0"/>
        <a:ea typeface="+mn-ea"/>
        <a:cs typeface="+mn-cs"/>
      </a:defRPr>
    </a:lvl5pPr>
    <a:lvl6pPr marL="2286000" algn="l" defTabSz="914400" rtl="0" eaLnBrk="1" latinLnBrk="0" hangingPunct="1">
      <a:defRPr sz="4000" kern="1200">
        <a:solidFill>
          <a:schemeClr val="tx1"/>
        </a:solidFill>
        <a:latin typeface="Times New Roman" charset="0"/>
        <a:ea typeface="+mn-ea"/>
        <a:cs typeface="+mn-cs"/>
      </a:defRPr>
    </a:lvl6pPr>
    <a:lvl7pPr marL="2743200" algn="l" defTabSz="914400" rtl="0" eaLnBrk="1" latinLnBrk="0" hangingPunct="1">
      <a:defRPr sz="4000" kern="1200">
        <a:solidFill>
          <a:schemeClr val="tx1"/>
        </a:solidFill>
        <a:latin typeface="Times New Roman" charset="0"/>
        <a:ea typeface="+mn-ea"/>
        <a:cs typeface="+mn-cs"/>
      </a:defRPr>
    </a:lvl7pPr>
    <a:lvl8pPr marL="3200400" algn="l" defTabSz="914400" rtl="0" eaLnBrk="1" latinLnBrk="0" hangingPunct="1">
      <a:defRPr sz="4000" kern="1200">
        <a:solidFill>
          <a:schemeClr val="tx1"/>
        </a:solidFill>
        <a:latin typeface="Times New Roman" charset="0"/>
        <a:ea typeface="+mn-ea"/>
        <a:cs typeface="+mn-cs"/>
      </a:defRPr>
    </a:lvl8pPr>
    <a:lvl9pPr marL="3657600" algn="l" defTabSz="914400" rtl="0" eaLnBrk="1" latinLnBrk="0" hangingPunct="1">
      <a:defRPr sz="40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491" autoAdjust="0"/>
  </p:normalViewPr>
  <p:slideViewPr>
    <p:cSldViewPr>
      <p:cViewPr>
        <p:scale>
          <a:sx n="97" d="100"/>
          <a:sy n="97" d="100"/>
        </p:scale>
        <p:origin x="-114" y="-72"/>
      </p:cViewPr>
      <p:guideLst>
        <p:guide orient="horz" pos="2160"/>
        <p:guide pos="2880"/>
      </p:guideLst>
    </p:cSldViewPr>
  </p:slideViewPr>
  <p:outlineViewPr>
    <p:cViewPr>
      <p:scale>
        <a:sx n="33" d="100"/>
        <a:sy n="33" d="100"/>
      </p:scale>
      <p:origin x="42" y="1798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66"/>
      </p:cViewPr>
      <p:guideLst>
        <p:guide orient="horz" pos="2912"/>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67038" cy="461963"/>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5363" name="Rectangle 3"/>
          <p:cNvSpPr>
            <a:spLocks noGrp="1" noChangeArrowheads="1"/>
          </p:cNvSpPr>
          <p:nvPr>
            <p:ph type="dt" sz="quarter" idx="1"/>
          </p:nvPr>
        </p:nvSpPr>
        <p:spPr bwMode="auto">
          <a:xfrm>
            <a:off x="3878263" y="0"/>
            <a:ext cx="2967037" cy="461963"/>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5364" name="Rectangle 4"/>
          <p:cNvSpPr>
            <a:spLocks noGrp="1" noChangeArrowheads="1"/>
          </p:cNvSpPr>
          <p:nvPr>
            <p:ph type="ftr" sz="quarter" idx="2"/>
          </p:nvPr>
        </p:nvSpPr>
        <p:spPr bwMode="auto">
          <a:xfrm>
            <a:off x="0" y="8782050"/>
            <a:ext cx="2967038" cy="461963"/>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lvl1pPr>
          </a:lstStyle>
          <a:p>
            <a:pPr>
              <a:defRPr/>
            </a:pPr>
            <a:r>
              <a:rPr lang="en-US"/>
              <a:t>Medical Laser Safety</a:t>
            </a:r>
          </a:p>
        </p:txBody>
      </p:sp>
      <p:sp>
        <p:nvSpPr>
          <p:cNvPr id="15365" name="Rectangle 5"/>
          <p:cNvSpPr>
            <a:spLocks noGrp="1" noChangeArrowheads="1"/>
          </p:cNvSpPr>
          <p:nvPr>
            <p:ph type="sldNum" sz="quarter" idx="3"/>
          </p:nvPr>
        </p:nvSpPr>
        <p:spPr bwMode="auto">
          <a:xfrm>
            <a:off x="3878263" y="8782050"/>
            <a:ext cx="2967037" cy="461963"/>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BB8241-166F-4B54-940F-DD3C51A7935A}" type="slidenum">
              <a:rPr lang="en-US"/>
              <a:pPr/>
              <a:t>‹#›</a:t>
            </a:fld>
            <a:endParaRPr lang="en-US"/>
          </a:p>
        </p:txBody>
      </p:sp>
    </p:spTree>
    <p:extLst>
      <p:ext uri="{BB962C8B-B14F-4D97-AF65-F5344CB8AC3E}">
        <p14:creationId xmlns:p14="http://schemas.microsoft.com/office/powerpoint/2010/main" val="1793898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7038" cy="461963"/>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7411" name="Rectangle 3"/>
          <p:cNvSpPr>
            <a:spLocks noGrp="1" noChangeArrowheads="1"/>
          </p:cNvSpPr>
          <p:nvPr>
            <p:ph type="dt" idx="1"/>
          </p:nvPr>
        </p:nvSpPr>
        <p:spPr bwMode="auto">
          <a:xfrm>
            <a:off x="3878263" y="0"/>
            <a:ext cx="2967037" cy="461963"/>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34820" name="Rectangle 4"/>
          <p:cNvSpPr>
            <a:spLocks noGrp="1" noRot="1" noChangeAspect="1" noChangeArrowheads="1" noTextEdit="1"/>
          </p:cNvSpPr>
          <p:nvPr>
            <p:ph type="sldImg" idx="2"/>
          </p:nvPr>
        </p:nvSpPr>
        <p:spPr bwMode="auto">
          <a:xfrm>
            <a:off x="1112838" y="693738"/>
            <a:ext cx="4619625" cy="3465512"/>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2813" y="4391025"/>
            <a:ext cx="5019675" cy="415925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782050"/>
            <a:ext cx="2967038" cy="461963"/>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en-US"/>
          </a:p>
        </p:txBody>
      </p:sp>
      <p:sp>
        <p:nvSpPr>
          <p:cNvPr id="17415" name="Rectangle 7"/>
          <p:cNvSpPr>
            <a:spLocks noGrp="1" noChangeArrowheads="1"/>
          </p:cNvSpPr>
          <p:nvPr>
            <p:ph type="sldNum" sz="quarter" idx="5"/>
          </p:nvPr>
        </p:nvSpPr>
        <p:spPr bwMode="auto">
          <a:xfrm>
            <a:off x="3878263" y="8782050"/>
            <a:ext cx="2967037" cy="461963"/>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F4BD4B29-EEBB-4C55-B294-61DAD07FF436}" type="slidenum">
              <a:rPr lang="en-US"/>
              <a:pPr/>
              <a:t>‹#›</a:t>
            </a:fld>
            <a:endParaRPr lang="en-US"/>
          </a:p>
        </p:txBody>
      </p:sp>
    </p:spTree>
    <p:extLst>
      <p:ext uri="{BB962C8B-B14F-4D97-AF65-F5344CB8AC3E}">
        <p14:creationId xmlns:p14="http://schemas.microsoft.com/office/powerpoint/2010/main" val="17418027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w="9525"/>
        </p:spPr>
        <p:txBody>
          <a:bodyPr/>
          <a:lstStyle/>
          <a:p>
            <a:endParaRPr lang="en-US" smtClean="0"/>
          </a:p>
        </p:txBody>
      </p:sp>
      <p:sp>
        <p:nvSpPr>
          <p:cNvPr id="35844" name="Slide Number Placeholder 3"/>
          <p:cNvSpPr>
            <a:spLocks noGrp="1"/>
          </p:cNvSpPr>
          <p:nvPr>
            <p:ph type="sldNum" sz="quarter" idx="5"/>
          </p:nvPr>
        </p:nvSpPr>
        <p:spPr>
          <a:noFill/>
        </p:spPr>
        <p:txBody>
          <a:bodyPr/>
          <a:lstStyle/>
          <a:p>
            <a:fld id="{8CFFF88C-F914-4312-AE41-57EDE7CACB18}"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52BEAE6C-0E7B-4E15-9967-B0B68869A16A}" type="slidenum">
              <a:rPr lang="en-US"/>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37AE2A61-D678-4CE1-99F8-519E8056EDC7}" type="slidenum">
              <a:rPr lang="en-US"/>
              <a:pPr/>
              <a:t>27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w="9525"/>
        </p:spPr>
        <p:txBody>
          <a:bodyPr/>
          <a:lstStyle/>
          <a:p>
            <a:r>
              <a:rPr lang="en-US" smtClean="0"/>
              <a:t>Methane Gas/rectal pack and Anesthetic gases-- O2 enriched atmosphere</a:t>
            </a:r>
          </a:p>
          <a:p>
            <a:r>
              <a:rPr lang="en-US" smtClean="0"/>
              <a:t>Laser resistant ET tubes</a:t>
            </a:r>
          </a:p>
          <a:p>
            <a:r>
              <a:rPr lang="en-US" smtClean="0"/>
              <a:t>No Alcohol prep…wash off betadine</a:t>
            </a:r>
          </a:p>
          <a:p>
            <a:r>
              <a:rPr lang="en-US" smtClean="0"/>
              <a:t>Trim hair</a:t>
            </a:r>
          </a:p>
          <a:p>
            <a:r>
              <a:rPr lang="en-US" smtClean="0"/>
              <a:t>Wet drapes and have fluid on field---need asepto or suction irrigator for lap cases </a:t>
            </a:r>
          </a:p>
        </p:txBody>
      </p:sp>
      <p:sp>
        <p:nvSpPr>
          <p:cNvPr id="39940" name="Slide Number Placeholder 3"/>
          <p:cNvSpPr>
            <a:spLocks noGrp="1"/>
          </p:cNvSpPr>
          <p:nvPr>
            <p:ph type="sldNum" sz="quarter" idx="5"/>
          </p:nvPr>
        </p:nvSpPr>
        <p:spPr>
          <a:noFill/>
        </p:spPr>
        <p:txBody>
          <a:bodyPr/>
          <a:lstStyle/>
          <a:p>
            <a:fld id="{77EC04A6-0A2B-457D-8FB3-ECC8A8726E95}" type="slidenum">
              <a:rPr lang="en-US"/>
              <a:pPr/>
              <a:t>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9C288F5D-BB17-4E13-AA3B-2E724A3D6636}" type="slidenum">
              <a:rPr lang="en-US"/>
              <a:pPr/>
              <a:t>31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5795FAA4-8D5A-4EF4-88AA-2326AA2C8330}" type="slidenum">
              <a:rPr lang="en-US"/>
              <a:pPr/>
              <a:t>32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p:spPr>
        <p:txBody>
          <a:bodyPr/>
          <a:lstStyle/>
          <a:p>
            <a:r>
              <a:rPr lang="en-US" smtClean="0"/>
              <a:t>Filters up to 0.1 microns</a:t>
            </a:r>
          </a:p>
        </p:txBody>
      </p:sp>
      <p:sp>
        <p:nvSpPr>
          <p:cNvPr id="43012" name="Slide Number Placeholder 3"/>
          <p:cNvSpPr>
            <a:spLocks noGrp="1"/>
          </p:cNvSpPr>
          <p:nvPr>
            <p:ph type="sldNum" sz="quarter" idx="5"/>
          </p:nvPr>
        </p:nvSpPr>
        <p:spPr>
          <a:noFill/>
        </p:spPr>
        <p:txBody>
          <a:bodyPr/>
          <a:lstStyle/>
          <a:p>
            <a:fld id="{77CDA2B2-6C89-4ABA-9B29-F0195D4B9243}" type="slidenum">
              <a:rPr lang="en-US"/>
              <a:pPr/>
              <a:t>33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p:spPr>
        <p:txBody>
          <a:bodyPr/>
          <a:lstStyle/>
          <a:p>
            <a:r>
              <a:rPr lang="en-US" smtClean="0"/>
              <a:t>Equipment Controls: </a:t>
            </a:r>
          </a:p>
          <a:p>
            <a:r>
              <a:rPr lang="en-US" smtClean="0"/>
              <a:t>Foot Pedal guards, Laser Operator, Control Panel, Emergency Stop button, beam shutters must be activated</a:t>
            </a:r>
          </a:p>
          <a:p>
            <a:r>
              <a:rPr lang="en-US" smtClean="0"/>
              <a:t>Signs on doors with glasses hanging on them</a:t>
            </a:r>
          </a:p>
          <a:p>
            <a:r>
              <a:rPr lang="en-US" smtClean="0"/>
              <a:t>Enclosed enviornment</a:t>
            </a:r>
          </a:p>
        </p:txBody>
      </p:sp>
      <p:sp>
        <p:nvSpPr>
          <p:cNvPr id="44036" name="Slide Number Placeholder 3"/>
          <p:cNvSpPr>
            <a:spLocks noGrp="1"/>
          </p:cNvSpPr>
          <p:nvPr>
            <p:ph type="sldNum" sz="quarter" idx="5"/>
          </p:nvPr>
        </p:nvSpPr>
        <p:spPr>
          <a:noFill/>
        </p:spPr>
        <p:txBody>
          <a:bodyPr/>
          <a:lstStyle/>
          <a:p>
            <a:fld id="{04445296-4D40-437B-A7BD-6BED51941351}" type="slidenum">
              <a:rPr lang="en-US"/>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57200" y="2363788"/>
            <a:ext cx="8153400" cy="1600200"/>
            <a:chOff x="288" y="1489"/>
            <a:chExt cx="5136" cy="1008"/>
          </a:xfrm>
        </p:grpSpPr>
        <p:sp>
          <p:nvSpPr>
            <p:cNvPr id="5" name="Arc 3"/>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dirty="0"/>
            </a:p>
          </p:txBody>
        </p:sp>
        <p:sp>
          <p:nvSpPr>
            <p:cNvPr id="6" name="Arc 4"/>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dirty="0"/>
            </a:p>
          </p:txBody>
        </p:sp>
        <p:sp>
          <p:nvSpPr>
            <p:cNvPr id="7" name="Arc 5"/>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dirty="0"/>
            </a:p>
          </p:txBody>
        </p:sp>
        <p:sp>
          <p:nvSpPr>
            <p:cNvPr id="8"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endParaRPr lang="en-US"/>
            </a:p>
          </p:txBody>
        </p:sp>
      </p:grpSp>
      <p:sp>
        <p:nvSpPr>
          <p:cNvPr id="31751" name="Rectangle 7"/>
          <p:cNvSpPr>
            <a:spLocks noGrp="1" noChangeArrowheads="1"/>
          </p:cNvSpPr>
          <p:nvPr>
            <p:ph type="ctrTitle" sz="quarter"/>
          </p:nvPr>
        </p:nvSpPr>
        <p:spPr>
          <a:xfrm>
            <a:off x="685800" y="1447800"/>
            <a:ext cx="7772400" cy="1143000"/>
          </a:xfrm>
        </p:spPr>
        <p:txBody>
          <a:bodyPr/>
          <a:lstStyle>
            <a:lvl1pPr>
              <a:defRPr/>
            </a:lvl1pPr>
          </a:lstStyle>
          <a:p>
            <a:r>
              <a:rPr lang="en-US"/>
              <a:t>Click to edit Master title style</a:t>
            </a:r>
          </a:p>
        </p:txBody>
      </p:sp>
      <p:sp>
        <p:nvSpPr>
          <p:cNvPr id="31752"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r>
              <a:rPr lang="en-US"/>
              <a:t>Click to edit Master subtitle style</a:t>
            </a:r>
          </a:p>
        </p:txBody>
      </p:sp>
      <p:sp>
        <p:nvSpPr>
          <p:cNvPr id="9" name="Rectangle 9"/>
          <p:cNvSpPr>
            <a:spLocks noGrp="1" noChangeArrowheads="1"/>
          </p:cNvSpPr>
          <p:nvPr>
            <p:ph type="dt" sz="quarter" idx="10"/>
          </p:nvPr>
        </p:nvSpPr>
        <p:spPr/>
        <p:txBody>
          <a:bodyPr/>
          <a:lstStyle>
            <a:lvl1pPr>
              <a:defRPr/>
            </a:lvl1pPr>
          </a:lstStyle>
          <a:p>
            <a:endParaRPr lang="en-US"/>
          </a:p>
        </p:txBody>
      </p:sp>
      <p:sp>
        <p:nvSpPr>
          <p:cNvPr id="10" name="Rectangle 10"/>
          <p:cNvSpPr>
            <a:spLocks noGrp="1" noChangeArrowheads="1"/>
          </p:cNvSpPr>
          <p:nvPr>
            <p:ph type="ftr" sz="quarter" idx="11"/>
          </p:nvPr>
        </p:nvSpPr>
        <p:spPr/>
        <p:txBody>
          <a:bodyPr/>
          <a:lstStyle>
            <a:lvl1pPr>
              <a:defRPr/>
            </a:lvl1pPr>
          </a:lstStyle>
          <a:p>
            <a:endParaRPr lang="en-US"/>
          </a:p>
        </p:txBody>
      </p:sp>
      <p:sp>
        <p:nvSpPr>
          <p:cNvPr id="11" name="Rectangle 11"/>
          <p:cNvSpPr>
            <a:spLocks noGrp="1" noChangeArrowheads="1"/>
          </p:cNvSpPr>
          <p:nvPr>
            <p:ph type="sldNum" sz="quarter" idx="12"/>
          </p:nvPr>
        </p:nvSpPr>
        <p:spPr/>
        <p:txBody>
          <a:bodyPr/>
          <a:lstStyle>
            <a:lvl1pPr>
              <a:defRPr/>
            </a:lvl1pPr>
          </a:lstStyle>
          <a:p>
            <a:fld id="{AE3EE137-21C4-4F93-B4EC-45CB4488EDF8}" type="slidenum">
              <a:rPr lang="en-US"/>
              <a:pPr/>
              <a:t>‹#›</a:t>
            </a:fld>
            <a:endParaRPr lang="en-US"/>
          </a:p>
        </p:txBody>
      </p:sp>
    </p:spTree>
  </p:cSld>
  <p:clrMapOvr>
    <a:masterClrMapping/>
  </p:clrMapOvr>
  <p:transition spd="med" advClick="0" advTm="10000">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endParaRPr lang="en-US"/>
          </a:p>
        </p:txBody>
      </p:sp>
      <p:sp>
        <p:nvSpPr>
          <p:cNvPr id="5" name="Rectangle 10"/>
          <p:cNvSpPr>
            <a:spLocks noGrp="1" noChangeArrowheads="1"/>
          </p:cNvSpPr>
          <p:nvPr>
            <p:ph type="ftr" sz="quarter" idx="11"/>
          </p:nvPr>
        </p:nvSpPr>
        <p:spPr>
          <a:ln/>
        </p:spPr>
        <p:txBody>
          <a:bodyPr/>
          <a:lstStyle>
            <a:lvl1pPr>
              <a:defRPr/>
            </a:lvl1pPr>
          </a:lstStyle>
          <a:p>
            <a:endParaRPr lang="en-US"/>
          </a:p>
        </p:txBody>
      </p:sp>
      <p:sp>
        <p:nvSpPr>
          <p:cNvPr id="6" name="Rectangle 11"/>
          <p:cNvSpPr>
            <a:spLocks noGrp="1" noChangeArrowheads="1"/>
          </p:cNvSpPr>
          <p:nvPr>
            <p:ph type="sldNum" sz="quarter" idx="12"/>
          </p:nvPr>
        </p:nvSpPr>
        <p:spPr>
          <a:ln/>
        </p:spPr>
        <p:txBody>
          <a:bodyPr/>
          <a:lstStyle>
            <a:lvl1pPr>
              <a:defRPr/>
            </a:lvl1pPr>
          </a:lstStyle>
          <a:p>
            <a:fld id="{CB28D6E8-3772-416A-B018-FE9AB957543E}" type="slidenum">
              <a:rPr lang="en-US"/>
              <a:pPr/>
              <a:t>‹#›</a:t>
            </a:fld>
            <a:endParaRPr lang="en-US"/>
          </a:p>
        </p:txBody>
      </p:sp>
    </p:spTree>
  </p:cSld>
  <p:clrMapOvr>
    <a:masterClrMapping/>
  </p:clrMapOvr>
  <p:transition spd="med" advClick="0" advTm="10000">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endParaRPr lang="en-US"/>
          </a:p>
        </p:txBody>
      </p:sp>
      <p:sp>
        <p:nvSpPr>
          <p:cNvPr id="5" name="Rectangle 10"/>
          <p:cNvSpPr>
            <a:spLocks noGrp="1" noChangeArrowheads="1"/>
          </p:cNvSpPr>
          <p:nvPr>
            <p:ph type="ftr" sz="quarter" idx="11"/>
          </p:nvPr>
        </p:nvSpPr>
        <p:spPr>
          <a:ln/>
        </p:spPr>
        <p:txBody>
          <a:bodyPr/>
          <a:lstStyle>
            <a:lvl1pPr>
              <a:defRPr/>
            </a:lvl1pPr>
          </a:lstStyle>
          <a:p>
            <a:endParaRPr lang="en-US"/>
          </a:p>
        </p:txBody>
      </p:sp>
      <p:sp>
        <p:nvSpPr>
          <p:cNvPr id="6" name="Rectangle 11"/>
          <p:cNvSpPr>
            <a:spLocks noGrp="1" noChangeArrowheads="1"/>
          </p:cNvSpPr>
          <p:nvPr>
            <p:ph type="sldNum" sz="quarter" idx="12"/>
          </p:nvPr>
        </p:nvSpPr>
        <p:spPr>
          <a:ln/>
        </p:spPr>
        <p:txBody>
          <a:bodyPr/>
          <a:lstStyle>
            <a:lvl1pPr>
              <a:defRPr/>
            </a:lvl1pPr>
          </a:lstStyle>
          <a:p>
            <a:fld id="{23475DE2-C8B7-474C-99F8-944DD7F3AC68}" type="slidenum">
              <a:rPr lang="en-US"/>
              <a:pPr/>
              <a:t>‹#›</a:t>
            </a:fld>
            <a:endParaRPr lang="en-US"/>
          </a:p>
        </p:txBody>
      </p:sp>
    </p:spTree>
  </p:cSld>
  <p:clrMapOvr>
    <a:masterClrMapping/>
  </p:clrMapOvr>
  <p:transition spd="med" advClick="0" advTm="10000">
    <p:push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endParaRPr lang="en-US"/>
          </a:p>
        </p:txBody>
      </p:sp>
      <p:sp>
        <p:nvSpPr>
          <p:cNvPr id="6" name="Rectangle 10"/>
          <p:cNvSpPr>
            <a:spLocks noGrp="1" noChangeArrowheads="1"/>
          </p:cNvSpPr>
          <p:nvPr>
            <p:ph type="ftr" sz="quarter" idx="11"/>
          </p:nvPr>
        </p:nvSpPr>
        <p:spPr>
          <a:ln/>
        </p:spPr>
        <p:txBody>
          <a:bodyPr/>
          <a:lstStyle>
            <a:lvl1pPr>
              <a:defRPr/>
            </a:lvl1pPr>
          </a:lstStyle>
          <a:p>
            <a:endParaRPr lang="en-US"/>
          </a:p>
        </p:txBody>
      </p:sp>
      <p:sp>
        <p:nvSpPr>
          <p:cNvPr id="7" name="Rectangle 11"/>
          <p:cNvSpPr>
            <a:spLocks noGrp="1" noChangeArrowheads="1"/>
          </p:cNvSpPr>
          <p:nvPr>
            <p:ph type="sldNum" sz="quarter" idx="12"/>
          </p:nvPr>
        </p:nvSpPr>
        <p:spPr>
          <a:ln/>
        </p:spPr>
        <p:txBody>
          <a:bodyPr/>
          <a:lstStyle>
            <a:lvl1pPr>
              <a:defRPr/>
            </a:lvl1pPr>
          </a:lstStyle>
          <a:p>
            <a:fld id="{ED47E32C-E8DA-4896-A559-2F104CC52958}" type="slidenum">
              <a:rPr lang="en-US"/>
              <a:pPr/>
              <a:t>‹#›</a:t>
            </a:fld>
            <a:endParaRPr lang="en-US"/>
          </a:p>
        </p:txBody>
      </p:sp>
    </p:spTree>
  </p:cSld>
  <p:clrMapOvr>
    <a:masterClrMapping/>
  </p:clrMapOvr>
  <p:transition spd="med" advClick="0" advTm="10000">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endParaRPr lang="en-US"/>
          </a:p>
        </p:txBody>
      </p:sp>
      <p:sp>
        <p:nvSpPr>
          <p:cNvPr id="5" name="Rectangle 10"/>
          <p:cNvSpPr>
            <a:spLocks noGrp="1" noChangeArrowheads="1"/>
          </p:cNvSpPr>
          <p:nvPr>
            <p:ph type="ftr" sz="quarter" idx="11"/>
          </p:nvPr>
        </p:nvSpPr>
        <p:spPr>
          <a:ln/>
        </p:spPr>
        <p:txBody>
          <a:bodyPr/>
          <a:lstStyle>
            <a:lvl1pPr>
              <a:defRPr/>
            </a:lvl1pPr>
          </a:lstStyle>
          <a:p>
            <a:endParaRPr lang="en-US"/>
          </a:p>
        </p:txBody>
      </p:sp>
      <p:sp>
        <p:nvSpPr>
          <p:cNvPr id="6" name="Rectangle 11"/>
          <p:cNvSpPr>
            <a:spLocks noGrp="1" noChangeArrowheads="1"/>
          </p:cNvSpPr>
          <p:nvPr>
            <p:ph type="sldNum" sz="quarter" idx="12"/>
          </p:nvPr>
        </p:nvSpPr>
        <p:spPr>
          <a:ln/>
        </p:spPr>
        <p:txBody>
          <a:bodyPr/>
          <a:lstStyle>
            <a:lvl1pPr>
              <a:defRPr/>
            </a:lvl1pPr>
          </a:lstStyle>
          <a:p>
            <a:fld id="{0B46E2FA-D239-494E-98BB-D7934A14773B}" type="slidenum">
              <a:rPr lang="en-US"/>
              <a:pPr/>
              <a:t>‹#›</a:t>
            </a:fld>
            <a:endParaRPr lang="en-US"/>
          </a:p>
        </p:txBody>
      </p:sp>
    </p:spTree>
  </p:cSld>
  <p:clrMapOvr>
    <a:masterClrMapping/>
  </p:clrMapOvr>
  <p:transition spd="med" advClick="0" advTm="10000">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endParaRPr lang="en-US"/>
          </a:p>
        </p:txBody>
      </p:sp>
      <p:sp>
        <p:nvSpPr>
          <p:cNvPr id="5" name="Rectangle 10"/>
          <p:cNvSpPr>
            <a:spLocks noGrp="1" noChangeArrowheads="1"/>
          </p:cNvSpPr>
          <p:nvPr>
            <p:ph type="ftr" sz="quarter" idx="11"/>
          </p:nvPr>
        </p:nvSpPr>
        <p:spPr>
          <a:ln/>
        </p:spPr>
        <p:txBody>
          <a:bodyPr/>
          <a:lstStyle>
            <a:lvl1pPr>
              <a:defRPr/>
            </a:lvl1pPr>
          </a:lstStyle>
          <a:p>
            <a:endParaRPr lang="en-US"/>
          </a:p>
        </p:txBody>
      </p:sp>
      <p:sp>
        <p:nvSpPr>
          <p:cNvPr id="6" name="Rectangle 11"/>
          <p:cNvSpPr>
            <a:spLocks noGrp="1" noChangeArrowheads="1"/>
          </p:cNvSpPr>
          <p:nvPr>
            <p:ph type="sldNum" sz="quarter" idx="12"/>
          </p:nvPr>
        </p:nvSpPr>
        <p:spPr>
          <a:ln/>
        </p:spPr>
        <p:txBody>
          <a:bodyPr/>
          <a:lstStyle>
            <a:lvl1pPr>
              <a:defRPr/>
            </a:lvl1pPr>
          </a:lstStyle>
          <a:p>
            <a:fld id="{761BD37C-40B3-4EB9-9811-1519B6806EC0}" type="slidenum">
              <a:rPr lang="en-US"/>
              <a:pPr/>
              <a:t>‹#›</a:t>
            </a:fld>
            <a:endParaRPr lang="en-US"/>
          </a:p>
        </p:txBody>
      </p:sp>
    </p:spTree>
  </p:cSld>
  <p:clrMapOvr>
    <a:masterClrMapping/>
  </p:clrMapOvr>
  <p:transition spd="med" advClick="0" advTm="10000">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endParaRPr lang="en-US"/>
          </a:p>
        </p:txBody>
      </p:sp>
      <p:sp>
        <p:nvSpPr>
          <p:cNvPr id="6" name="Rectangle 10"/>
          <p:cNvSpPr>
            <a:spLocks noGrp="1" noChangeArrowheads="1"/>
          </p:cNvSpPr>
          <p:nvPr>
            <p:ph type="ftr" sz="quarter" idx="11"/>
          </p:nvPr>
        </p:nvSpPr>
        <p:spPr>
          <a:ln/>
        </p:spPr>
        <p:txBody>
          <a:bodyPr/>
          <a:lstStyle>
            <a:lvl1pPr>
              <a:defRPr/>
            </a:lvl1pPr>
          </a:lstStyle>
          <a:p>
            <a:endParaRPr lang="en-US"/>
          </a:p>
        </p:txBody>
      </p:sp>
      <p:sp>
        <p:nvSpPr>
          <p:cNvPr id="7" name="Rectangle 11"/>
          <p:cNvSpPr>
            <a:spLocks noGrp="1" noChangeArrowheads="1"/>
          </p:cNvSpPr>
          <p:nvPr>
            <p:ph type="sldNum" sz="quarter" idx="12"/>
          </p:nvPr>
        </p:nvSpPr>
        <p:spPr>
          <a:ln/>
        </p:spPr>
        <p:txBody>
          <a:bodyPr/>
          <a:lstStyle>
            <a:lvl1pPr>
              <a:defRPr/>
            </a:lvl1pPr>
          </a:lstStyle>
          <a:p>
            <a:fld id="{EE9FF33B-2547-48FE-921C-379A9A5C146D}" type="slidenum">
              <a:rPr lang="en-US"/>
              <a:pPr/>
              <a:t>‹#›</a:t>
            </a:fld>
            <a:endParaRPr lang="en-US"/>
          </a:p>
        </p:txBody>
      </p:sp>
    </p:spTree>
  </p:cSld>
  <p:clrMapOvr>
    <a:masterClrMapping/>
  </p:clrMapOvr>
  <p:transition spd="med" advClick="0" advTm="10000">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endParaRPr lang="en-US"/>
          </a:p>
        </p:txBody>
      </p:sp>
      <p:sp>
        <p:nvSpPr>
          <p:cNvPr id="8" name="Rectangle 10"/>
          <p:cNvSpPr>
            <a:spLocks noGrp="1" noChangeArrowheads="1"/>
          </p:cNvSpPr>
          <p:nvPr>
            <p:ph type="ftr" sz="quarter" idx="11"/>
          </p:nvPr>
        </p:nvSpPr>
        <p:spPr>
          <a:ln/>
        </p:spPr>
        <p:txBody>
          <a:bodyPr/>
          <a:lstStyle>
            <a:lvl1pPr>
              <a:defRPr/>
            </a:lvl1pPr>
          </a:lstStyle>
          <a:p>
            <a:endParaRPr lang="en-US"/>
          </a:p>
        </p:txBody>
      </p:sp>
      <p:sp>
        <p:nvSpPr>
          <p:cNvPr id="9" name="Rectangle 11"/>
          <p:cNvSpPr>
            <a:spLocks noGrp="1" noChangeArrowheads="1"/>
          </p:cNvSpPr>
          <p:nvPr>
            <p:ph type="sldNum" sz="quarter" idx="12"/>
          </p:nvPr>
        </p:nvSpPr>
        <p:spPr>
          <a:ln/>
        </p:spPr>
        <p:txBody>
          <a:bodyPr/>
          <a:lstStyle>
            <a:lvl1pPr>
              <a:defRPr/>
            </a:lvl1pPr>
          </a:lstStyle>
          <a:p>
            <a:fld id="{2B8B4A9B-4482-4972-AC15-8E9C8CBEB3DC}" type="slidenum">
              <a:rPr lang="en-US"/>
              <a:pPr/>
              <a:t>‹#›</a:t>
            </a:fld>
            <a:endParaRPr lang="en-US"/>
          </a:p>
        </p:txBody>
      </p:sp>
    </p:spTree>
  </p:cSld>
  <p:clrMapOvr>
    <a:masterClrMapping/>
  </p:clrMapOvr>
  <p:transition spd="med" advClick="0" advTm="10000">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endParaRPr lang="en-US"/>
          </a:p>
        </p:txBody>
      </p:sp>
      <p:sp>
        <p:nvSpPr>
          <p:cNvPr id="4" name="Rectangle 10"/>
          <p:cNvSpPr>
            <a:spLocks noGrp="1" noChangeArrowheads="1"/>
          </p:cNvSpPr>
          <p:nvPr>
            <p:ph type="ftr" sz="quarter" idx="11"/>
          </p:nvPr>
        </p:nvSpPr>
        <p:spPr>
          <a:ln/>
        </p:spPr>
        <p:txBody>
          <a:bodyPr/>
          <a:lstStyle>
            <a:lvl1pPr>
              <a:defRPr/>
            </a:lvl1pPr>
          </a:lstStyle>
          <a:p>
            <a:endParaRPr lang="en-US"/>
          </a:p>
        </p:txBody>
      </p:sp>
      <p:sp>
        <p:nvSpPr>
          <p:cNvPr id="5" name="Rectangle 11"/>
          <p:cNvSpPr>
            <a:spLocks noGrp="1" noChangeArrowheads="1"/>
          </p:cNvSpPr>
          <p:nvPr>
            <p:ph type="sldNum" sz="quarter" idx="12"/>
          </p:nvPr>
        </p:nvSpPr>
        <p:spPr>
          <a:ln/>
        </p:spPr>
        <p:txBody>
          <a:bodyPr/>
          <a:lstStyle>
            <a:lvl1pPr>
              <a:defRPr/>
            </a:lvl1pPr>
          </a:lstStyle>
          <a:p>
            <a:fld id="{697B4A95-2010-46F0-9093-260E76BB3789}" type="slidenum">
              <a:rPr lang="en-US"/>
              <a:pPr/>
              <a:t>‹#›</a:t>
            </a:fld>
            <a:endParaRPr lang="en-US"/>
          </a:p>
        </p:txBody>
      </p:sp>
    </p:spTree>
  </p:cSld>
  <p:clrMapOvr>
    <a:masterClrMapping/>
  </p:clrMapOvr>
  <p:transition spd="med" advClick="0" advTm="10000">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endParaRPr lang="en-US"/>
          </a:p>
        </p:txBody>
      </p:sp>
      <p:sp>
        <p:nvSpPr>
          <p:cNvPr id="3" name="Rectangle 10"/>
          <p:cNvSpPr>
            <a:spLocks noGrp="1" noChangeArrowheads="1"/>
          </p:cNvSpPr>
          <p:nvPr>
            <p:ph type="ftr" sz="quarter" idx="11"/>
          </p:nvPr>
        </p:nvSpPr>
        <p:spPr>
          <a:ln/>
        </p:spPr>
        <p:txBody>
          <a:bodyPr/>
          <a:lstStyle>
            <a:lvl1pPr>
              <a:defRPr/>
            </a:lvl1pPr>
          </a:lstStyle>
          <a:p>
            <a:endParaRPr lang="en-US"/>
          </a:p>
        </p:txBody>
      </p:sp>
      <p:sp>
        <p:nvSpPr>
          <p:cNvPr id="4" name="Rectangle 11"/>
          <p:cNvSpPr>
            <a:spLocks noGrp="1" noChangeArrowheads="1"/>
          </p:cNvSpPr>
          <p:nvPr>
            <p:ph type="sldNum" sz="quarter" idx="12"/>
          </p:nvPr>
        </p:nvSpPr>
        <p:spPr>
          <a:ln/>
        </p:spPr>
        <p:txBody>
          <a:bodyPr/>
          <a:lstStyle>
            <a:lvl1pPr>
              <a:defRPr/>
            </a:lvl1pPr>
          </a:lstStyle>
          <a:p>
            <a:fld id="{F9C7BB8B-D644-4275-B6F8-9E46E6B71AFE}" type="slidenum">
              <a:rPr lang="en-US"/>
              <a:pPr/>
              <a:t>‹#›</a:t>
            </a:fld>
            <a:endParaRPr lang="en-US"/>
          </a:p>
        </p:txBody>
      </p:sp>
    </p:spTree>
  </p:cSld>
  <p:clrMapOvr>
    <a:masterClrMapping/>
  </p:clrMapOvr>
  <p:transition spd="med" advClick="0" advTm="10000">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endParaRPr lang="en-US"/>
          </a:p>
        </p:txBody>
      </p:sp>
      <p:sp>
        <p:nvSpPr>
          <p:cNvPr id="6" name="Rectangle 10"/>
          <p:cNvSpPr>
            <a:spLocks noGrp="1" noChangeArrowheads="1"/>
          </p:cNvSpPr>
          <p:nvPr>
            <p:ph type="ftr" sz="quarter" idx="11"/>
          </p:nvPr>
        </p:nvSpPr>
        <p:spPr>
          <a:ln/>
        </p:spPr>
        <p:txBody>
          <a:bodyPr/>
          <a:lstStyle>
            <a:lvl1pPr>
              <a:defRPr/>
            </a:lvl1pPr>
          </a:lstStyle>
          <a:p>
            <a:endParaRPr lang="en-US"/>
          </a:p>
        </p:txBody>
      </p:sp>
      <p:sp>
        <p:nvSpPr>
          <p:cNvPr id="7" name="Rectangle 11"/>
          <p:cNvSpPr>
            <a:spLocks noGrp="1" noChangeArrowheads="1"/>
          </p:cNvSpPr>
          <p:nvPr>
            <p:ph type="sldNum" sz="quarter" idx="12"/>
          </p:nvPr>
        </p:nvSpPr>
        <p:spPr>
          <a:ln/>
        </p:spPr>
        <p:txBody>
          <a:bodyPr/>
          <a:lstStyle>
            <a:lvl1pPr>
              <a:defRPr/>
            </a:lvl1pPr>
          </a:lstStyle>
          <a:p>
            <a:fld id="{50E5320F-6AA4-47C9-8D40-BC0B9822C95D}" type="slidenum">
              <a:rPr lang="en-US"/>
              <a:pPr/>
              <a:t>‹#›</a:t>
            </a:fld>
            <a:endParaRPr lang="en-US"/>
          </a:p>
        </p:txBody>
      </p:sp>
    </p:spTree>
  </p:cSld>
  <p:clrMapOvr>
    <a:masterClrMapping/>
  </p:clrMapOvr>
  <p:transition spd="med" advClick="0" advTm="10000">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endParaRPr lang="en-US"/>
          </a:p>
        </p:txBody>
      </p:sp>
      <p:sp>
        <p:nvSpPr>
          <p:cNvPr id="6" name="Rectangle 10"/>
          <p:cNvSpPr>
            <a:spLocks noGrp="1" noChangeArrowheads="1"/>
          </p:cNvSpPr>
          <p:nvPr>
            <p:ph type="ftr" sz="quarter" idx="11"/>
          </p:nvPr>
        </p:nvSpPr>
        <p:spPr>
          <a:ln/>
        </p:spPr>
        <p:txBody>
          <a:bodyPr/>
          <a:lstStyle>
            <a:lvl1pPr>
              <a:defRPr/>
            </a:lvl1pPr>
          </a:lstStyle>
          <a:p>
            <a:endParaRPr lang="en-US"/>
          </a:p>
        </p:txBody>
      </p:sp>
      <p:sp>
        <p:nvSpPr>
          <p:cNvPr id="7" name="Rectangle 11"/>
          <p:cNvSpPr>
            <a:spLocks noGrp="1" noChangeArrowheads="1"/>
          </p:cNvSpPr>
          <p:nvPr>
            <p:ph type="sldNum" sz="quarter" idx="12"/>
          </p:nvPr>
        </p:nvSpPr>
        <p:spPr>
          <a:ln/>
        </p:spPr>
        <p:txBody>
          <a:bodyPr/>
          <a:lstStyle>
            <a:lvl1pPr>
              <a:defRPr/>
            </a:lvl1pPr>
          </a:lstStyle>
          <a:p>
            <a:fld id="{22123BCF-FED4-46EC-8DAB-98BE9513E74D}" type="slidenum">
              <a:rPr lang="en-US"/>
              <a:pPr/>
              <a:t>‹#›</a:t>
            </a:fld>
            <a:endParaRPr lang="en-US"/>
          </a:p>
        </p:txBody>
      </p:sp>
    </p:spTree>
  </p:cSld>
  <p:clrMapOvr>
    <a:masterClrMapping/>
  </p:clrMapOvr>
  <p:transition spd="med" advClick="0" advTm="10000">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57200" y="992188"/>
            <a:ext cx="8153400" cy="1600200"/>
            <a:chOff x="288" y="625"/>
            <a:chExt cx="5136" cy="1008"/>
          </a:xfrm>
        </p:grpSpPr>
        <p:sp>
          <p:nvSpPr>
            <p:cNvPr id="30723"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dirty="0"/>
            </a:p>
          </p:txBody>
        </p:sp>
        <p:sp>
          <p:nvSpPr>
            <p:cNvPr id="30724"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dirty="0"/>
            </a:p>
          </p:txBody>
        </p:sp>
        <p:sp>
          <p:nvSpPr>
            <p:cNvPr id="30725"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dirty="0"/>
            </a:p>
          </p:txBody>
        </p:sp>
        <p:sp>
          <p:nvSpPr>
            <p:cNvPr id="30726"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endParaRPr lang="en-US"/>
            </a:p>
          </p:txBody>
        </p:sp>
      </p:grpSp>
      <p:sp>
        <p:nvSpPr>
          <p:cNvPr id="1027" name="Rectangle 7"/>
          <p:cNvSpPr>
            <a:spLocks noGrp="1" noChangeArrowheads="1"/>
          </p:cNvSpPr>
          <p:nvPr>
            <p:ph type="title"/>
          </p:nvPr>
        </p:nvSpPr>
        <p:spPr bwMode="auto">
          <a:xfrm>
            <a:off x="685800" y="381000"/>
            <a:ext cx="7772400" cy="11430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685800" y="20574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9" name="Rectangle 9"/>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a:defRPr sz="1400">
                <a:latin typeface="Arial" charset="0"/>
              </a:defRPr>
            </a:lvl1pPr>
          </a:lstStyle>
          <a:p>
            <a:endParaRPr lang="en-US"/>
          </a:p>
        </p:txBody>
      </p:sp>
      <p:sp>
        <p:nvSpPr>
          <p:cNvPr id="30730" name="Rectangle 10"/>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Arial" charset="0"/>
              </a:defRPr>
            </a:lvl1pPr>
          </a:lstStyle>
          <a:p>
            <a:endParaRPr lang="en-US"/>
          </a:p>
        </p:txBody>
      </p:sp>
      <p:sp>
        <p:nvSpPr>
          <p:cNvPr id="30731" name="Rectangle 11"/>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Arial" charset="0"/>
              </a:defRPr>
            </a:lvl1pPr>
          </a:lstStyle>
          <a:p>
            <a:fld id="{EBB8C1CC-3F92-414D-925C-42652F582B46}"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16"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ransition spd="med" advClick="0" advTm="10000">
    <p:push dir="r"/>
  </p:transition>
  <p:txStyles>
    <p:title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Times New Roman" charset="0"/>
        </a:defRPr>
      </a:lvl2pPr>
      <a:lvl3pPr algn="r" rtl="0" eaLnBrk="0" fontAlgn="base" hangingPunct="0">
        <a:spcBef>
          <a:spcPct val="0"/>
        </a:spcBef>
        <a:spcAft>
          <a:spcPct val="0"/>
        </a:spcAft>
        <a:defRPr sz="4400" i="1">
          <a:solidFill>
            <a:schemeClr val="tx2"/>
          </a:solidFill>
          <a:latin typeface="Times New Roman" charset="0"/>
        </a:defRPr>
      </a:lvl3pPr>
      <a:lvl4pPr algn="r" rtl="0" eaLnBrk="0" fontAlgn="base" hangingPunct="0">
        <a:spcBef>
          <a:spcPct val="0"/>
        </a:spcBef>
        <a:spcAft>
          <a:spcPct val="0"/>
        </a:spcAft>
        <a:defRPr sz="4400" i="1">
          <a:solidFill>
            <a:schemeClr val="tx2"/>
          </a:solidFill>
          <a:latin typeface="Times New Roman" charset="0"/>
        </a:defRPr>
      </a:lvl4pPr>
      <a:lvl5pPr algn="r" rtl="0" eaLnBrk="0" fontAlgn="base" hangingPunct="0">
        <a:spcBef>
          <a:spcPct val="0"/>
        </a:spcBef>
        <a:spcAft>
          <a:spcPct val="0"/>
        </a:spcAft>
        <a:defRPr sz="4400" i="1">
          <a:solidFill>
            <a:schemeClr val="tx2"/>
          </a:solidFill>
          <a:latin typeface="Times New Roman" charset="0"/>
        </a:defRPr>
      </a:lvl5pPr>
      <a:lvl6pPr marL="457200" algn="r" rtl="0" fontAlgn="base">
        <a:spcBef>
          <a:spcPct val="0"/>
        </a:spcBef>
        <a:spcAft>
          <a:spcPct val="0"/>
        </a:spcAft>
        <a:defRPr sz="4400" i="1">
          <a:solidFill>
            <a:schemeClr val="tx2"/>
          </a:solidFill>
          <a:latin typeface="Times New Roman" charset="0"/>
        </a:defRPr>
      </a:lvl6pPr>
      <a:lvl7pPr marL="914400" algn="r" rtl="0" fontAlgn="base">
        <a:spcBef>
          <a:spcPct val="0"/>
        </a:spcBef>
        <a:spcAft>
          <a:spcPct val="0"/>
        </a:spcAft>
        <a:defRPr sz="4400" i="1">
          <a:solidFill>
            <a:schemeClr val="tx2"/>
          </a:solidFill>
          <a:latin typeface="Times New Roman" charset="0"/>
        </a:defRPr>
      </a:lvl7pPr>
      <a:lvl8pPr marL="1371600" algn="r" rtl="0" fontAlgn="base">
        <a:spcBef>
          <a:spcPct val="0"/>
        </a:spcBef>
        <a:spcAft>
          <a:spcPct val="0"/>
        </a:spcAft>
        <a:defRPr sz="4400" i="1">
          <a:solidFill>
            <a:schemeClr val="tx2"/>
          </a:solidFill>
          <a:latin typeface="Times New Roman" charset="0"/>
        </a:defRPr>
      </a:lvl8pPr>
      <a:lvl9pPr marL="1828800" algn="r" rtl="0" fontAlgn="base">
        <a:spcBef>
          <a:spcPct val="0"/>
        </a:spcBef>
        <a:spcAft>
          <a:spcPct val="0"/>
        </a:spcAft>
        <a:defRPr sz="4400" i="1">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en-US" sz="6600" b="1" i="0" smtClean="0"/>
              <a:t>Lasers</a:t>
            </a:r>
          </a:p>
        </p:txBody>
      </p:sp>
      <p:sp>
        <p:nvSpPr>
          <p:cNvPr id="3075" name="Rectangle 3"/>
          <p:cNvSpPr>
            <a:spLocks noGrp="1" noChangeArrowheads="1"/>
          </p:cNvSpPr>
          <p:nvPr>
            <p:ph type="subTitle" idx="1"/>
          </p:nvPr>
        </p:nvSpPr>
        <p:spPr/>
        <p:txBody>
          <a:bodyPr/>
          <a:lstStyle/>
          <a:p>
            <a:pPr eaLnBrk="1" hangingPunct="1">
              <a:lnSpc>
                <a:spcPct val="90000"/>
              </a:lnSpc>
            </a:pPr>
            <a:r>
              <a:rPr lang="en-US" sz="2800" dirty="0" smtClean="0"/>
              <a:t>Jerri </a:t>
            </a:r>
            <a:r>
              <a:rPr lang="en-US" sz="2800" dirty="0" err="1" smtClean="0"/>
              <a:t>Montelongo</a:t>
            </a:r>
            <a:endParaRPr lang="en-US" sz="2800" dirty="0" smtClean="0"/>
          </a:p>
          <a:p>
            <a:pPr eaLnBrk="1" hangingPunct="1">
              <a:lnSpc>
                <a:spcPct val="90000"/>
              </a:lnSpc>
            </a:pPr>
            <a:r>
              <a:rPr lang="en-US" sz="2800" dirty="0" smtClean="0"/>
              <a:t>Laser Safety Officer </a:t>
            </a:r>
          </a:p>
          <a:p>
            <a:pPr eaLnBrk="1" hangingPunct="1">
              <a:lnSpc>
                <a:spcPct val="90000"/>
              </a:lnSpc>
            </a:pPr>
            <a:r>
              <a:rPr lang="en-US" sz="2800" smtClean="0"/>
              <a:t>Mission Hospital</a:t>
            </a:r>
          </a:p>
          <a:p>
            <a:pPr eaLnBrk="1" hangingPunct="1">
              <a:lnSpc>
                <a:spcPct val="90000"/>
              </a:lnSpc>
            </a:pPr>
            <a:endParaRPr lang="en-US" sz="2800" dirty="0" smtClean="0"/>
          </a:p>
        </p:txBody>
      </p:sp>
    </p:spTree>
  </p:cSld>
  <p:clrMapOvr>
    <a:masterClrMapping/>
  </p:clrMapOvr>
  <p:transition spd="med" advClick="0" advTm="10000">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Argon</a:t>
            </a:r>
          </a:p>
        </p:txBody>
      </p:sp>
      <p:sp>
        <p:nvSpPr>
          <p:cNvPr id="3" name="Content Placeholder 2"/>
          <p:cNvSpPr>
            <a:spLocks noGrp="1"/>
          </p:cNvSpPr>
          <p:nvPr>
            <p:ph idx="1"/>
          </p:nvPr>
        </p:nvSpPr>
        <p:spPr/>
        <p:txBody>
          <a:bodyPr/>
          <a:lstStyle/>
          <a:p>
            <a:pPr lvl="0"/>
            <a:r>
              <a:rPr lang="en-US" dirty="0"/>
              <a:t>Argon – </a:t>
            </a:r>
            <a:r>
              <a:rPr lang="en-US" dirty="0" smtClean="0"/>
              <a:t>produces blue </a:t>
            </a:r>
            <a:r>
              <a:rPr lang="en-US" dirty="0"/>
              <a:t>and green light. Argon gas is visible, so no need for added laser to help aim. Can travel through </a:t>
            </a:r>
            <a:r>
              <a:rPr lang="en-US" dirty="0" smtClean="0"/>
              <a:t>clear </a:t>
            </a:r>
            <a:r>
              <a:rPr lang="en-US" dirty="0"/>
              <a:t>fluids and tissues. Useful for the treatment of diabetic </a:t>
            </a:r>
            <a:r>
              <a:rPr lang="en-US" dirty="0" err="1"/>
              <a:t>retinanopathy</a:t>
            </a:r>
            <a:r>
              <a:rPr lang="en-US" dirty="0"/>
              <a:t>. Can also be used </a:t>
            </a:r>
            <a:r>
              <a:rPr lang="en-US" dirty="0" err="1" smtClean="0"/>
              <a:t>thrrough</a:t>
            </a:r>
            <a:r>
              <a:rPr lang="en-US" dirty="0" smtClean="0"/>
              <a:t> </a:t>
            </a:r>
            <a:r>
              <a:rPr lang="en-US" dirty="0"/>
              <a:t>a </a:t>
            </a:r>
            <a:r>
              <a:rPr lang="en-US" dirty="0" err="1"/>
              <a:t>cystoscope</a:t>
            </a:r>
            <a:r>
              <a:rPr lang="en-US" dirty="0"/>
              <a:t>. </a:t>
            </a:r>
          </a:p>
          <a:p>
            <a:endParaRPr lang="en-US" dirty="0"/>
          </a:p>
        </p:txBody>
      </p:sp>
    </p:spTree>
    <p:extLst>
      <p:ext uri="{BB962C8B-B14F-4D97-AF65-F5344CB8AC3E}">
        <p14:creationId xmlns:p14="http://schemas.microsoft.com/office/powerpoint/2010/main" val="2788992666"/>
      </p:ext>
    </p:extLst>
  </p:cSld>
  <p:clrMapOvr>
    <a:masterClrMapping/>
  </p:clrMapOvr>
  <p:transition spd="med" advClick="0" advTm="10000">
    <p:push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i="0" dirty="0" smtClean="0"/>
              <a:t>CO2</a:t>
            </a:r>
          </a:p>
        </p:txBody>
      </p:sp>
      <p:sp>
        <p:nvSpPr>
          <p:cNvPr id="12291" name="Content Placeholder 2"/>
          <p:cNvSpPr>
            <a:spLocks noGrp="1"/>
          </p:cNvSpPr>
          <p:nvPr>
            <p:ph idx="1"/>
          </p:nvPr>
        </p:nvSpPr>
        <p:spPr/>
        <p:txBody>
          <a:bodyPr/>
          <a:lstStyle/>
          <a:p>
            <a:r>
              <a:rPr lang="en-US" smtClean="0"/>
              <a:t>Carbon Dioxide- Gas</a:t>
            </a:r>
          </a:p>
          <a:p>
            <a:r>
              <a:rPr lang="en-US" smtClean="0"/>
              <a:t>10,600 nm infrared</a:t>
            </a:r>
          </a:p>
          <a:p>
            <a:r>
              <a:rPr lang="en-US" smtClean="0"/>
              <a:t>Any tissue but not clear liquids</a:t>
            </a:r>
          </a:p>
          <a:p>
            <a:r>
              <a:rPr lang="en-US" smtClean="0"/>
              <a:t>Mirror/arm articulating delivery system</a:t>
            </a:r>
          </a:p>
          <a:p>
            <a:r>
              <a:rPr lang="en-US" smtClean="0"/>
              <a:t>Invisible so uses HeNe beam</a:t>
            </a:r>
          </a:p>
          <a:p>
            <a:r>
              <a:rPr lang="en-US" smtClean="0"/>
              <a:t>Clear Glasses</a:t>
            </a:r>
          </a:p>
          <a:p>
            <a:r>
              <a:rPr lang="en-US" smtClean="0"/>
              <a:t>GYN, ENT, Plastics</a:t>
            </a:r>
          </a:p>
        </p:txBody>
      </p:sp>
    </p:spTree>
  </p:cSld>
  <p:clrMapOvr>
    <a:masterClrMapping/>
  </p:clrMapOvr>
  <p:transition spd="med" advClick="0" advTm="10000">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0" dirty="0" smtClean="0"/>
              <a:t>CO2 cont.</a:t>
            </a:r>
            <a:endParaRPr lang="en-US" dirty="0"/>
          </a:p>
        </p:txBody>
      </p:sp>
      <p:sp>
        <p:nvSpPr>
          <p:cNvPr id="3" name="Content Placeholder 2"/>
          <p:cNvSpPr>
            <a:spLocks noGrp="1"/>
          </p:cNvSpPr>
          <p:nvPr>
            <p:ph idx="1"/>
          </p:nvPr>
        </p:nvSpPr>
        <p:spPr/>
        <p:txBody>
          <a:bodyPr/>
          <a:lstStyle/>
          <a:p>
            <a:r>
              <a:rPr lang="en-US" sz="2800" dirty="0"/>
              <a:t>The carbon dioxide laser (CO2 laser) was one of the earliest gas lasers to be developed.  A helium-neon laser beam is transmitted with the CO</a:t>
            </a:r>
            <a:r>
              <a:rPr lang="en-US" sz="2800" baseline="-25000" dirty="0"/>
              <a:t>2 </a:t>
            </a:r>
            <a:r>
              <a:rPr lang="en-US" sz="2800" dirty="0"/>
              <a:t>to aid in aiming (CO</a:t>
            </a:r>
            <a:r>
              <a:rPr lang="en-US" sz="2800" baseline="-25000" dirty="0"/>
              <a:t>2 </a:t>
            </a:r>
            <a:r>
              <a:rPr lang="en-US" sz="2800" dirty="0"/>
              <a:t>is clear). Advantage – precise cutting and </a:t>
            </a:r>
            <a:r>
              <a:rPr lang="en-US" sz="2800" dirty="0" err="1"/>
              <a:t>coag</a:t>
            </a:r>
            <a:r>
              <a:rPr lang="en-US" sz="2800" dirty="0"/>
              <a:t> due to absorption of the energy by the cellular water content. Not dependent on tissue color or consistency. Not to be used if laser needs to be transmitted through clear fluids. Most frequently used laser  in the OR.</a:t>
            </a:r>
          </a:p>
        </p:txBody>
      </p:sp>
    </p:spTree>
    <p:extLst>
      <p:ext uri="{BB962C8B-B14F-4D97-AF65-F5344CB8AC3E}">
        <p14:creationId xmlns:p14="http://schemas.microsoft.com/office/powerpoint/2010/main" val="410181657"/>
      </p:ext>
    </p:extLst>
  </p:cSld>
  <p:clrMapOvr>
    <a:masterClrMapping/>
  </p:clrMapOvr>
  <p:transition spd="med" advClick="0" advTm="10000">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i="0" smtClean="0"/>
              <a:t>Krypton</a:t>
            </a:r>
          </a:p>
        </p:txBody>
      </p:sp>
      <p:sp>
        <p:nvSpPr>
          <p:cNvPr id="13315" name="Content Placeholder 2"/>
          <p:cNvSpPr>
            <a:spLocks noGrp="1"/>
          </p:cNvSpPr>
          <p:nvPr>
            <p:ph idx="1"/>
          </p:nvPr>
        </p:nvSpPr>
        <p:spPr/>
        <p:txBody>
          <a:bodyPr/>
          <a:lstStyle/>
          <a:p>
            <a:r>
              <a:rPr lang="en-US" sz="2800" smtClean="0"/>
              <a:t>Gas</a:t>
            </a:r>
          </a:p>
          <a:p>
            <a:r>
              <a:rPr lang="en-US" sz="2800" smtClean="0"/>
              <a:t>568nm Yellow, 647nm and 676nm red</a:t>
            </a:r>
          </a:p>
          <a:p>
            <a:pPr lvl="1"/>
            <a:r>
              <a:rPr lang="en-US" sz="2400" smtClean="0"/>
              <a:t>Blue-green is possible but not commonly used due to weakness of beam. Argon is preferred</a:t>
            </a:r>
          </a:p>
          <a:p>
            <a:r>
              <a:rPr lang="en-US" sz="2800" smtClean="0"/>
              <a:t>Color dependent, absorbed by darker pigments</a:t>
            </a:r>
          </a:p>
          <a:p>
            <a:r>
              <a:rPr lang="en-US" sz="2800" smtClean="0"/>
              <a:t>Free Beam</a:t>
            </a:r>
          </a:p>
          <a:p>
            <a:r>
              <a:rPr lang="en-US" sz="2800" smtClean="0"/>
              <a:t>Glasses are red for 568nm and Blue for 647 and 676</a:t>
            </a:r>
          </a:p>
          <a:p>
            <a:r>
              <a:rPr lang="en-US" sz="2800" smtClean="0"/>
              <a:t>Plastics and Dermatology: Age spots, veins</a:t>
            </a:r>
          </a:p>
        </p:txBody>
      </p:sp>
    </p:spTree>
  </p:cSld>
  <p:clrMapOvr>
    <a:masterClrMapping/>
  </p:clrMapOvr>
  <p:transition spd="med" advClick="0" advTm="10000">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Krypton</a:t>
            </a:r>
          </a:p>
        </p:txBody>
      </p:sp>
      <p:sp>
        <p:nvSpPr>
          <p:cNvPr id="3" name="Content Placeholder 2"/>
          <p:cNvSpPr>
            <a:spLocks noGrp="1"/>
          </p:cNvSpPr>
          <p:nvPr>
            <p:ph idx="1"/>
          </p:nvPr>
        </p:nvSpPr>
        <p:spPr/>
        <p:txBody>
          <a:bodyPr/>
          <a:lstStyle/>
          <a:p>
            <a:pPr lvl="0"/>
            <a:r>
              <a:rPr lang="en-US" dirty="0"/>
              <a:t>Krypton </a:t>
            </a:r>
            <a:r>
              <a:rPr lang="en-US" dirty="0" smtClean="0"/>
              <a:t>is gas </a:t>
            </a:r>
            <a:r>
              <a:rPr lang="en-US" dirty="0"/>
              <a:t>laser. Requires a water cooling system. Comes in red, green and yellow. Red is most frequently used. Eye surgeons use this on the retina.</a:t>
            </a:r>
          </a:p>
          <a:p>
            <a:pPr marL="0" indent="0">
              <a:buNone/>
            </a:pPr>
            <a:endParaRPr lang="en-US" dirty="0"/>
          </a:p>
        </p:txBody>
      </p:sp>
    </p:spTree>
    <p:extLst>
      <p:ext uri="{BB962C8B-B14F-4D97-AF65-F5344CB8AC3E}">
        <p14:creationId xmlns:p14="http://schemas.microsoft.com/office/powerpoint/2010/main" val="3234242057"/>
      </p:ext>
    </p:extLst>
  </p:cSld>
  <p:clrMapOvr>
    <a:masterClrMapping/>
  </p:clrMapOvr>
  <p:transition spd="med" advClick="0" advTm="10000">
    <p:push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i="0" smtClean="0"/>
              <a:t>Excimer</a:t>
            </a:r>
          </a:p>
        </p:txBody>
      </p:sp>
      <p:sp>
        <p:nvSpPr>
          <p:cNvPr id="14339" name="Content Placeholder 2"/>
          <p:cNvSpPr>
            <a:spLocks noGrp="1"/>
          </p:cNvSpPr>
          <p:nvPr>
            <p:ph idx="1"/>
          </p:nvPr>
        </p:nvSpPr>
        <p:spPr/>
        <p:txBody>
          <a:bodyPr/>
          <a:lstStyle/>
          <a:p>
            <a:r>
              <a:rPr lang="en-US" smtClean="0"/>
              <a:t>193nm, 248nm, 308nm, 351nm</a:t>
            </a:r>
          </a:p>
          <a:p>
            <a:r>
              <a:rPr lang="en-US" smtClean="0"/>
              <a:t>Ultraviolet- Gas</a:t>
            </a:r>
          </a:p>
          <a:p>
            <a:r>
              <a:rPr lang="en-US" smtClean="0"/>
              <a:t>Cold laser because it does not produce heat that can harm surrounding tissue</a:t>
            </a:r>
          </a:p>
          <a:p>
            <a:r>
              <a:rPr lang="en-US" smtClean="0"/>
              <a:t>Pink and Amber glasses</a:t>
            </a:r>
          </a:p>
          <a:p>
            <a:r>
              <a:rPr lang="en-US" smtClean="0"/>
              <a:t>LASIK and PRK , Also used in angioplasty</a:t>
            </a:r>
          </a:p>
        </p:txBody>
      </p:sp>
    </p:spTree>
  </p:cSld>
  <p:clrMapOvr>
    <a:masterClrMapping/>
  </p:clrMapOvr>
  <p:transition spd="med" advClick="0" advTm="10000">
    <p:push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Excimer</a:t>
            </a:r>
            <a:endParaRPr lang="en-US" dirty="0"/>
          </a:p>
        </p:txBody>
      </p:sp>
      <p:sp>
        <p:nvSpPr>
          <p:cNvPr id="3" name="Content Placeholder 2"/>
          <p:cNvSpPr>
            <a:spLocks noGrp="1"/>
          </p:cNvSpPr>
          <p:nvPr>
            <p:ph idx="1"/>
          </p:nvPr>
        </p:nvSpPr>
        <p:spPr/>
        <p:txBody>
          <a:bodyPr/>
          <a:lstStyle/>
          <a:p>
            <a:pPr lvl="0"/>
            <a:r>
              <a:rPr lang="en-US" dirty="0" err="1"/>
              <a:t>Excimer</a:t>
            </a:r>
            <a:r>
              <a:rPr lang="en-US" dirty="0"/>
              <a:t> – Uses gas and halogen as an active medium. Beam is ultraviolet. Used to reshape the cornea.  Very exact cutting/</a:t>
            </a:r>
            <a:r>
              <a:rPr lang="en-US" dirty="0" err="1"/>
              <a:t>coag</a:t>
            </a:r>
            <a:r>
              <a:rPr lang="en-US" dirty="0"/>
              <a:t>.  </a:t>
            </a:r>
            <a:r>
              <a:rPr lang="en-US" dirty="0" smtClean="0"/>
              <a:t> Disadvantage - Gases </a:t>
            </a:r>
            <a:r>
              <a:rPr lang="en-US" dirty="0"/>
              <a:t>are fatal to humans and exposes humans to ultraviolet light.</a:t>
            </a:r>
          </a:p>
          <a:p>
            <a:endParaRPr lang="en-US" dirty="0"/>
          </a:p>
        </p:txBody>
      </p:sp>
    </p:spTree>
    <p:extLst>
      <p:ext uri="{BB962C8B-B14F-4D97-AF65-F5344CB8AC3E}">
        <p14:creationId xmlns:p14="http://schemas.microsoft.com/office/powerpoint/2010/main" val="851839532"/>
      </p:ext>
    </p:extLst>
  </p:cSld>
  <p:clrMapOvr>
    <a:masterClrMapping/>
  </p:clrMapOvr>
  <p:transition spd="med" advClick="0" advTm="10000">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US" i="0" smtClean="0"/>
              <a:t>Holmium YAG</a:t>
            </a:r>
          </a:p>
        </p:txBody>
      </p:sp>
      <p:sp>
        <p:nvSpPr>
          <p:cNvPr id="15363" name="Content Placeholder 2"/>
          <p:cNvSpPr>
            <a:spLocks noGrp="1"/>
          </p:cNvSpPr>
          <p:nvPr>
            <p:ph idx="1"/>
          </p:nvPr>
        </p:nvSpPr>
        <p:spPr/>
        <p:txBody>
          <a:bodyPr/>
          <a:lstStyle/>
          <a:p>
            <a:r>
              <a:rPr lang="en-US" sz="2800" smtClean="0"/>
              <a:t>2100-2140nm</a:t>
            </a:r>
          </a:p>
          <a:p>
            <a:r>
              <a:rPr lang="en-US" sz="2800" smtClean="0"/>
              <a:t>Infrared</a:t>
            </a:r>
          </a:p>
          <a:p>
            <a:r>
              <a:rPr lang="en-US" sz="2800" smtClean="0"/>
              <a:t>Absorbed in water </a:t>
            </a:r>
          </a:p>
          <a:p>
            <a:pPr lvl="1"/>
            <a:r>
              <a:rPr lang="en-US" smtClean="0"/>
              <a:t>Pulsing allows delivery</a:t>
            </a:r>
          </a:p>
          <a:p>
            <a:r>
              <a:rPr lang="en-US" sz="2800" smtClean="0"/>
              <a:t>Tears tissue by mechanical destruction</a:t>
            </a:r>
          </a:p>
          <a:p>
            <a:r>
              <a:rPr lang="en-US" sz="2800" smtClean="0"/>
              <a:t>Fiber delivery</a:t>
            </a:r>
          </a:p>
          <a:p>
            <a:r>
              <a:rPr lang="en-US" sz="2800" smtClean="0"/>
              <a:t>Gray Glasses</a:t>
            </a:r>
          </a:p>
          <a:p>
            <a:r>
              <a:rPr lang="en-US" sz="2800" smtClean="0"/>
              <a:t>Urology, Ortho</a:t>
            </a:r>
          </a:p>
        </p:txBody>
      </p:sp>
    </p:spTree>
  </p:cSld>
  <p:clrMapOvr>
    <a:masterClrMapping/>
  </p:clrMapOvr>
  <p:transition spd="med" advClick="0" advTm="10000">
    <p:push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Holmium: YAG</a:t>
            </a:r>
          </a:p>
        </p:txBody>
      </p:sp>
      <p:sp>
        <p:nvSpPr>
          <p:cNvPr id="3" name="Content Placeholder 2"/>
          <p:cNvSpPr>
            <a:spLocks noGrp="1"/>
          </p:cNvSpPr>
          <p:nvPr>
            <p:ph idx="1"/>
          </p:nvPr>
        </p:nvSpPr>
        <p:spPr/>
        <p:txBody>
          <a:bodyPr/>
          <a:lstStyle/>
          <a:p>
            <a:pPr lvl="0"/>
            <a:r>
              <a:rPr lang="en-US" dirty="0"/>
              <a:t>Holmium: YAG – pulse beam, </a:t>
            </a:r>
            <a:r>
              <a:rPr lang="en-US" dirty="0" smtClean="0"/>
              <a:t>travels through a </a:t>
            </a:r>
            <a:r>
              <a:rPr lang="en-US" dirty="0"/>
              <a:t>flexible fiber. Tip of the fiber </a:t>
            </a:r>
            <a:r>
              <a:rPr lang="en-US" dirty="0" smtClean="0"/>
              <a:t>held </a:t>
            </a:r>
            <a:r>
              <a:rPr lang="en-US" dirty="0"/>
              <a:t>less than 5mm from tissue. Can also be transmitted through </a:t>
            </a:r>
            <a:r>
              <a:rPr lang="en-US" dirty="0" smtClean="0"/>
              <a:t>clear </a:t>
            </a:r>
            <a:r>
              <a:rPr lang="en-US" dirty="0"/>
              <a:t>fluids. Has special electrical needs such as 208-volt service.</a:t>
            </a:r>
          </a:p>
          <a:p>
            <a:endParaRPr lang="en-US" dirty="0"/>
          </a:p>
        </p:txBody>
      </p:sp>
    </p:spTree>
    <p:extLst>
      <p:ext uri="{BB962C8B-B14F-4D97-AF65-F5344CB8AC3E}">
        <p14:creationId xmlns:p14="http://schemas.microsoft.com/office/powerpoint/2010/main" val="3714137463"/>
      </p:ext>
    </p:extLst>
  </p:cSld>
  <p:clrMapOvr>
    <a:masterClrMapping/>
  </p:clrMapOvr>
  <p:transition spd="med" advClick="0" advTm="10000">
    <p:push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en-US" i="0" dirty="0" err="1" smtClean="0"/>
              <a:t>Nd</a:t>
            </a:r>
            <a:r>
              <a:rPr lang="en-US" i="0" dirty="0" smtClean="0"/>
              <a:t>: YAG</a:t>
            </a:r>
          </a:p>
        </p:txBody>
      </p:sp>
      <p:sp>
        <p:nvSpPr>
          <p:cNvPr id="16387" name="Content Placeholder 2"/>
          <p:cNvSpPr>
            <a:spLocks noGrp="1"/>
          </p:cNvSpPr>
          <p:nvPr>
            <p:ph idx="1"/>
          </p:nvPr>
        </p:nvSpPr>
        <p:spPr>
          <a:xfrm>
            <a:off x="685800" y="1905000"/>
            <a:ext cx="7772400" cy="4267200"/>
          </a:xfrm>
        </p:spPr>
        <p:txBody>
          <a:bodyPr/>
          <a:lstStyle/>
          <a:p>
            <a:r>
              <a:rPr lang="en-US" sz="2400" smtClean="0"/>
              <a:t>Neodymium: Yttrium Aluminum Garnet Solid</a:t>
            </a:r>
          </a:p>
          <a:p>
            <a:r>
              <a:rPr lang="en-US" sz="2400" smtClean="0"/>
              <a:t>1064nm- infrared</a:t>
            </a:r>
          </a:p>
          <a:p>
            <a:r>
              <a:rPr lang="en-US" sz="2400" smtClean="0"/>
              <a:t>Invisible, uses HeNe beam</a:t>
            </a:r>
          </a:p>
          <a:p>
            <a:r>
              <a:rPr lang="en-US" sz="2400" smtClean="0"/>
              <a:t>High Absorption in tissue protein</a:t>
            </a:r>
          </a:p>
          <a:p>
            <a:pPr lvl="1"/>
            <a:r>
              <a:rPr lang="en-US" sz="2400" smtClean="0"/>
              <a:t>Coagulation</a:t>
            </a:r>
          </a:p>
          <a:p>
            <a:r>
              <a:rPr lang="en-US" sz="2400" smtClean="0"/>
              <a:t>Fiber or free beam</a:t>
            </a:r>
          </a:p>
          <a:p>
            <a:r>
              <a:rPr lang="en-US" sz="2400" smtClean="0"/>
              <a:t>Transmissible through fluid</a:t>
            </a:r>
          </a:p>
          <a:p>
            <a:r>
              <a:rPr lang="en-US" sz="2400" smtClean="0"/>
              <a:t>Light yellow, green and brown glasses</a:t>
            </a:r>
          </a:p>
          <a:p>
            <a:r>
              <a:rPr lang="en-US" sz="2400" smtClean="0"/>
              <a:t>GI bleeds and tumors, vein treatment, hair removal also used in Neuro for tumors and disks, Endometrial ablation</a:t>
            </a:r>
          </a:p>
        </p:txBody>
      </p:sp>
    </p:spTree>
  </p:cSld>
  <p:clrMapOvr>
    <a:masterClrMapping/>
  </p:clrMapOvr>
  <p:transition spd="med" advClick="0" advTm="10000">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en-US" sz="6000" b="1" i="0" smtClean="0"/>
              <a:t>LASER</a:t>
            </a:r>
          </a:p>
        </p:txBody>
      </p:sp>
      <p:sp>
        <p:nvSpPr>
          <p:cNvPr id="4099" name="Rectangle 3"/>
          <p:cNvSpPr>
            <a:spLocks noGrp="1" noChangeArrowheads="1"/>
          </p:cNvSpPr>
          <p:nvPr>
            <p:ph type="body" idx="1"/>
          </p:nvPr>
        </p:nvSpPr>
        <p:spPr/>
        <p:txBody>
          <a:bodyPr/>
          <a:lstStyle/>
          <a:p>
            <a:pPr eaLnBrk="1" hangingPunct="1">
              <a:buFontTx/>
              <a:buNone/>
            </a:pPr>
            <a:endParaRPr lang="en-US" smtClean="0"/>
          </a:p>
          <a:p>
            <a:pPr eaLnBrk="1" hangingPunct="1">
              <a:buFontTx/>
              <a:buNone/>
            </a:pPr>
            <a:r>
              <a:rPr lang="en-US" sz="4800" smtClean="0"/>
              <a:t>        </a:t>
            </a:r>
            <a:r>
              <a:rPr lang="en-US" sz="4800" u="sng" smtClean="0"/>
              <a:t>L</a:t>
            </a:r>
            <a:r>
              <a:rPr lang="en-US" sz="4800" smtClean="0"/>
              <a:t>ight </a:t>
            </a:r>
            <a:r>
              <a:rPr lang="en-US" sz="4800" u="sng" smtClean="0"/>
              <a:t>A</a:t>
            </a:r>
            <a:r>
              <a:rPr lang="en-US" sz="4800" smtClean="0"/>
              <a:t>mplification </a:t>
            </a:r>
          </a:p>
          <a:p>
            <a:pPr eaLnBrk="1" hangingPunct="1">
              <a:buFontTx/>
              <a:buNone/>
            </a:pPr>
            <a:r>
              <a:rPr lang="en-US" sz="4800" smtClean="0"/>
              <a:t>                  by the </a:t>
            </a:r>
          </a:p>
          <a:p>
            <a:pPr eaLnBrk="1" hangingPunct="1">
              <a:buFontTx/>
              <a:buNone/>
            </a:pPr>
            <a:r>
              <a:rPr lang="en-US" sz="4800" i="1" smtClean="0"/>
              <a:t>      </a:t>
            </a:r>
            <a:r>
              <a:rPr lang="en-US" sz="4800" u="sng" smtClean="0"/>
              <a:t>S</a:t>
            </a:r>
            <a:r>
              <a:rPr lang="en-US" sz="4800" smtClean="0"/>
              <a:t>timulated </a:t>
            </a:r>
            <a:r>
              <a:rPr lang="en-US" sz="4800" u="sng" smtClean="0"/>
              <a:t>E</a:t>
            </a:r>
            <a:r>
              <a:rPr lang="en-US" sz="4800" smtClean="0"/>
              <a:t>mission of </a:t>
            </a:r>
          </a:p>
          <a:p>
            <a:pPr eaLnBrk="1" hangingPunct="1">
              <a:buFontTx/>
              <a:buNone/>
            </a:pPr>
            <a:r>
              <a:rPr lang="en-US" sz="4800" smtClean="0"/>
              <a:t>               </a:t>
            </a:r>
            <a:r>
              <a:rPr lang="en-US" sz="4800" u="sng" smtClean="0"/>
              <a:t>R</a:t>
            </a:r>
            <a:r>
              <a:rPr lang="en-US" sz="4800" smtClean="0"/>
              <a:t>adiation</a:t>
            </a:r>
          </a:p>
        </p:txBody>
      </p:sp>
    </p:spTree>
  </p:cSld>
  <p:clrMapOvr>
    <a:masterClrMapping/>
  </p:clrMapOvr>
  <p:transition spd="med" advClick="0" advTm="10000">
    <p:push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0" dirty="0" err="1"/>
              <a:t>Nd</a:t>
            </a:r>
            <a:r>
              <a:rPr lang="en-US" i="0" dirty="0"/>
              <a:t>: YAG</a:t>
            </a:r>
            <a:endParaRPr lang="en-US" dirty="0"/>
          </a:p>
        </p:txBody>
      </p:sp>
      <p:sp>
        <p:nvSpPr>
          <p:cNvPr id="3" name="Content Placeholder 2"/>
          <p:cNvSpPr>
            <a:spLocks noGrp="1"/>
          </p:cNvSpPr>
          <p:nvPr>
            <p:ph idx="1"/>
          </p:nvPr>
        </p:nvSpPr>
        <p:spPr/>
        <p:txBody>
          <a:bodyPr/>
          <a:lstStyle/>
          <a:p>
            <a:r>
              <a:rPr lang="en-US" dirty="0" err="1"/>
              <a:t>N</a:t>
            </a:r>
            <a:r>
              <a:rPr lang="en-US" dirty="0" err="1" smtClean="0"/>
              <a:t>eodymium:yttrium-aluminum-garnet</a:t>
            </a:r>
            <a:r>
              <a:rPr lang="en-US" dirty="0" smtClean="0"/>
              <a:t> </a:t>
            </a:r>
            <a:r>
              <a:rPr lang="en-US" dirty="0"/>
              <a:t>-   A helium-neon laser beam is also transmitted </a:t>
            </a:r>
            <a:r>
              <a:rPr lang="en-US" baseline="-25000" dirty="0"/>
              <a:t> </a:t>
            </a:r>
            <a:r>
              <a:rPr lang="en-US" dirty="0"/>
              <a:t>to aid in aiming. Absorbed by darker tissues.  Beam can be transmitted through clear fluids – </a:t>
            </a:r>
            <a:r>
              <a:rPr lang="en-US" dirty="0" smtClean="0"/>
              <a:t>this is a major </a:t>
            </a:r>
            <a:r>
              <a:rPr lang="en-US" dirty="0"/>
              <a:t>advantage. Used on bladder tumors, prostatectomies, etc. (also the laser of choice for gastrointestinal endoscopy)</a:t>
            </a:r>
          </a:p>
        </p:txBody>
      </p:sp>
    </p:spTree>
    <p:extLst>
      <p:ext uri="{BB962C8B-B14F-4D97-AF65-F5344CB8AC3E}">
        <p14:creationId xmlns:p14="http://schemas.microsoft.com/office/powerpoint/2010/main" val="4141069420"/>
      </p:ext>
    </p:extLst>
  </p:cSld>
  <p:clrMapOvr>
    <a:masterClrMapping/>
  </p:clrMapOvr>
  <p:transition spd="med" advClick="0" advTm="10000">
    <p:push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a:r>
              <a:rPr lang="en-US" i="0" smtClean="0"/>
              <a:t>PTP/KTP</a:t>
            </a:r>
          </a:p>
        </p:txBody>
      </p:sp>
      <p:sp>
        <p:nvSpPr>
          <p:cNvPr id="17411" name="Content Placeholder 2"/>
          <p:cNvSpPr>
            <a:spLocks noGrp="1"/>
          </p:cNvSpPr>
          <p:nvPr>
            <p:ph idx="1"/>
          </p:nvPr>
        </p:nvSpPr>
        <p:spPr/>
        <p:txBody>
          <a:bodyPr/>
          <a:lstStyle/>
          <a:p>
            <a:r>
              <a:rPr lang="en-US" sz="2400" smtClean="0"/>
              <a:t>Potassium Titanyl Phosphate “K” is potassium on periodic table</a:t>
            </a:r>
          </a:p>
          <a:p>
            <a:r>
              <a:rPr lang="en-US" sz="2400" smtClean="0"/>
              <a:t>532nm Visible green, solid </a:t>
            </a:r>
          </a:p>
          <a:p>
            <a:r>
              <a:rPr lang="en-US" sz="2400" smtClean="0"/>
              <a:t>Absorbed in hemoglobin and melanin</a:t>
            </a:r>
          </a:p>
          <a:p>
            <a:r>
              <a:rPr lang="en-US" sz="2400" smtClean="0"/>
              <a:t>Intermediate tissue penetration</a:t>
            </a:r>
          </a:p>
          <a:p>
            <a:r>
              <a:rPr lang="en-US" sz="2400" smtClean="0"/>
              <a:t>Cuts on contact coagulates non contact</a:t>
            </a:r>
          </a:p>
          <a:p>
            <a:r>
              <a:rPr lang="en-US" sz="2400" smtClean="0"/>
              <a:t>Fiber</a:t>
            </a:r>
          </a:p>
          <a:p>
            <a:r>
              <a:rPr lang="en-US" sz="2400" smtClean="0"/>
              <a:t>Transmissible through fluid</a:t>
            </a:r>
          </a:p>
          <a:p>
            <a:r>
              <a:rPr lang="en-US" sz="2400" smtClean="0"/>
              <a:t>Orange glasses</a:t>
            </a:r>
          </a:p>
          <a:p>
            <a:r>
              <a:rPr lang="en-US" sz="2400" smtClean="0"/>
              <a:t>Urology</a:t>
            </a:r>
          </a:p>
        </p:txBody>
      </p:sp>
    </p:spTree>
  </p:cSld>
  <p:clrMapOvr>
    <a:masterClrMapping/>
  </p:clrMapOvr>
  <p:transition spd="med" advClick="0" advTm="10000">
    <p:push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Potassium </a:t>
            </a:r>
            <a:r>
              <a:rPr lang="en-US" dirty="0" err="1"/>
              <a:t>titanyl</a:t>
            </a:r>
            <a:r>
              <a:rPr lang="en-US" dirty="0"/>
              <a:t> phosphate (KTiOPO4)</a:t>
            </a:r>
          </a:p>
        </p:txBody>
      </p:sp>
      <p:sp>
        <p:nvSpPr>
          <p:cNvPr id="3" name="Content Placeholder 2"/>
          <p:cNvSpPr>
            <a:spLocks noGrp="1"/>
          </p:cNvSpPr>
          <p:nvPr>
            <p:ph idx="1"/>
          </p:nvPr>
        </p:nvSpPr>
        <p:spPr/>
        <p:txBody>
          <a:bodyPr/>
          <a:lstStyle/>
          <a:p>
            <a:pPr lvl="0"/>
            <a:r>
              <a:rPr lang="en-US" dirty="0"/>
              <a:t>Potassium </a:t>
            </a:r>
            <a:r>
              <a:rPr lang="en-US" dirty="0" err="1"/>
              <a:t>titanyl</a:t>
            </a:r>
            <a:r>
              <a:rPr lang="en-US" dirty="0"/>
              <a:t> phosphate (KTiOPO4) – KTP laser - produces a green wavelength with an affinity for red or darker tissues, such as hemoglobin or melanin. Used to produce "</a:t>
            </a:r>
            <a:r>
              <a:rPr lang="en-US" dirty="0" err="1"/>
              <a:t>greenlight</a:t>
            </a:r>
            <a:r>
              <a:rPr lang="en-US" dirty="0"/>
              <a:t>" to perform some laser prostate surgery.</a:t>
            </a:r>
          </a:p>
          <a:p>
            <a:endParaRPr lang="en-US" dirty="0"/>
          </a:p>
        </p:txBody>
      </p:sp>
    </p:spTree>
    <p:extLst>
      <p:ext uri="{BB962C8B-B14F-4D97-AF65-F5344CB8AC3E}">
        <p14:creationId xmlns:p14="http://schemas.microsoft.com/office/powerpoint/2010/main" val="4124003281"/>
      </p:ext>
    </p:extLst>
  </p:cSld>
  <p:clrMapOvr>
    <a:masterClrMapping/>
  </p:clrMapOvr>
  <p:transition spd="med" advClick="0" advTm="10000">
    <p:push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en-US" i="0" smtClean="0"/>
              <a:t>Ruby</a:t>
            </a:r>
          </a:p>
        </p:txBody>
      </p:sp>
      <p:sp>
        <p:nvSpPr>
          <p:cNvPr id="18435" name="Content Placeholder 2"/>
          <p:cNvSpPr>
            <a:spLocks noGrp="1"/>
          </p:cNvSpPr>
          <p:nvPr>
            <p:ph idx="1"/>
          </p:nvPr>
        </p:nvSpPr>
        <p:spPr/>
        <p:txBody>
          <a:bodyPr/>
          <a:lstStyle/>
          <a:p>
            <a:r>
              <a:rPr lang="en-US" smtClean="0"/>
              <a:t>694nm </a:t>
            </a:r>
          </a:p>
          <a:p>
            <a:r>
              <a:rPr lang="en-US" smtClean="0"/>
              <a:t>Solid state, visible light</a:t>
            </a:r>
          </a:p>
          <a:p>
            <a:r>
              <a:rPr lang="en-US" smtClean="0"/>
              <a:t>Blue and blue-green glasses</a:t>
            </a:r>
          </a:p>
          <a:p>
            <a:r>
              <a:rPr lang="en-US" smtClean="0"/>
              <a:t>High energy pulses selectively vaporize tissue</a:t>
            </a:r>
          </a:p>
          <a:p>
            <a:r>
              <a:rPr lang="en-US" smtClean="0"/>
              <a:t>Plastics and dermatology</a:t>
            </a:r>
          </a:p>
        </p:txBody>
      </p:sp>
    </p:spTree>
  </p:cSld>
  <p:clrMapOvr>
    <a:masterClrMapping/>
  </p:clrMapOvr>
  <p:transition spd="med" advClick="0" advTm="10000">
    <p:push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en-US" i="0" smtClean="0"/>
              <a:t>Tunable Dye</a:t>
            </a:r>
          </a:p>
        </p:txBody>
      </p:sp>
      <p:sp>
        <p:nvSpPr>
          <p:cNvPr id="19459" name="Content Placeholder 2"/>
          <p:cNvSpPr>
            <a:spLocks noGrp="1"/>
          </p:cNvSpPr>
          <p:nvPr>
            <p:ph idx="1"/>
          </p:nvPr>
        </p:nvSpPr>
        <p:spPr/>
        <p:txBody>
          <a:bodyPr/>
          <a:lstStyle/>
          <a:p>
            <a:r>
              <a:rPr lang="en-US" smtClean="0"/>
              <a:t>400-900nm continuous wave</a:t>
            </a:r>
          </a:p>
          <a:p>
            <a:r>
              <a:rPr lang="en-US" smtClean="0"/>
              <a:t>Gas, liquid, and solid state</a:t>
            </a:r>
          </a:p>
          <a:p>
            <a:r>
              <a:rPr lang="en-US" smtClean="0"/>
              <a:t>Multi-tuning wavelengths</a:t>
            </a:r>
          </a:p>
          <a:p>
            <a:r>
              <a:rPr lang="en-US" smtClean="0"/>
              <a:t>Blue to Violet glasses</a:t>
            </a:r>
          </a:p>
          <a:p>
            <a:r>
              <a:rPr lang="en-US" smtClean="0"/>
              <a:t>Dermatology, urology, ophthalmology, Plastics</a:t>
            </a:r>
          </a:p>
        </p:txBody>
      </p:sp>
    </p:spTree>
  </p:cSld>
  <p:clrMapOvr>
    <a:masterClrMapping/>
  </p:clrMapOvr>
  <p:transition spd="med" advClick="0" advTm="10000">
    <p:push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en-US" i="0" smtClean="0"/>
              <a:t>Laser Classifications</a:t>
            </a:r>
          </a:p>
        </p:txBody>
      </p:sp>
      <p:sp>
        <p:nvSpPr>
          <p:cNvPr id="21507" name="Content Placeholder 2"/>
          <p:cNvSpPr>
            <a:spLocks noGrp="1"/>
          </p:cNvSpPr>
          <p:nvPr>
            <p:ph idx="1"/>
          </p:nvPr>
        </p:nvSpPr>
        <p:spPr/>
        <p:txBody>
          <a:bodyPr/>
          <a:lstStyle/>
          <a:p>
            <a:pPr>
              <a:buFontTx/>
              <a:buNone/>
            </a:pPr>
            <a:r>
              <a:rPr lang="en-US" sz="2400" smtClean="0"/>
              <a:t>     Lasers are classified based upon the hazard it presents.  Each classification has a standard set of control measures</a:t>
            </a:r>
          </a:p>
          <a:p>
            <a:r>
              <a:rPr lang="en-US" sz="2400" smtClean="0"/>
              <a:t>Class I- no hazard</a:t>
            </a:r>
          </a:p>
          <a:p>
            <a:r>
              <a:rPr lang="en-US" sz="2400" smtClean="0"/>
              <a:t>Class II- Aversion response/Blinking will prevent injury</a:t>
            </a:r>
          </a:p>
          <a:p>
            <a:r>
              <a:rPr lang="en-US" sz="2400" smtClean="0"/>
              <a:t>Class IIIa- blinking can prevent injury unless viewed directly with collecting optics</a:t>
            </a:r>
          </a:p>
          <a:p>
            <a:r>
              <a:rPr lang="en-US" sz="2400" smtClean="0"/>
              <a:t>Class IIIb-beam and reflection can harm if looked at directly including intra-beam viewing of specular reflections</a:t>
            </a:r>
          </a:p>
          <a:p>
            <a:r>
              <a:rPr lang="en-US" sz="2400" smtClean="0"/>
              <a:t>Class IV- extreme hazard to eyes and skin     </a:t>
            </a:r>
          </a:p>
        </p:txBody>
      </p:sp>
    </p:spTree>
  </p:cSld>
  <p:clrMapOvr>
    <a:masterClrMapping/>
  </p:clrMapOvr>
  <p:transition spd="med" advClick="0" advTm="10000">
    <p:push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a:r>
              <a:rPr lang="en-US" i="0" smtClean="0"/>
              <a:t>Laser Hazards</a:t>
            </a:r>
          </a:p>
        </p:txBody>
      </p:sp>
      <p:sp>
        <p:nvSpPr>
          <p:cNvPr id="22531" name="Content Placeholder 2"/>
          <p:cNvSpPr>
            <a:spLocks noGrp="1"/>
          </p:cNvSpPr>
          <p:nvPr>
            <p:ph idx="1"/>
          </p:nvPr>
        </p:nvSpPr>
        <p:spPr/>
        <p:txBody>
          <a:bodyPr/>
          <a:lstStyle/>
          <a:p>
            <a:r>
              <a:rPr lang="en-US" sz="2400" smtClean="0"/>
              <a:t>Tissue Injury</a:t>
            </a:r>
          </a:p>
          <a:p>
            <a:pPr lvl="1"/>
            <a:r>
              <a:rPr lang="en-US" sz="2400" smtClean="0"/>
              <a:t>Accidental firing  and not using safety precautions</a:t>
            </a:r>
          </a:p>
          <a:p>
            <a:pPr lvl="1"/>
            <a:r>
              <a:rPr lang="en-US" sz="2400" smtClean="0"/>
              <a:t>Skin Burns and Eye damage</a:t>
            </a:r>
          </a:p>
          <a:p>
            <a:r>
              <a:rPr lang="en-US" sz="2400" smtClean="0"/>
              <a:t>Fire</a:t>
            </a:r>
          </a:p>
          <a:p>
            <a:pPr lvl="1"/>
            <a:r>
              <a:rPr lang="en-US" sz="2400" smtClean="0"/>
              <a:t>Sources of ignition</a:t>
            </a:r>
          </a:p>
          <a:p>
            <a:pPr lvl="1"/>
            <a:r>
              <a:rPr lang="en-US" sz="2400" smtClean="0"/>
              <a:t>Your role</a:t>
            </a:r>
          </a:p>
          <a:p>
            <a:pPr lvl="1"/>
            <a:r>
              <a:rPr lang="en-US" sz="2400" smtClean="0"/>
              <a:t>Preventing Fire</a:t>
            </a:r>
          </a:p>
          <a:p>
            <a:r>
              <a:rPr lang="en-US" sz="2400" smtClean="0"/>
              <a:t>Electrical Shock</a:t>
            </a:r>
          </a:p>
        </p:txBody>
      </p:sp>
    </p:spTree>
  </p:cSld>
  <p:clrMapOvr>
    <a:masterClrMapping/>
  </p:clrMapOvr>
  <p:transition spd="med" advClick="0" advTm="10000">
    <p:push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ctr"/>
            <a:r>
              <a:rPr lang="en-US" i="0" smtClean="0"/>
              <a:t>Effects on Eye</a:t>
            </a:r>
          </a:p>
        </p:txBody>
      </p:sp>
      <p:graphicFrame>
        <p:nvGraphicFramePr>
          <p:cNvPr id="8" name="Content Placeholder 7"/>
          <p:cNvGraphicFramePr>
            <a:graphicFrameLocks noGrp="1"/>
          </p:cNvGraphicFramePr>
          <p:nvPr>
            <p:ph idx="1"/>
          </p:nvPr>
        </p:nvGraphicFramePr>
        <p:xfrm>
          <a:off x="685800" y="2057400"/>
          <a:ext cx="7772400" cy="4328160"/>
        </p:xfrm>
        <a:graphic>
          <a:graphicData uri="http://schemas.openxmlformats.org/drawingml/2006/table">
            <a:tbl>
              <a:tblPr firstRow="1" bandRow="1">
                <a:tableStyleId>{5C22544A-7EE6-4342-B048-85BDC9FD1C3A}</a:tableStyleId>
              </a:tblPr>
              <a:tblGrid>
                <a:gridCol w="2286000"/>
                <a:gridCol w="2362200"/>
                <a:gridCol w="3124200"/>
              </a:tblGrid>
              <a:tr h="609600">
                <a:tc>
                  <a:txBody>
                    <a:bodyPr/>
                    <a:lstStyle/>
                    <a:p>
                      <a:r>
                        <a:rPr lang="en-US" sz="3200" dirty="0" smtClean="0"/>
                        <a:t>Band</a:t>
                      </a:r>
                      <a:endParaRPr lang="en-US" sz="3200" dirty="0"/>
                    </a:p>
                  </a:txBody>
                  <a:tcPr/>
                </a:tc>
                <a:tc>
                  <a:txBody>
                    <a:bodyPr/>
                    <a:lstStyle/>
                    <a:p>
                      <a:pPr algn="ctr"/>
                      <a:r>
                        <a:rPr lang="en-US" sz="3200" dirty="0" smtClean="0"/>
                        <a:t>Wavelength</a:t>
                      </a:r>
                      <a:endParaRPr lang="en-US" sz="3200" dirty="0"/>
                    </a:p>
                  </a:txBody>
                  <a:tcPr/>
                </a:tc>
                <a:tc>
                  <a:txBody>
                    <a:bodyPr/>
                    <a:lstStyle/>
                    <a:p>
                      <a:pPr algn="ctr"/>
                      <a:r>
                        <a:rPr lang="en-US" sz="3200" dirty="0" smtClean="0"/>
                        <a:t>Eye Structure</a:t>
                      </a:r>
                      <a:endParaRPr lang="en-US" sz="3200" dirty="0"/>
                    </a:p>
                  </a:txBody>
                  <a:tcPr/>
                </a:tc>
              </a:tr>
              <a:tr h="609600">
                <a:tc>
                  <a:txBody>
                    <a:bodyPr/>
                    <a:lstStyle/>
                    <a:p>
                      <a:pPr algn="l"/>
                      <a:r>
                        <a:rPr lang="en-US" dirty="0" smtClean="0"/>
                        <a:t>Ultraviolet-A&amp;B</a:t>
                      </a:r>
                      <a:endParaRPr lang="en-US" dirty="0"/>
                    </a:p>
                  </a:txBody>
                  <a:tcPr/>
                </a:tc>
                <a:tc>
                  <a:txBody>
                    <a:bodyPr/>
                    <a:lstStyle/>
                    <a:p>
                      <a:r>
                        <a:rPr lang="en-US" dirty="0" smtClean="0"/>
                        <a:t>200-315nm</a:t>
                      </a:r>
                      <a:endParaRPr lang="en-US" dirty="0"/>
                    </a:p>
                  </a:txBody>
                  <a:tcPr/>
                </a:tc>
                <a:tc>
                  <a:txBody>
                    <a:bodyPr/>
                    <a:lstStyle/>
                    <a:p>
                      <a:r>
                        <a:rPr lang="en-US" dirty="0" smtClean="0"/>
                        <a:t>Corneal Burn</a:t>
                      </a:r>
                      <a:endParaRPr lang="en-US" dirty="0"/>
                    </a:p>
                  </a:txBody>
                  <a:tcPr/>
                </a:tc>
              </a:tr>
              <a:tr h="609600">
                <a:tc>
                  <a:txBody>
                    <a:bodyPr/>
                    <a:lstStyle/>
                    <a:p>
                      <a:r>
                        <a:rPr lang="en-US" dirty="0" smtClean="0"/>
                        <a:t>Ultraviolet-C</a:t>
                      </a:r>
                      <a:endParaRPr lang="en-US" dirty="0"/>
                    </a:p>
                  </a:txBody>
                  <a:tcPr/>
                </a:tc>
                <a:tc>
                  <a:txBody>
                    <a:bodyPr/>
                    <a:lstStyle/>
                    <a:p>
                      <a:r>
                        <a:rPr lang="en-US" dirty="0" smtClean="0"/>
                        <a:t>315-400nm</a:t>
                      </a:r>
                      <a:endParaRPr lang="en-US" dirty="0"/>
                    </a:p>
                  </a:txBody>
                  <a:tcPr/>
                </a:tc>
                <a:tc>
                  <a:txBody>
                    <a:bodyPr/>
                    <a:lstStyle/>
                    <a:p>
                      <a:r>
                        <a:rPr lang="en-US" dirty="0" smtClean="0"/>
                        <a:t>Photochemical Cataract</a:t>
                      </a:r>
                      <a:endParaRPr lang="en-US" dirty="0"/>
                    </a:p>
                  </a:txBody>
                  <a:tcPr/>
                </a:tc>
              </a:tr>
              <a:tr h="609600">
                <a:tc>
                  <a:txBody>
                    <a:bodyPr/>
                    <a:lstStyle/>
                    <a:p>
                      <a:r>
                        <a:rPr lang="en-US" dirty="0" smtClean="0"/>
                        <a:t>Visible</a:t>
                      </a:r>
                      <a:endParaRPr lang="en-US" dirty="0"/>
                    </a:p>
                  </a:txBody>
                  <a:tcPr/>
                </a:tc>
                <a:tc>
                  <a:txBody>
                    <a:bodyPr/>
                    <a:lstStyle/>
                    <a:p>
                      <a:r>
                        <a:rPr lang="en-US" dirty="0" smtClean="0"/>
                        <a:t>400-780nm</a:t>
                      </a:r>
                      <a:endParaRPr lang="en-US" dirty="0"/>
                    </a:p>
                  </a:txBody>
                  <a:tcPr/>
                </a:tc>
                <a:tc>
                  <a:txBody>
                    <a:bodyPr/>
                    <a:lstStyle/>
                    <a:p>
                      <a:r>
                        <a:rPr lang="en-US" dirty="0" smtClean="0"/>
                        <a:t>Photochemical and Thermal Retinal injury</a:t>
                      </a:r>
                      <a:endParaRPr lang="en-US" dirty="0"/>
                    </a:p>
                  </a:txBody>
                  <a:tcPr/>
                </a:tc>
              </a:tr>
              <a:tr h="609600">
                <a:tc>
                  <a:txBody>
                    <a:bodyPr/>
                    <a:lstStyle/>
                    <a:p>
                      <a:r>
                        <a:rPr lang="en-US" dirty="0" smtClean="0"/>
                        <a:t>Infrared-A</a:t>
                      </a:r>
                      <a:endParaRPr lang="en-US" dirty="0"/>
                    </a:p>
                  </a:txBody>
                  <a:tcPr/>
                </a:tc>
                <a:tc>
                  <a:txBody>
                    <a:bodyPr/>
                    <a:lstStyle/>
                    <a:p>
                      <a:r>
                        <a:rPr lang="en-US" dirty="0" smtClean="0"/>
                        <a:t>780-1400nm</a:t>
                      </a:r>
                      <a:endParaRPr lang="en-US" dirty="0"/>
                    </a:p>
                  </a:txBody>
                  <a:tcPr/>
                </a:tc>
                <a:tc>
                  <a:txBody>
                    <a:bodyPr/>
                    <a:lstStyle/>
                    <a:p>
                      <a:r>
                        <a:rPr lang="en-US" dirty="0" smtClean="0"/>
                        <a:t>Cataract, Retinal Burn</a:t>
                      </a:r>
                      <a:endParaRPr lang="en-US" dirty="0"/>
                    </a:p>
                  </a:txBody>
                  <a:tcPr/>
                </a:tc>
              </a:tr>
              <a:tr h="609600">
                <a:tc>
                  <a:txBody>
                    <a:bodyPr/>
                    <a:lstStyle/>
                    <a:p>
                      <a:r>
                        <a:rPr lang="en-US" dirty="0" smtClean="0"/>
                        <a:t>Infrared-B</a:t>
                      </a:r>
                      <a:endParaRPr lang="en-US" dirty="0"/>
                    </a:p>
                  </a:txBody>
                  <a:tcPr/>
                </a:tc>
                <a:tc>
                  <a:txBody>
                    <a:bodyPr/>
                    <a:lstStyle/>
                    <a:p>
                      <a:r>
                        <a:rPr lang="en-US" dirty="0" smtClean="0"/>
                        <a:t>1400-3000nm</a:t>
                      </a:r>
                      <a:endParaRPr lang="en-US" dirty="0"/>
                    </a:p>
                  </a:txBody>
                  <a:tcPr/>
                </a:tc>
                <a:tc>
                  <a:txBody>
                    <a:bodyPr/>
                    <a:lstStyle/>
                    <a:p>
                      <a:r>
                        <a:rPr lang="en-US" dirty="0" smtClean="0"/>
                        <a:t>Corneal Burn, Aqueous Flare, possibly</a:t>
                      </a:r>
                      <a:r>
                        <a:rPr lang="en-US" baseline="0" dirty="0" smtClean="0"/>
                        <a:t> Cataract</a:t>
                      </a:r>
                      <a:endParaRPr lang="en-US" dirty="0"/>
                    </a:p>
                  </a:txBody>
                  <a:tcPr/>
                </a:tc>
              </a:tr>
              <a:tr h="609600">
                <a:tc>
                  <a:txBody>
                    <a:bodyPr/>
                    <a:lstStyle/>
                    <a:p>
                      <a:r>
                        <a:rPr lang="en-US" dirty="0" smtClean="0"/>
                        <a:t>Infrared-C</a:t>
                      </a:r>
                      <a:endParaRPr lang="en-US" dirty="0"/>
                    </a:p>
                  </a:txBody>
                  <a:tcPr/>
                </a:tc>
                <a:tc>
                  <a:txBody>
                    <a:bodyPr/>
                    <a:lstStyle/>
                    <a:p>
                      <a:r>
                        <a:rPr lang="en-US" dirty="0" smtClean="0"/>
                        <a:t>3000-10600nm</a:t>
                      </a:r>
                      <a:endParaRPr lang="en-US" dirty="0"/>
                    </a:p>
                  </a:txBody>
                  <a:tcPr/>
                </a:tc>
                <a:tc>
                  <a:txBody>
                    <a:bodyPr/>
                    <a:lstStyle/>
                    <a:p>
                      <a:r>
                        <a:rPr lang="en-US" dirty="0" smtClean="0"/>
                        <a:t>Corneal Burn</a:t>
                      </a:r>
                      <a:endParaRPr lang="en-US" dirty="0"/>
                    </a:p>
                  </a:txBody>
                  <a:tcPr/>
                </a:tc>
              </a:tr>
            </a:tbl>
          </a:graphicData>
        </a:graphic>
      </p:graphicFrame>
    </p:spTree>
  </p:cSld>
  <p:clrMapOvr>
    <a:masterClrMapping/>
  </p:clrMapOvr>
  <p:transition spd="med" advClick="0" advTm="10000">
    <p:push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ctr"/>
            <a:r>
              <a:rPr lang="en-US" i="0" smtClean="0"/>
              <a:t>Fire</a:t>
            </a:r>
          </a:p>
        </p:txBody>
      </p:sp>
      <p:sp>
        <p:nvSpPr>
          <p:cNvPr id="25603" name="Content Placeholder 2"/>
          <p:cNvSpPr>
            <a:spLocks noGrp="1"/>
          </p:cNvSpPr>
          <p:nvPr>
            <p:ph idx="1"/>
          </p:nvPr>
        </p:nvSpPr>
        <p:spPr/>
        <p:txBody>
          <a:bodyPr/>
          <a:lstStyle/>
          <a:p>
            <a:r>
              <a:rPr lang="en-US" smtClean="0"/>
              <a:t>Drapes/Fabrics</a:t>
            </a:r>
          </a:p>
          <a:p>
            <a:r>
              <a:rPr lang="en-US" smtClean="0"/>
              <a:t>Hair</a:t>
            </a:r>
          </a:p>
          <a:p>
            <a:r>
              <a:rPr lang="en-US" smtClean="0"/>
              <a:t>Gases</a:t>
            </a:r>
          </a:p>
          <a:p>
            <a:r>
              <a:rPr lang="en-US" smtClean="0"/>
              <a:t>Plastics</a:t>
            </a:r>
          </a:p>
          <a:p>
            <a:r>
              <a:rPr lang="en-US" smtClean="0"/>
              <a:t>Prep Agents</a:t>
            </a:r>
          </a:p>
          <a:p>
            <a:endParaRPr lang="en-US" smtClean="0"/>
          </a:p>
        </p:txBody>
      </p:sp>
    </p:spTree>
  </p:cSld>
  <p:clrMapOvr>
    <a:masterClrMapping/>
  </p:clrMapOvr>
  <p:transition spd="med" advClick="0" advTm="10000">
    <p:push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a:r>
              <a:rPr lang="en-US" i="0" smtClean="0"/>
              <a:t>Laser Safety </a:t>
            </a:r>
          </a:p>
        </p:txBody>
      </p:sp>
      <p:sp>
        <p:nvSpPr>
          <p:cNvPr id="26627" name="Content Placeholder 2"/>
          <p:cNvSpPr>
            <a:spLocks noGrp="1"/>
          </p:cNvSpPr>
          <p:nvPr>
            <p:ph idx="1"/>
          </p:nvPr>
        </p:nvSpPr>
        <p:spPr/>
        <p:txBody>
          <a:bodyPr/>
          <a:lstStyle/>
          <a:p>
            <a:r>
              <a:rPr lang="en-US" sz="1600" smtClean="0"/>
              <a:t>Eye Protection</a:t>
            </a:r>
          </a:p>
          <a:p>
            <a:pPr lvl="1"/>
            <a:r>
              <a:rPr lang="en-US" sz="1600" smtClean="0"/>
              <a:t>Laser Specific lens/color related to laser </a:t>
            </a:r>
          </a:p>
          <a:p>
            <a:pPr lvl="1"/>
            <a:r>
              <a:rPr lang="en-US" sz="1600" smtClean="0"/>
              <a:t>Importance of eyewear</a:t>
            </a:r>
          </a:p>
          <a:p>
            <a:r>
              <a:rPr lang="en-US" sz="1600" smtClean="0"/>
              <a:t>Skin Protection</a:t>
            </a:r>
          </a:p>
          <a:p>
            <a:pPr lvl="1"/>
            <a:r>
              <a:rPr lang="en-US" sz="1600" smtClean="0"/>
              <a:t>Precautions for employee</a:t>
            </a:r>
          </a:p>
          <a:p>
            <a:pPr lvl="1"/>
            <a:r>
              <a:rPr lang="en-US" sz="1600" smtClean="0"/>
              <a:t>Precautions for pt</a:t>
            </a:r>
          </a:p>
          <a:p>
            <a:r>
              <a:rPr lang="en-US" sz="1600" smtClean="0"/>
              <a:t>Airway Protection</a:t>
            </a:r>
          </a:p>
          <a:p>
            <a:pPr lvl="1"/>
            <a:r>
              <a:rPr lang="en-US" sz="1600" smtClean="0"/>
              <a:t>Laser Specific Masks</a:t>
            </a:r>
          </a:p>
          <a:p>
            <a:pPr lvl="1"/>
            <a:r>
              <a:rPr lang="en-US" sz="1600" smtClean="0"/>
              <a:t>ET tubes</a:t>
            </a:r>
          </a:p>
          <a:p>
            <a:r>
              <a:rPr lang="en-US" sz="1600" smtClean="0"/>
              <a:t>Environmental</a:t>
            </a:r>
          </a:p>
          <a:p>
            <a:pPr lvl="1"/>
            <a:r>
              <a:rPr lang="en-US" sz="1600" smtClean="0"/>
              <a:t>Signs</a:t>
            </a:r>
          </a:p>
          <a:p>
            <a:pPr lvl="1"/>
            <a:r>
              <a:rPr lang="en-US" sz="1600" smtClean="0"/>
              <a:t>Fire Prevention measures</a:t>
            </a:r>
          </a:p>
          <a:p>
            <a:pPr lvl="1"/>
            <a:r>
              <a:rPr lang="en-US" sz="1600" smtClean="0"/>
              <a:t>Prep Solutions</a:t>
            </a:r>
          </a:p>
          <a:p>
            <a:pPr lvl="1"/>
            <a:r>
              <a:rPr lang="en-US" sz="1600" smtClean="0"/>
              <a:t>Drapes</a:t>
            </a:r>
          </a:p>
        </p:txBody>
      </p:sp>
    </p:spTree>
  </p:cSld>
  <p:clrMapOvr>
    <a:masterClrMapping/>
  </p:clrMapOvr>
  <p:transition spd="med" advClick="0" advTm="10000">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i="0" smtClean="0"/>
              <a:t>Characteristics of Laser Light</a:t>
            </a:r>
          </a:p>
        </p:txBody>
      </p:sp>
      <p:sp>
        <p:nvSpPr>
          <p:cNvPr id="5123" name="Rectangle 3"/>
          <p:cNvSpPr>
            <a:spLocks noGrp="1" noChangeArrowheads="1"/>
          </p:cNvSpPr>
          <p:nvPr>
            <p:ph type="body" idx="1"/>
          </p:nvPr>
        </p:nvSpPr>
        <p:spPr/>
        <p:txBody>
          <a:bodyPr/>
          <a:lstStyle/>
          <a:p>
            <a:pPr eaLnBrk="1" hangingPunct="1"/>
            <a:r>
              <a:rPr lang="en-US" smtClean="0"/>
              <a:t>Collimated- tightly beamed</a:t>
            </a:r>
          </a:p>
          <a:p>
            <a:pPr eaLnBrk="1" hangingPunct="1"/>
            <a:endParaRPr lang="en-US" smtClean="0"/>
          </a:p>
          <a:p>
            <a:pPr eaLnBrk="1" hangingPunct="1"/>
            <a:r>
              <a:rPr lang="en-US" smtClean="0"/>
              <a:t>Coherent- consistent waves</a:t>
            </a:r>
          </a:p>
          <a:p>
            <a:pPr eaLnBrk="1" hangingPunct="1"/>
            <a:endParaRPr lang="en-US" smtClean="0"/>
          </a:p>
          <a:p>
            <a:pPr eaLnBrk="1" hangingPunct="1"/>
            <a:r>
              <a:rPr lang="en-US" smtClean="0"/>
              <a:t>Monochromatic- one color/spectrum</a:t>
            </a:r>
          </a:p>
        </p:txBody>
      </p:sp>
    </p:spTree>
  </p:cSld>
  <p:clrMapOvr>
    <a:masterClrMapping/>
  </p:clrMapOvr>
  <p:transition spd="med" advClick="0" advTm="10000">
    <p:push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a:r>
              <a:rPr lang="en-US" i="0" smtClean="0"/>
              <a:t>Eyewear </a:t>
            </a:r>
          </a:p>
        </p:txBody>
      </p:sp>
      <p:pic>
        <p:nvPicPr>
          <p:cNvPr id="27651" name="Content Placeholder 3" descr="multi eyewear.jpg"/>
          <p:cNvPicPr>
            <a:picLocks noGrp="1" noChangeAspect="1"/>
          </p:cNvPicPr>
          <p:nvPr>
            <p:ph idx="1"/>
          </p:nvPr>
        </p:nvPicPr>
        <p:blipFill>
          <a:blip r:embed="rId2" cstate="print"/>
          <a:srcRect/>
          <a:stretch>
            <a:fillRect/>
          </a:stretch>
        </p:blipFill>
        <p:spPr>
          <a:xfrm>
            <a:off x="2057400" y="2209800"/>
            <a:ext cx="5257800" cy="4038600"/>
          </a:xfrm>
        </p:spPr>
      </p:pic>
    </p:spTree>
  </p:cSld>
  <p:clrMapOvr>
    <a:masterClrMapping/>
  </p:clrMapOvr>
  <p:transition spd="med" advClick="0" advTm="10000">
    <p:push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ctr"/>
            <a:r>
              <a:rPr lang="en-US" i="0" smtClean="0"/>
              <a:t>Eyewear Table</a:t>
            </a:r>
          </a:p>
        </p:txBody>
      </p:sp>
      <p:graphicFrame>
        <p:nvGraphicFramePr>
          <p:cNvPr id="5" name="Content Placeholder 4"/>
          <p:cNvGraphicFramePr>
            <a:graphicFrameLocks noGrp="1"/>
          </p:cNvGraphicFramePr>
          <p:nvPr>
            <p:ph idx="1"/>
          </p:nvPr>
        </p:nvGraphicFramePr>
        <p:xfrm>
          <a:off x="381000" y="381000"/>
          <a:ext cx="8458200" cy="6047426"/>
        </p:xfrm>
        <a:graphic>
          <a:graphicData uri="http://schemas.openxmlformats.org/drawingml/2006/table">
            <a:tbl>
              <a:tblPr/>
              <a:tblGrid>
                <a:gridCol w="1062038"/>
                <a:gridCol w="1249362"/>
                <a:gridCol w="749300"/>
                <a:gridCol w="936625"/>
                <a:gridCol w="727075"/>
                <a:gridCol w="1905000"/>
                <a:gridCol w="1828800"/>
              </a:tblGrid>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CC"/>
                          </a:solidFill>
                          <a:effectLst/>
                          <a:latin typeface="Times New Roman" charset="0"/>
                        </a:rPr>
                        <a:t>Laser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CC"/>
                          </a:solidFill>
                          <a:effectLst/>
                          <a:latin typeface="Times New Roman" charset="0"/>
                        </a:rPr>
                        <a:t>Wavelength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CC"/>
                          </a:solidFill>
                          <a:effectLst/>
                          <a:latin typeface="Times New Roman" charset="0"/>
                        </a:rPr>
                        <a: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FFCC"/>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FFCC"/>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FFCC"/>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CC"/>
                          </a:solidFill>
                          <a:effectLst/>
                          <a:latin typeface="Times New Roman" charset="0"/>
                        </a:rPr>
                        <a:t>Glasses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Argon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193, </a:t>
                      </a:r>
                      <a:r>
                        <a:rPr kumimoji="0" lang="en-US" sz="1200" b="1" i="0" u="none" strike="noStrike" cap="none" normalizeH="0" baseline="0" smtClean="0">
                          <a:ln>
                            <a:noFill/>
                          </a:ln>
                          <a:solidFill>
                            <a:srgbClr val="5F5F5F"/>
                          </a:solidFill>
                          <a:effectLst/>
                          <a:latin typeface="Times New Roman" charset="0"/>
                        </a:rPr>
                        <a:t>488</a:t>
                      </a:r>
                      <a:r>
                        <a:rPr kumimoji="0" lang="en-US" sz="1200" b="0" i="0" u="none" strike="noStrike" cap="none" normalizeH="0" baseline="0" smtClean="0">
                          <a:ln>
                            <a:noFill/>
                          </a:ln>
                          <a:solidFill>
                            <a:srgbClr val="5F5F5F"/>
                          </a:solidFill>
                          <a:effectLst/>
                          <a:latin typeface="Times New Roman" charset="0"/>
                        </a:rPr>
                        <a:t> &amp; </a:t>
                      </a:r>
                      <a:r>
                        <a:rPr kumimoji="0" lang="en-US" sz="1200" b="1" i="0" u="none" strike="noStrike" cap="none" normalizeH="0" baseline="0" smtClean="0">
                          <a:ln>
                            <a:noFill/>
                          </a:ln>
                          <a:solidFill>
                            <a:srgbClr val="5F5F5F"/>
                          </a:solidFill>
                          <a:effectLst/>
                          <a:latin typeface="Times New Roman" charset="0"/>
                        </a:rPr>
                        <a:t>514nm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Visible to FUV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Orange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r>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CO2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10,600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FIR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Cutting, Coagulation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and Vaporization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Not through Clear liquids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Clear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Krypton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548, </a:t>
                      </a:r>
                      <a:r>
                        <a:rPr kumimoji="0" lang="en-US" sz="1200" b="1" i="0" u="none" strike="noStrike" cap="none" normalizeH="0" baseline="0" smtClean="0">
                          <a:ln>
                            <a:noFill/>
                          </a:ln>
                          <a:solidFill>
                            <a:srgbClr val="5F5F5F"/>
                          </a:solidFill>
                          <a:effectLst/>
                          <a:latin typeface="Times New Roman" charset="0"/>
                        </a:rPr>
                        <a:t>647, 676nm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 Visible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Blue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Excimer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193, </a:t>
                      </a:r>
                      <a:r>
                        <a:rPr kumimoji="0" lang="en-US" sz="1200" b="1" i="0" u="none" strike="noStrike" cap="none" normalizeH="0" baseline="0" smtClean="0">
                          <a:ln>
                            <a:noFill/>
                          </a:ln>
                          <a:solidFill>
                            <a:srgbClr val="5F5F5F"/>
                          </a:solidFill>
                          <a:effectLst/>
                          <a:latin typeface="Times New Roman" charset="0"/>
                        </a:rPr>
                        <a:t>248, 308, 351, 364nm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UV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Pink , Amber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Holmium: YAG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2100-2140nm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Solid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Not through clear liquids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Gray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Nd:YAG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1064nm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NIR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Solid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5F5F5F"/>
                          </a:solidFill>
                          <a:effectLst/>
                          <a:latin typeface="Times New Roman" charset="0"/>
                        </a:rPr>
                        <a:t>Green</a:t>
                      </a:r>
                      <a:r>
                        <a:rPr kumimoji="0" lang="en-US" sz="1200" b="0" i="0" u="none" strike="noStrike" cap="none" normalizeH="0" baseline="0" smtClean="0">
                          <a:ln>
                            <a:noFill/>
                          </a:ln>
                          <a:solidFill>
                            <a:srgbClr val="5F5F5F"/>
                          </a:solidFill>
                          <a:effectLst/>
                          <a:latin typeface="Times New Roman" charset="0"/>
                        </a:rPr>
                        <a:t>, Light yellow,  and Brown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KTP/PTP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532nm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Solid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Orange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Ruby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694nm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Visible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Solid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Blue to Blue-green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Tunable Dye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400-900nm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Tunable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Liquid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Blue to Violet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D"/>
                    </a:solidFill>
                  </a:tcPr>
                </a:tc>
              </a:tr>
              <a:tr h="128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Free Electron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Tunable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Electron beam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5F5F5F"/>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5F5F5F"/>
                          </a:solidFill>
                          <a:effectLst/>
                          <a:latin typeface="Times New Roman" charset="0"/>
                        </a:rPr>
                        <a:t>Variable according to Wavelength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8"/>
                    </a:solidFill>
                  </a:tcPr>
                </a:tc>
              </a:tr>
            </a:tbl>
          </a:graphicData>
        </a:graphic>
      </p:graphicFrame>
    </p:spTree>
  </p:cSld>
  <p:clrMapOvr>
    <a:masterClrMapping/>
  </p:clrMapOvr>
  <p:transition spd="med" advClick="0" advTm="10000">
    <p:push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a:r>
              <a:rPr lang="en-US" i="0" smtClean="0"/>
              <a:t>Skin protection</a:t>
            </a:r>
          </a:p>
        </p:txBody>
      </p:sp>
      <p:sp>
        <p:nvSpPr>
          <p:cNvPr id="29699" name="Content Placeholder 2"/>
          <p:cNvSpPr>
            <a:spLocks noGrp="1"/>
          </p:cNvSpPr>
          <p:nvPr>
            <p:ph idx="1"/>
          </p:nvPr>
        </p:nvSpPr>
        <p:spPr/>
        <p:txBody>
          <a:bodyPr/>
          <a:lstStyle/>
          <a:p>
            <a:r>
              <a:rPr lang="en-US" smtClean="0"/>
              <a:t>Keep body parts out of the beam path</a:t>
            </a:r>
          </a:p>
          <a:p>
            <a:r>
              <a:rPr lang="en-US" smtClean="0"/>
              <a:t>No petroleum products used near laser beams</a:t>
            </a:r>
          </a:p>
          <a:p>
            <a:r>
              <a:rPr lang="en-US" smtClean="0"/>
              <a:t>Wet drapes</a:t>
            </a:r>
          </a:p>
          <a:p>
            <a:r>
              <a:rPr lang="en-US" smtClean="0"/>
              <a:t>Clip hair</a:t>
            </a:r>
          </a:p>
          <a:p>
            <a:r>
              <a:rPr lang="en-US" smtClean="0"/>
              <a:t>Limit laser beam exposure time</a:t>
            </a:r>
          </a:p>
        </p:txBody>
      </p:sp>
    </p:spTree>
  </p:cSld>
  <p:clrMapOvr>
    <a:masterClrMapping/>
  </p:clrMapOvr>
  <p:transition spd="med" advClick="0" advTm="10000">
    <p:push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a:r>
              <a:rPr lang="en-US" i="0" smtClean="0"/>
              <a:t>Airway Protection</a:t>
            </a:r>
          </a:p>
        </p:txBody>
      </p:sp>
      <p:sp>
        <p:nvSpPr>
          <p:cNvPr id="30723" name="Content Placeholder 2"/>
          <p:cNvSpPr>
            <a:spLocks noGrp="1"/>
          </p:cNvSpPr>
          <p:nvPr>
            <p:ph idx="1"/>
          </p:nvPr>
        </p:nvSpPr>
        <p:spPr/>
        <p:txBody>
          <a:bodyPr/>
          <a:lstStyle/>
          <a:p>
            <a:r>
              <a:rPr lang="en-US" smtClean="0"/>
              <a:t>Masks</a:t>
            </a:r>
          </a:p>
          <a:p>
            <a:pPr lvl="1"/>
            <a:r>
              <a:rPr lang="en-US" smtClean="0"/>
              <a:t>No green, white or Orange</a:t>
            </a:r>
          </a:p>
          <a:p>
            <a:pPr lvl="1"/>
            <a:r>
              <a:rPr lang="en-US" smtClean="0"/>
              <a:t>Do not double mask</a:t>
            </a:r>
          </a:p>
          <a:p>
            <a:r>
              <a:rPr lang="en-US" smtClean="0"/>
              <a:t>Smoke evacuators</a:t>
            </a:r>
          </a:p>
          <a:p>
            <a:r>
              <a:rPr lang="en-US" smtClean="0"/>
              <a:t>Field Suction</a:t>
            </a:r>
          </a:p>
          <a:p>
            <a:r>
              <a:rPr lang="en-US" smtClean="0"/>
              <a:t>Air Exchanges in OR</a:t>
            </a:r>
          </a:p>
        </p:txBody>
      </p:sp>
    </p:spTree>
  </p:cSld>
  <p:clrMapOvr>
    <a:masterClrMapping/>
  </p:clrMapOvr>
  <p:transition spd="med" advClick="0" advTm="10000">
    <p:push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a:r>
              <a:rPr lang="en-US" i="0" smtClean="0"/>
              <a:t>Environmental Controls</a:t>
            </a:r>
          </a:p>
        </p:txBody>
      </p:sp>
      <p:sp>
        <p:nvSpPr>
          <p:cNvPr id="31747" name="Content Placeholder 2"/>
          <p:cNvSpPr>
            <a:spLocks noGrp="1"/>
          </p:cNvSpPr>
          <p:nvPr>
            <p:ph idx="1"/>
          </p:nvPr>
        </p:nvSpPr>
        <p:spPr/>
        <p:txBody>
          <a:bodyPr/>
          <a:lstStyle/>
          <a:p>
            <a:r>
              <a:rPr lang="en-US" smtClean="0"/>
              <a:t>Limited Room Access</a:t>
            </a:r>
          </a:p>
          <a:p>
            <a:pPr lvl="1"/>
            <a:r>
              <a:rPr lang="en-US" smtClean="0"/>
              <a:t>Signs</a:t>
            </a:r>
          </a:p>
          <a:p>
            <a:r>
              <a:rPr lang="en-US" smtClean="0"/>
              <a:t>Equipment Controls</a:t>
            </a:r>
          </a:p>
          <a:p>
            <a:r>
              <a:rPr lang="en-US" smtClean="0"/>
              <a:t>Beam enclosures</a:t>
            </a:r>
          </a:p>
          <a:p>
            <a:r>
              <a:rPr lang="en-US" smtClean="0"/>
              <a:t>Experienced Personnel operating and servicing lasers</a:t>
            </a:r>
          </a:p>
        </p:txBody>
      </p:sp>
    </p:spTree>
  </p:cSld>
  <p:clrMapOvr>
    <a:masterClrMapping/>
  </p:clrMapOvr>
  <p:transition spd="med" advClick="0" advTm="10000">
    <p:push dir="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1143000"/>
            <a:ext cx="7772400" cy="152400"/>
          </a:xfrm>
        </p:spPr>
        <p:txBody>
          <a:bodyPr/>
          <a:lstStyle/>
          <a:p>
            <a:pPr algn="ctr" eaLnBrk="1" hangingPunct="1"/>
            <a:endParaRPr lang="en-US" b="1" i="0" smtClean="0"/>
          </a:p>
        </p:txBody>
      </p:sp>
      <p:pic>
        <p:nvPicPr>
          <p:cNvPr id="32771" name="Picture 3" descr="danger"/>
          <p:cNvPicPr>
            <a:picLocks noGrp="1" noChangeAspect="1" noChangeArrowheads="1"/>
          </p:cNvPicPr>
          <p:nvPr>
            <p:ph idx="1"/>
          </p:nvPr>
        </p:nvPicPr>
        <p:blipFill>
          <a:blip r:embed="rId2" cstate="print"/>
          <a:srcRect/>
          <a:stretch>
            <a:fillRect/>
          </a:stretch>
        </p:blipFill>
        <p:spPr>
          <a:xfrm>
            <a:off x="1066800" y="685800"/>
            <a:ext cx="7162800" cy="4953000"/>
          </a:xfrm>
          <a:noFill/>
        </p:spPr>
      </p:pic>
    </p:spTree>
  </p:cSld>
  <p:clrMapOvr>
    <a:masterClrMapping/>
  </p:clrMapOvr>
  <p:transition spd="med" advClick="0" advTm="10000">
    <p:push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en-US" i="0" smtClean="0"/>
              <a:t>Bottom Line…</a:t>
            </a:r>
          </a:p>
        </p:txBody>
      </p:sp>
      <p:sp>
        <p:nvSpPr>
          <p:cNvPr id="33795" name="Content Placeholder 2"/>
          <p:cNvSpPr>
            <a:spLocks noGrp="1"/>
          </p:cNvSpPr>
          <p:nvPr>
            <p:ph idx="1"/>
          </p:nvPr>
        </p:nvSpPr>
        <p:spPr/>
        <p:txBody>
          <a:bodyPr/>
          <a:lstStyle/>
          <a:p>
            <a:r>
              <a:rPr lang="en-US" smtClean="0"/>
              <a:t>Follow the signs </a:t>
            </a:r>
          </a:p>
          <a:p>
            <a:r>
              <a:rPr lang="en-US" smtClean="0"/>
              <a:t>Rely on guidance from Laser Operator, preceptors are not always correct</a:t>
            </a:r>
          </a:p>
          <a:p>
            <a:r>
              <a:rPr lang="en-US" smtClean="0"/>
              <a:t>Not sure about Glasses or Masks, ASK</a:t>
            </a:r>
          </a:p>
          <a:p>
            <a:r>
              <a:rPr lang="en-US" smtClean="0"/>
              <a:t>Always have saline or water on field </a:t>
            </a:r>
          </a:p>
        </p:txBody>
      </p:sp>
    </p:spTree>
  </p:cSld>
  <p:clrMapOvr>
    <a:masterClrMapping/>
  </p:clrMapOvr>
  <p:transition spd="med" advClick="0" advTm="1000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i="0" smtClean="0"/>
              <a:t>Lasers Effects on Tissue</a:t>
            </a:r>
          </a:p>
        </p:txBody>
      </p:sp>
      <p:sp>
        <p:nvSpPr>
          <p:cNvPr id="6147" name="Content Placeholder 2"/>
          <p:cNvSpPr>
            <a:spLocks noGrp="1"/>
          </p:cNvSpPr>
          <p:nvPr>
            <p:ph idx="1"/>
          </p:nvPr>
        </p:nvSpPr>
        <p:spPr/>
        <p:txBody>
          <a:bodyPr/>
          <a:lstStyle/>
          <a:p>
            <a:r>
              <a:rPr lang="en-US" smtClean="0"/>
              <a:t>Absorbed </a:t>
            </a:r>
          </a:p>
          <a:p>
            <a:r>
              <a:rPr lang="en-US" smtClean="0"/>
              <a:t>Reflected</a:t>
            </a:r>
          </a:p>
          <a:p>
            <a:pPr lvl="1"/>
            <a:r>
              <a:rPr lang="en-US" smtClean="0"/>
              <a:t>Diffuse vs. Specular</a:t>
            </a:r>
          </a:p>
          <a:p>
            <a:r>
              <a:rPr lang="en-US" smtClean="0"/>
              <a:t>Transmitted</a:t>
            </a:r>
          </a:p>
          <a:p>
            <a:pPr>
              <a:buFontTx/>
              <a:buNone/>
            </a:pPr>
            <a:r>
              <a:rPr lang="en-US" smtClean="0"/>
              <a:t>    </a:t>
            </a:r>
          </a:p>
        </p:txBody>
      </p:sp>
    </p:spTree>
  </p:cSld>
  <p:clrMapOvr>
    <a:masterClrMapping/>
  </p:clrMapOvr>
  <p:transition spd="med" advClick="0" advTm="10000">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sz="4000" i="0" smtClean="0"/>
              <a:t>Other Factors that Influence </a:t>
            </a:r>
            <a:br>
              <a:rPr lang="en-US" sz="4000" i="0" smtClean="0"/>
            </a:br>
            <a:r>
              <a:rPr lang="en-US" sz="4000" i="0" smtClean="0"/>
              <a:t>Effects on Tissue</a:t>
            </a:r>
          </a:p>
        </p:txBody>
      </p:sp>
      <p:sp>
        <p:nvSpPr>
          <p:cNvPr id="7171" name="Content Placeholder 2"/>
          <p:cNvSpPr>
            <a:spLocks noGrp="1"/>
          </p:cNvSpPr>
          <p:nvPr>
            <p:ph idx="1"/>
          </p:nvPr>
        </p:nvSpPr>
        <p:spPr/>
        <p:txBody>
          <a:bodyPr/>
          <a:lstStyle/>
          <a:p>
            <a:r>
              <a:rPr lang="en-US" smtClean="0"/>
              <a:t>Circulating blood supply</a:t>
            </a:r>
          </a:p>
          <a:p>
            <a:r>
              <a:rPr lang="en-US" smtClean="0"/>
              <a:t>Specific heat</a:t>
            </a:r>
          </a:p>
          <a:p>
            <a:r>
              <a:rPr lang="en-US" smtClean="0"/>
              <a:t>Thermal conductivity</a:t>
            </a:r>
          </a:p>
          <a:p>
            <a:r>
              <a:rPr lang="en-US" smtClean="0"/>
              <a:t>Color of tissue</a:t>
            </a:r>
          </a:p>
          <a:p>
            <a:pPr lvl="1"/>
            <a:r>
              <a:rPr lang="en-US" smtClean="0"/>
              <a:t>Chromophores: Melanin and Hemoglobin</a:t>
            </a:r>
          </a:p>
          <a:p>
            <a:r>
              <a:rPr lang="en-US" smtClean="0"/>
              <a:t>Delivery system</a:t>
            </a:r>
          </a:p>
          <a:p>
            <a:endParaRPr lang="en-US" smtClean="0"/>
          </a:p>
        </p:txBody>
      </p:sp>
    </p:spTree>
  </p:cSld>
  <p:clrMapOvr>
    <a:masterClrMapping/>
  </p:clrMapOvr>
  <p:transition spd="med" advClick="0" advTm="10000">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i="0" smtClean="0"/>
              <a:t>Electromagnetic Spectrum</a:t>
            </a:r>
            <a:endParaRPr lang="en-US" smtClean="0"/>
          </a:p>
        </p:txBody>
      </p:sp>
      <p:sp>
        <p:nvSpPr>
          <p:cNvPr id="8195" name="Content Placeholder 4"/>
          <p:cNvSpPr>
            <a:spLocks noGrp="1"/>
          </p:cNvSpPr>
          <p:nvPr>
            <p:ph idx="1"/>
          </p:nvPr>
        </p:nvSpPr>
        <p:spPr/>
        <p:txBody>
          <a:bodyPr/>
          <a:lstStyle/>
          <a:p>
            <a:r>
              <a:rPr lang="en-US" smtClean="0"/>
              <a:t>Visible</a:t>
            </a:r>
          </a:p>
          <a:p>
            <a:pPr lvl="1"/>
            <a:r>
              <a:rPr lang="en-US" smtClean="0"/>
              <a:t>400-700nm</a:t>
            </a:r>
          </a:p>
          <a:p>
            <a:r>
              <a:rPr lang="en-US" smtClean="0"/>
              <a:t>Infrared</a:t>
            </a:r>
          </a:p>
          <a:p>
            <a:pPr lvl="1"/>
            <a:r>
              <a:rPr lang="en-US" smtClean="0"/>
              <a:t>1000-11000nm</a:t>
            </a:r>
          </a:p>
          <a:p>
            <a:r>
              <a:rPr lang="en-US" smtClean="0"/>
              <a:t>Ultraviolet</a:t>
            </a:r>
          </a:p>
          <a:p>
            <a:pPr lvl="1"/>
            <a:r>
              <a:rPr lang="en-US" smtClean="0"/>
              <a:t>150-350nm</a:t>
            </a:r>
          </a:p>
        </p:txBody>
      </p:sp>
    </p:spTree>
  </p:cSld>
  <p:clrMapOvr>
    <a:masterClrMapping/>
  </p:clrMapOvr>
  <p:transition spd="med" advClick="0" advTm="10000">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i="0" smtClean="0"/>
              <a:t>Laser Uses</a:t>
            </a:r>
          </a:p>
        </p:txBody>
      </p:sp>
      <p:sp>
        <p:nvSpPr>
          <p:cNvPr id="9219" name="Content Placeholder 2"/>
          <p:cNvSpPr>
            <a:spLocks noGrp="1"/>
          </p:cNvSpPr>
          <p:nvPr>
            <p:ph idx="1"/>
          </p:nvPr>
        </p:nvSpPr>
        <p:spPr/>
        <p:txBody>
          <a:bodyPr/>
          <a:lstStyle/>
          <a:p>
            <a:r>
              <a:rPr lang="en-US" sz="2000" smtClean="0"/>
              <a:t>Medical</a:t>
            </a:r>
          </a:p>
          <a:p>
            <a:r>
              <a:rPr lang="en-US" sz="2000" smtClean="0"/>
              <a:t>Commercial</a:t>
            </a:r>
          </a:p>
          <a:p>
            <a:pPr lvl="1"/>
            <a:r>
              <a:rPr lang="en-US" sz="2000" smtClean="0"/>
              <a:t>CD players</a:t>
            </a:r>
          </a:p>
          <a:p>
            <a:pPr lvl="1"/>
            <a:r>
              <a:rPr lang="en-US" sz="2000" smtClean="0"/>
              <a:t>Computer printers</a:t>
            </a:r>
          </a:p>
          <a:p>
            <a:pPr lvl="1"/>
            <a:r>
              <a:rPr lang="en-US" sz="2000" smtClean="0"/>
              <a:t>holograms</a:t>
            </a:r>
          </a:p>
          <a:p>
            <a:r>
              <a:rPr lang="en-US" sz="2000" smtClean="0"/>
              <a:t>Military</a:t>
            </a:r>
          </a:p>
          <a:p>
            <a:pPr lvl="1"/>
            <a:r>
              <a:rPr lang="en-US" sz="2000" smtClean="0"/>
              <a:t>Weapon sights</a:t>
            </a:r>
          </a:p>
          <a:p>
            <a:pPr lvl="1"/>
            <a:r>
              <a:rPr lang="en-US" sz="2000" smtClean="0"/>
              <a:t>Enemy detection</a:t>
            </a:r>
          </a:p>
          <a:p>
            <a:r>
              <a:rPr lang="en-US" sz="2000" smtClean="0"/>
              <a:t>Industrial</a:t>
            </a:r>
          </a:p>
          <a:p>
            <a:pPr lvl="1"/>
            <a:r>
              <a:rPr lang="en-US" sz="2000" smtClean="0"/>
              <a:t>Welding</a:t>
            </a:r>
          </a:p>
          <a:p>
            <a:pPr lvl="1"/>
            <a:r>
              <a:rPr lang="en-US" sz="2000" smtClean="0"/>
              <a:t>Cutting metal</a:t>
            </a:r>
          </a:p>
          <a:p>
            <a:pPr lvl="1"/>
            <a:r>
              <a:rPr lang="en-US" sz="2000" smtClean="0"/>
              <a:t>Sharpening edges</a:t>
            </a:r>
          </a:p>
        </p:txBody>
      </p:sp>
    </p:spTree>
  </p:cSld>
  <p:clrMapOvr>
    <a:masterClrMapping/>
  </p:clrMapOvr>
  <p:transition spd="med" advClick="0" advTm="10000">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i="0" smtClean="0"/>
              <a:t>Types of Lasing Media</a:t>
            </a:r>
          </a:p>
        </p:txBody>
      </p:sp>
      <p:sp>
        <p:nvSpPr>
          <p:cNvPr id="10243" name="Rectangle 3"/>
          <p:cNvSpPr>
            <a:spLocks noGrp="1" noChangeArrowheads="1"/>
          </p:cNvSpPr>
          <p:nvPr>
            <p:ph type="body" idx="1"/>
          </p:nvPr>
        </p:nvSpPr>
        <p:spPr/>
        <p:txBody>
          <a:bodyPr/>
          <a:lstStyle/>
          <a:p>
            <a:pPr eaLnBrk="1" hangingPunct="1">
              <a:lnSpc>
                <a:spcPct val="90000"/>
              </a:lnSpc>
            </a:pPr>
            <a:r>
              <a:rPr lang="en-US" smtClean="0"/>
              <a:t>Liquid</a:t>
            </a:r>
          </a:p>
          <a:p>
            <a:pPr lvl="1" eaLnBrk="1" hangingPunct="1">
              <a:lnSpc>
                <a:spcPct val="90000"/>
              </a:lnSpc>
            </a:pPr>
            <a:r>
              <a:rPr lang="en-US" smtClean="0"/>
              <a:t>Tunable Dye</a:t>
            </a:r>
          </a:p>
          <a:p>
            <a:pPr eaLnBrk="1" hangingPunct="1">
              <a:lnSpc>
                <a:spcPct val="90000"/>
              </a:lnSpc>
            </a:pPr>
            <a:r>
              <a:rPr lang="en-US" smtClean="0"/>
              <a:t>Solid</a:t>
            </a:r>
          </a:p>
          <a:p>
            <a:pPr lvl="1" eaLnBrk="1" hangingPunct="1">
              <a:lnSpc>
                <a:spcPct val="90000"/>
              </a:lnSpc>
            </a:pPr>
            <a:r>
              <a:rPr lang="en-US" smtClean="0"/>
              <a:t>Nd:Yag</a:t>
            </a:r>
          </a:p>
          <a:p>
            <a:pPr lvl="1" eaLnBrk="1" hangingPunct="1">
              <a:lnSpc>
                <a:spcPct val="90000"/>
              </a:lnSpc>
            </a:pPr>
            <a:r>
              <a:rPr lang="en-US" smtClean="0"/>
              <a:t>Ruby</a:t>
            </a:r>
          </a:p>
          <a:p>
            <a:pPr eaLnBrk="1" hangingPunct="1">
              <a:lnSpc>
                <a:spcPct val="90000"/>
              </a:lnSpc>
            </a:pPr>
            <a:r>
              <a:rPr lang="en-US" smtClean="0"/>
              <a:t>Gas</a:t>
            </a:r>
          </a:p>
          <a:p>
            <a:pPr lvl="1" eaLnBrk="1" hangingPunct="1">
              <a:lnSpc>
                <a:spcPct val="90000"/>
              </a:lnSpc>
            </a:pPr>
            <a:r>
              <a:rPr lang="en-US" smtClean="0"/>
              <a:t>Argon</a:t>
            </a:r>
          </a:p>
          <a:p>
            <a:pPr lvl="1" eaLnBrk="1" hangingPunct="1">
              <a:lnSpc>
                <a:spcPct val="90000"/>
              </a:lnSpc>
            </a:pPr>
            <a:r>
              <a:rPr lang="en-US" smtClean="0"/>
              <a:t>CO2</a:t>
            </a:r>
          </a:p>
          <a:p>
            <a:pPr lvl="1" eaLnBrk="1" hangingPunct="1">
              <a:lnSpc>
                <a:spcPct val="90000"/>
              </a:lnSpc>
              <a:buFontTx/>
              <a:buNone/>
            </a:pPr>
            <a:endParaRPr lang="en-US" smtClean="0"/>
          </a:p>
        </p:txBody>
      </p:sp>
    </p:spTree>
  </p:cSld>
  <p:clrMapOvr>
    <a:masterClrMapping/>
  </p:clrMapOvr>
  <p:transition spd="med" advClick="0" advTm="10000">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i="0" smtClean="0"/>
              <a:t>Argon</a:t>
            </a:r>
          </a:p>
        </p:txBody>
      </p:sp>
      <p:sp>
        <p:nvSpPr>
          <p:cNvPr id="11267" name="Content Placeholder 2"/>
          <p:cNvSpPr>
            <a:spLocks noGrp="1"/>
          </p:cNvSpPr>
          <p:nvPr>
            <p:ph idx="1"/>
          </p:nvPr>
        </p:nvSpPr>
        <p:spPr/>
        <p:txBody>
          <a:bodyPr/>
          <a:lstStyle/>
          <a:p>
            <a:r>
              <a:rPr lang="en-US" smtClean="0"/>
              <a:t>Gas</a:t>
            </a:r>
          </a:p>
          <a:p>
            <a:r>
              <a:rPr lang="en-US" smtClean="0"/>
              <a:t>Visible and Ultraviolet spectrum 488 blue and 514 green</a:t>
            </a:r>
          </a:p>
          <a:p>
            <a:r>
              <a:rPr lang="en-US" smtClean="0"/>
              <a:t>Absorbed in hemoglobin and melanin</a:t>
            </a:r>
          </a:p>
          <a:p>
            <a:r>
              <a:rPr lang="en-US" smtClean="0"/>
              <a:t>Fiber delivery</a:t>
            </a:r>
          </a:p>
          <a:p>
            <a:r>
              <a:rPr lang="en-US" smtClean="0"/>
              <a:t>Orange glasses</a:t>
            </a:r>
          </a:p>
          <a:p>
            <a:r>
              <a:rPr lang="en-US" smtClean="0"/>
              <a:t>Ophthalmology--Retinopathy</a:t>
            </a:r>
          </a:p>
        </p:txBody>
      </p:sp>
    </p:spTree>
  </p:cSld>
  <p:clrMapOvr>
    <a:masterClrMapping/>
  </p:clrMapOvr>
  <p:transition spd="med" advClick="0" advTm="10000">
    <p:push dir="r"/>
  </p:transition>
  <p:timing>
    <p:tnLst>
      <p:par>
        <p:cTn id="1" dur="indefinite" restart="never" nodeType="tmRoot"/>
      </p:par>
    </p:tnLst>
  </p:timing>
</p:sld>
</file>

<file path=ppt/theme/theme1.xml><?xml version="1.0" encoding="utf-8"?>
<a:theme xmlns:a="http://schemas.openxmlformats.org/drawingml/2006/main" name="Fireball">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charset="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P:\Program Files\Microsoft Office\Templates\Presentation Designs\Fireball.pot</Template>
  <TotalTime>1819</TotalTime>
  <Words>1099</Words>
  <Application>Microsoft Office PowerPoint</Application>
  <PresentationFormat>On-screen Show (4:3)</PresentationFormat>
  <Paragraphs>302</Paragraphs>
  <Slides>36</Slides>
  <Notes>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Fireball</vt:lpstr>
      <vt:lpstr>Lasers</vt:lpstr>
      <vt:lpstr>LASER</vt:lpstr>
      <vt:lpstr>Characteristics of Laser Light</vt:lpstr>
      <vt:lpstr>Lasers Effects on Tissue</vt:lpstr>
      <vt:lpstr>Other Factors that Influence  Effects on Tissue</vt:lpstr>
      <vt:lpstr>Electromagnetic Spectrum</vt:lpstr>
      <vt:lpstr>Laser Uses</vt:lpstr>
      <vt:lpstr>Types of Lasing Media</vt:lpstr>
      <vt:lpstr>Argon</vt:lpstr>
      <vt:lpstr>Argon</vt:lpstr>
      <vt:lpstr>CO2</vt:lpstr>
      <vt:lpstr>CO2 cont.</vt:lpstr>
      <vt:lpstr>Krypton</vt:lpstr>
      <vt:lpstr>Krypton</vt:lpstr>
      <vt:lpstr>Excimer</vt:lpstr>
      <vt:lpstr>Excimer</vt:lpstr>
      <vt:lpstr>Holmium YAG</vt:lpstr>
      <vt:lpstr>Holmium: YAG</vt:lpstr>
      <vt:lpstr>Nd: YAG</vt:lpstr>
      <vt:lpstr>Nd: YAG</vt:lpstr>
      <vt:lpstr>PTP/KTP</vt:lpstr>
      <vt:lpstr>Potassium titanyl phosphate (KTiOPO4)</vt:lpstr>
      <vt:lpstr>Ruby</vt:lpstr>
      <vt:lpstr>Tunable Dye</vt:lpstr>
      <vt:lpstr>Laser Classifications</vt:lpstr>
      <vt:lpstr>Laser Hazards</vt:lpstr>
      <vt:lpstr>Effects on Eye</vt:lpstr>
      <vt:lpstr>Fire</vt:lpstr>
      <vt:lpstr>Laser Safety </vt:lpstr>
      <vt:lpstr>Eyewear </vt:lpstr>
      <vt:lpstr>Eyewear Table</vt:lpstr>
      <vt:lpstr>Skin protection</vt:lpstr>
      <vt:lpstr>Airway Protection</vt:lpstr>
      <vt:lpstr>Environmental Controls</vt:lpstr>
      <vt:lpstr>PowerPoint Presentation</vt:lpstr>
      <vt:lpstr>Bottom 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Stokoe</dc:creator>
  <cp:lastModifiedBy>Daniel Stokoe</cp:lastModifiedBy>
  <cp:revision>123</cp:revision>
  <cp:lastPrinted>1601-01-01T00:00:00Z</cp:lastPrinted>
  <dcterms:created xsi:type="dcterms:W3CDTF">1601-01-01T00:00:00Z</dcterms:created>
  <dcterms:modified xsi:type="dcterms:W3CDTF">2012-12-04T12:56:10Z</dcterms:modified>
</cp:coreProperties>
</file>