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46"/>
  </p:notesMasterIdLst>
  <p:sldIdLst>
    <p:sldId id="256" r:id="rId2"/>
    <p:sldId id="257" r:id="rId3"/>
    <p:sldId id="258" r:id="rId4"/>
    <p:sldId id="268" r:id="rId5"/>
    <p:sldId id="269" r:id="rId6"/>
    <p:sldId id="270" r:id="rId7"/>
    <p:sldId id="271" r:id="rId8"/>
    <p:sldId id="272" r:id="rId9"/>
    <p:sldId id="273" r:id="rId10"/>
    <p:sldId id="274" r:id="rId11"/>
    <p:sldId id="277" r:id="rId12"/>
    <p:sldId id="362" r:id="rId13"/>
    <p:sldId id="275" r:id="rId14"/>
    <p:sldId id="276"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307" r:id="rId31"/>
    <p:sldId id="293" r:id="rId32"/>
    <p:sldId id="363" r:id="rId33"/>
    <p:sldId id="320" r:id="rId34"/>
    <p:sldId id="296" r:id="rId35"/>
    <p:sldId id="297" r:id="rId36"/>
    <p:sldId id="302" r:id="rId37"/>
    <p:sldId id="298" r:id="rId38"/>
    <p:sldId id="299" r:id="rId39"/>
    <p:sldId id="319" r:id="rId40"/>
    <p:sldId id="301" r:id="rId41"/>
    <p:sldId id="303" r:id="rId42"/>
    <p:sldId id="304" r:id="rId43"/>
    <p:sldId id="305" r:id="rId44"/>
    <p:sldId id="306" r:id="rId4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32" autoAdjust="0"/>
    <p:restoredTop sz="91587" autoAdjust="0"/>
  </p:normalViewPr>
  <p:slideViewPr>
    <p:cSldViewPr>
      <p:cViewPr>
        <p:scale>
          <a:sx n="90" d="100"/>
          <a:sy n="90" d="100"/>
        </p:scale>
        <p:origin x="-552" y="-24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21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73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2DA5A1CA-65D7-48DC-BDB0-FF9CCA34FB56}" type="slidenum">
              <a:rPr lang="en-US"/>
              <a:pPr>
                <a:defRPr/>
              </a:pPr>
              <a:t>‹#›</a:t>
            </a:fld>
            <a:endParaRPr lang="en-US"/>
          </a:p>
        </p:txBody>
      </p:sp>
    </p:spTree>
    <p:extLst>
      <p:ext uri="{BB962C8B-B14F-4D97-AF65-F5344CB8AC3E}">
        <p14:creationId xmlns:p14="http://schemas.microsoft.com/office/powerpoint/2010/main" val="4212006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53DCE53-D72F-4FD6-A9BE-9F39488DC58E}" type="slidenum">
              <a:rPr lang="en-US" smtClean="0">
                <a:latin typeface="Arial" charset="0"/>
              </a:rPr>
              <a:pPr/>
              <a:t>6</a:t>
            </a:fld>
            <a:endParaRPr lang="en-US" smtClean="0">
              <a:latin typeface="Arial" charset="0"/>
            </a:endParaRPr>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Tx. Can be trendelenberg with hypotention or if hypotention is due to blood volume loss may need to give IV fluids or blood products, also give drugs if needed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9A64A9B-C904-4B27-821F-F936195B2983}" type="slidenum">
              <a:rPr lang="en-US" smtClean="0">
                <a:latin typeface="Arial" charset="0"/>
              </a:rPr>
              <a:pPr/>
              <a:t>28</a:t>
            </a:fld>
            <a:endParaRPr lang="en-US" smtClean="0">
              <a:latin typeface="Arial" charset="0"/>
            </a:endParaRPr>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Ex. Valium and versed reduce anxiety, provide sedation.  Phenergan, Visteril, and Inapsine minimize n and v</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BDA897C-8C53-43AD-97CB-A62C5D39E0B7}" type="slidenum">
              <a:rPr lang="en-US" smtClean="0">
                <a:latin typeface="Arial" charset="0"/>
              </a:rPr>
              <a:pPr/>
              <a:t>29</a:t>
            </a:fld>
            <a:endParaRPr lang="en-US" smtClean="0">
              <a:latin typeface="Arial" charset="0"/>
            </a:endParaRPr>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Fentanyl is DOC r/t it is fast acting, and has a shorter duration than the other two</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7D8F863-1233-4C01-8749-4FE0824E38F2}" type="slidenum">
              <a:rPr lang="en-US" smtClean="0">
                <a:latin typeface="Arial" charset="0"/>
              </a:rPr>
              <a:pPr/>
              <a:t>31</a:t>
            </a:fld>
            <a:endParaRPr lang="en-US" smtClean="0">
              <a:latin typeface="Arial" charset="0"/>
            </a:endParaRPr>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Ex. Include atropine, Robinul, and scopolamine.  Are ususally given as an adjuct to anesthesia instead of as a preoperative med r/t can cause excitement, and hallucinations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CAAEA37-B1CD-4D01-8E88-3EF5EEAA1361}" type="slidenum">
              <a:rPr lang="en-US" smtClean="0">
                <a:latin typeface="Arial" charset="0"/>
              </a:rPr>
              <a:pPr/>
              <a:t>35</a:t>
            </a:fld>
            <a:endParaRPr lang="en-US" smtClean="0">
              <a:latin typeface="Arial" charset="0"/>
            </a:endParaRPr>
          </a:p>
        </p:txBody>
      </p:sp>
      <p:sp>
        <p:nvSpPr>
          <p:cNvPr id="70659" name="Rectangle 2"/>
          <p:cNvSpPr>
            <a:spLocks noRo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surgeon may visit in preop and will if requested to</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FC4785B-D59D-4C2F-8039-ACB0C2F11EC8}" type="slidenum">
              <a:rPr lang="en-US" smtClean="0">
                <a:latin typeface="Arial" charset="0"/>
              </a:rPr>
              <a:pPr/>
              <a:t>36</a:t>
            </a:fld>
            <a:endParaRPr lang="en-US" smtClean="0">
              <a:latin typeface="Arial" charset="0"/>
            </a:endParaRPr>
          </a:p>
        </p:txBody>
      </p:sp>
      <p:sp>
        <p:nvSpPr>
          <p:cNvPr id="71683" name="Rectangle 2"/>
          <p:cNvSpPr>
            <a:spLocks noRo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Remind there are other personnel involved ex. Anesthesia techs, NAs to assist with anesthesia and positioning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0C9F97E-3412-43F1-93D5-1920BAD02911}" type="slidenum">
              <a:rPr lang="en-US" smtClean="0">
                <a:latin typeface="Arial" charset="0"/>
              </a:rPr>
              <a:pPr/>
              <a:t>8</a:t>
            </a:fld>
            <a:endParaRPr lang="en-US" smtClean="0">
              <a:latin typeface="Arial" charset="0"/>
            </a:endParaRPr>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Invasive techniques are most desirable as they are most accurate.  For short procedures the noninvasive method will be employed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E3E2F23-D8CE-4603-BEBC-2EF0966138BA}" type="slidenum">
              <a:rPr lang="en-US" smtClean="0">
                <a:latin typeface="Arial" charset="0"/>
              </a:rPr>
              <a:pPr/>
              <a:t>9</a:t>
            </a:fld>
            <a:endParaRPr lang="en-US" smtClean="0">
              <a:latin typeface="Arial" charset="0"/>
            </a:endParaRPr>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There are acetone pads similar to the alcohol pads that can be used to remove nail polish if it has not been done by the patient or those in preop holding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172E819-B164-4707-8DA0-ED9770155B23}" type="slidenum">
              <a:rPr lang="en-US" smtClean="0">
                <a:latin typeface="Arial" charset="0"/>
              </a:rPr>
              <a:pPr/>
              <a:t>10</a:t>
            </a:fld>
            <a:endParaRPr lang="en-US" smtClean="0">
              <a:latin typeface="Arial" charset="0"/>
            </a:endParaRPr>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Define components See pg. 173 Caruthers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4CBB43E-1AF2-4898-9FAD-AB10F664714B}" type="slidenum">
              <a:rPr lang="en-US" smtClean="0">
                <a:latin typeface="Arial" charset="0"/>
              </a:rPr>
              <a:pPr/>
              <a:t>11</a:t>
            </a:fld>
            <a:endParaRPr lang="en-US" smtClean="0">
              <a:latin typeface="Arial" charset="0"/>
            </a:endParaRPr>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Explain difference between the two</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32098E5-8C93-47F9-9ADD-127EE5F2AFC8}" type="slidenum">
              <a:rPr lang="en-US" smtClean="0">
                <a:latin typeface="Arial" charset="0"/>
              </a:rPr>
              <a:pPr/>
              <a:t>13</a:t>
            </a:fld>
            <a:endParaRPr lang="en-US" smtClean="0">
              <a:latin typeface="Arial" charset="0"/>
            </a:endParaRPr>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Ask mike about this. Is it the thing they use against the temporal area?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502DE7C-DE63-4E91-8312-2158E2044F53}" type="slidenum">
              <a:rPr lang="en-US" smtClean="0">
                <a:latin typeface="Arial" charset="0"/>
              </a:rPr>
              <a:pPr/>
              <a:t>14</a:t>
            </a:fld>
            <a:endParaRPr lang="en-US" smtClean="0">
              <a:latin typeface="Arial" charset="0"/>
            </a:endParaRPr>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This blood, the oxygenated blood should be near perfect at all times. Problems can be corrected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4CB53A3-8E33-401E-9CB9-5DDCCE63D785}" type="slidenum">
              <a:rPr lang="en-US" smtClean="0">
                <a:latin typeface="Arial" charset="0"/>
              </a:rPr>
              <a:pPr/>
              <a:t>18</a:t>
            </a:fld>
            <a:endParaRPr lang="en-US" smtClean="0">
              <a:latin typeface="Arial" charset="0"/>
            </a:endParaRPr>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Will talk about MH later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96D7AAB-BBE5-4D74-96B5-29418801358D}" type="slidenum">
              <a:rPr lang="en-US" smtClean="0">
                <a:latin typeface="Arial" charset="0"/>
              </a:rPr>
              <a:pPr/>
              <a:t>20</a:t>
            </a:fld>
            <a:endParaRPr lang="en-US" smtClean="0">
              <a:latin typeface="Arial" charset="0"/>
            </a:endParaRPr>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IV fluids for hydration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4743450"/>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5" name="Straight Connector 4"/>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352426" y="2895600"/>
            <a:ext cx="4572000" cy="1368798"/>
          </a:xfrm>
        </p:spPr>
        <p:txBody>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
        <p:nvSpPr>
          <p:cNvPr id="6" name="Date Placeholder 21"/>
          <p:cNvSpPr>
            <a:spLocks noGrp="1"/>
          </p:cNvSpPr>
          <p:nvPr>
            <p:ph type="dt" sz="half" idx="10"/>
          </p:nvPr>
        </p:nvSpPr>
        <p:spPr/>
        <p:txBody>
          <a:bodyPr/>
          <a:lstStyle>
            <a:lvl1pPr>
              <a:defRPr/>
            </a:lvl1pPr>
          </a:lstStyle>
          <a:p>
            <a:pPr>
              <a:defRPr/>
            </a:pPr>
            <a:fld id="{DC2CA7F9-944D-40CA-866E-43327119ECC1}" type="datetime4">
              <a:rPr lang="en-US"/>
              <a:pPr>
                <a:defRPr/>
              </a:pPr>
              <a:t>November 23, 2011</a:t>
            </a:fld>
            <a:endParaRPr lang="en-US" dirty="0"/>
          </a:p>
        </p:txBody>
      </p:sp>
      <p:sp>
        <p:nvSpPr>
          <p:cNvPr id="7" name="Slide Number Placeholder 22"/>
          <p:cNvSpPr>
            <a:spLocks noGrp="1"/>
          </p:cNvSpPr>
          <p:nvPr>
            <p:ph type="sldNum" sz="quarter" idx="11"/>
          </p:nvPr>
        </p:nvSpPr>
        <p:spPr/>
        <p:txBody>
          <a:bodyPr/>
          <a:lstStyle>
            <a:lvl1pPr>
              <a:defRPr/>
            </a:lvl1pPr>
          </a:lstStyle>
          <a:p>
            <a:pPr>
              <a:defRPr/>
            </a:pPr>
            <a:fld id="{E22A3AB9-88EA-4997-A572-B30BA458B202}" type="slidenum">
              <a:rPr lang="en-US"/>
              <a:pPr>
                <a:defRPr/>
              </a:pPr>
              <a:t>‹#›</a:t>
            </a:fld>
            <a:endParaRPr lang="en-US" dirty="0"/>
          </a:p>
        </p:txBody>
      </p:sp>
      <p:sp>
        <p:nvSpPr>
          <p:cNvPr id="8" name="Footer Placeholder 2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376368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D5D18F-5E15-4C9C-BE13-55E99C0FFDA9}" type="slidenum">
              <a:rPr lang="en-US"/>
              <a:pPr>
                <a:defRPr/>
              </a:pPr>
              <a:t>‹#›</a:t>
            </a:fld>
            <a:endParaRPr lang="en-US"/>
          </a:p>
        </p:txBody>
      </p:sp>
    </p:spTree>
    <p:extLst>
      <p:ext uri="{BB962C8B-B14F-4D97-AF65-F5344CB8AC3E}">
        <p14:creationId xmlns:p14="http://schemas.microsoft.com/office/powerpoint/2010/main" val="703385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56DFA24-17DC-48A5-A19F-F3393529559E}" type="datetimeFigureOut">
              <a:rPr lang="en-US"/>
              <a:pPr>
                <a:defRPr/>
              </a:pPr>
              <a:t>11/23/2011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544695B-B860-491F-A708-6DC7D6843C24}" type="slidenum">
              <a:rPr lang="en-US"/>
              <a:pPr>
                <a:defRPr/>
              </a:pPr>
              <a:t>‹#›</a:t>
            </a:fld>
            <a:endParaRPr lang="en-US"/>
          </a:p>
        </p:txBody>
      </p:sp>
    </p:spTree>
    <p:extLst>
      <p:ext uri="{BB962C8B-B14F-4D97-AF65-F5344CB8AC3E}">
        <p14:creationId xmlns:p14="http://schemas.microsoft.com/office/powerpoint/2010/main" val="126529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dirty="0"/>
          </a:p>
        </p:txBody>
      </p:sp>
      <p:sp>
        <p:nvSpPr>
          <p:cNvPr id="5" name="Date Placeholder 11"/>
          <p:cNvSpPr>
            <a:spLocks noGrp="1"/>
          </p:cNvSpPr>
          <p:nvPr>
            <p:ph type="dt" sz="half" idx="14"/>
          </p:nvPr>
        </p:nvSpPr>
        <p:spPr/>
        <p:txBody>
          <a:bodyPr/>
          <a:lstStyle>
            <a:lvl1pPr>
              <a:defRPr/>
            </a:lvl1pPr>
          </a:lstStyle>
          <a:p>
            <a:pPr>
              <a:defRPr/>
            </a:pPr>
            <a:fld id="{2D4F2E38-9DCE-4655-BD95-1C8D5E4DD816}" type="datetime4">
              <a:rPr lang="en-US"/>
              <a:pPr>
                <a:defRPr/>
              </a:pPr>
              <a:t>November 23, 2011</a:t>
            </a:fld>
            <a:endParaRPr lang="en-US" dirty="0"/>
          </a:p>
        </p:txBody>
      </p:sp>
      <p:sp>
        <p:nvSpPr>
          <p:cNvPr id="6" name="Slide Number Placeholder 18"/>
          <p:cNvSpPr>
            <a:spLocks noGrp="1"/>
          </p:cNvSpPr>
          <p:nvPr>
            <p:ph type="sldNum" sz="quarter" idx="15"/>
          </p:nvPr>
        </p:nvSpPr>
        <p:spPr/>
        <p:txBody>
          <a:bodyPr/>
          <a:lstStyle>
            <a:lvl1pPr>
              <a:defRPr/>
            </a:lvl1pPr>
          </a:lstStyle>
          <a:p>
            <a:pPr>
              <a:defRPr/>
            </a:pPr>
            <a:fld id="{98576FBA-7B2D-4406-8AFE-BF3F6230A95B}" type="slidenum">
              <a:rPr lang="en-US"/>
              <a:pPr>
                <a:defRPr/>
              </a:pPr>
              <a:t>‹#›</a:t>
            </a:fld>
            <a:endParaRPr lang="en-US"/>
          </a:p>
        </p:txBody>
      </p:sp>
      <p:sp>
        <p:nvSpPr>
          <p:cNvPr id="7" name="Footer Placeholder 20"/>
          <p:cNvSpPr>
            <a:spLocks noGrp="1"/>
          </p:cNvSpPr>
          <p:nvPr>
            <p:ph type="ftr" sz="quarter" idx="16"/>
          </p:nvPr>
        </p:nvSpPr>
        <p:spPr/>
        <p:txBody>
          <a:bodyPr/>
          <a:lstStyle>
            <a:lvl1pPr>
              <a:defRPr/>
            </a:lvl1pPr>
          </a:lstStyle>
          <a:p>
            <a:pPr>
              <a:defRPr/>
            </a:pPr>
            <a:endParaRPr lang="en-US"/>
          </a:p>
        </p:txBody>
      </p:sp>
    </p:spTree>
    <p:extLst>
      <p:ext uri="{BB962C8B-B14F-4D97-AF65-F5344CB8AC3E}">
        <p14:creationId xmlns:p14="http://schemas.microsoft.com/office/powerpoint/2010/main" val="130101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a:off x="-4763" y="1828800"/>
            <a:ext cx="9144001"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Subtitle 2"/>
          <p:cNvSpPr>
            <a:spLocks noGrp="1"/>
          </p:cNvSpPr>
          <p:nvPr>
            <p:ph type="subTitle" idx="1"/>
          </p:nvPr>
        </p:nvSpPr>
        <p:spPr>
          <a:xfrm>
            <a:off x="352426" y="4003302"/>
            <a:ext cx="4572000" cy="1178298"/>
          </a:xfrm>
        </p:spPr>
        <p:txBody>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lvl="0"/>
            <a:r>
              <a:rPr lang="en-US" smtClean="0"/>
              <a:t>Click to edit Master title style</a:t>
            </a:r>
            <a:endParaRPr lang="en-US" dirty="0"/>
          </a:p>
        </p:txBody>
      </p:sp>
      <p:sp>
        <p:nvSpPr>
          <p:cNvPr id="7" name="Date Placeholder 15"/>
          <p:cNvSpPr>
            <a:spLocks noGrp="1"/>
          </p:cNvSpPr>
          <p:nvPr>
            <p:ph type="dt" sz="half" idx="10"/>
          </p:nvPr>
        </p:nvSpPr>
        <p:spPr/>
        <p:txBody>
          <a:bodyPr/>
          <a:lstStyle>
            <a:lvl1pPr>
              <a:defRPr/>
            </a:lvl1pPr>
          </a:lstStyle>
          <a:p>
            <a:pPr>
              <a:defRPr/>
            </a:pPr>
            <a:fld id="{50A4DAAC-1D0F-470F-A85C-47D6F8CE5EF3}" type="datetime4">
              <a:rPr lang="en-US"/>
              <a:pPr>
                <a:defRPr/>
              </a:pPr>
              <a:t>November 23, 2011</a:t>
            </a:fld>
            <a:endParaRPr lang="en-US" dirty="0"/>
          </a:p>
        </p:txBody>
      </p:sp>
      <p:sp>
        <p:nvSpPr>
          <p:cNvPr id="8" name="Slide Number Placeholder 19"/>
          <p:cNvSpPr>
            <a:spLocks noGrp="1"/>
          </p:cNvSpPr>
          <p:nvPr>
            <p:ph type="sldNum" sz="quarter" idx="11"/>
          </p:nvPr>
        </p:nvSpPr>
        <p:spPr/>
        <p:txBody>
          <a:bodyPr/>
          <a:lstStyle>
            <a:lvl1pPr>
              <a:defRPr/>
            </a:lvl1pPr>
          </a:lstStyle>
          <a:p>
            <a:pPr>
              <a:defRPr/>
            </a:pPr>
            <a:fld id="{0F8ACD4F-7891-4F72-9158-F6CC2A39CFE9}" type="slidenum">
              <a:rPr lang="en-US"/>
              <a:pPr>
                <a:defRPr/>
              </a:pPr>
              <a:t>‹#›</a:t>
            </a:fld>
            <a:endParaRPr lang="en-US"/>
          </a:p>
        </p:txBody>
      </p:sp>
      <p:sp>
        <p:nvSpPr>
          <p:cNvPr id="9" name="Footer Placeholder 20"/>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049395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Content Placeholder 11"/>
          <p:cNvSpPr>
            <a:spLocks noGrp="1"/>
          </p:cNvSpPr>
          <p:nvPr>
            <p:ph sz="quarter" idx="14"/>
          </p:nvPr>
        </p:nvSpPr>
        <p:spPr>
          <a:xfrm>
            <a:off x="4901184" y="1463040"/>
            <a:ext cx="3886200" cy="4288536"/>
          </a:xfrm>
        </p:spPr>
        <p:txBody>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6" name="Date Placeholder 19"/>
          <p:cNvSpPr>
            <a:spLocks noGrp="1"/>
          </p:cNvSpPr>
          <p:nvPr>
            <p:ph type="dt" sz="half" idx="15"/>
          </p:nvPr>
        </p:nvSpPr>
        <p:spPr/>
        <p:txBody>
          <a:bodyPr/>
          <a:lstStyle>
            <a:lvl1pPr>
              <a:defRPr/>
            </a:lvl1pPr>
          </a:lstStyle>
          <a:p>
            <a:pPr>
              <a:defRPr/>
            </a:pPr>
            <a:fld id="{A511FD29-FB6F-4642-9978-0811D7ABACFB}" type="datetime4">
              <a:rPr lang="en-US"/>
              <a:pPr>
                <a:defRPr/>
              </a:pPr>
              <a:t>November 23, 2011</a:t>
            </a:fld>
            <a:endParaRPr lang="en-US" dirty="0"/>
          </a:p>
        </p:txBody>
      </p:sp>
      <p:sp>
        <p:nvSpPr>
          <p:cNvPr id="7" name="Slide Number Placeholder 24"/>
          <p:cNvSpPr>
            <a:spLocks noGrp="1"/>
          </p:cNvSpPr>
          <p:nvPr>
            <p:ph type="sldNum" sz="quarter" idx="16"/>
          </p:nvPr>
        </p:nvSpPr>
        <p:spPr/>
        <p:txBody>
          <a:bodyPr/>
          <a:lstStyle>
            <a:lvl1pPr>
              <a:defRPr/>
            </a:lvl1pPr>
          </a:lstStyle>
          <a:p>
            <a:pPr>
              <a:defRPr/>
            </a:pPr>
            <a:fld id="{B55FB1CB-C123-4094-A2F7-E6F988140223}" type="slidenum">
              <a:rPr lang="en-US"/>
              <a:pPr>
                <a:defRPr/>
              </a:pPr>
              <a:t>‹#›</a:t>
            </a:fld>
            <a:endParaRPr lang="en-US"/>
          </a:p>
        </p:txBody>
      </p:sp>
      <p:sp>
        <p:nvSpPr>
          <p:cNvPr id="8" name="Footer Placeholder 25"/>
          <p:cNvSpPr>
            <a:spLocks noGrp="1"/>
          </p:cNvSpPr>
          <p:nvPr>
            <p:ph type="ftr" sz="quarter" idx="17"/>
          </p:nvPr>
        </p:nvSpPr>
        <p:spPr/>
        <p:txBody>
          <a:bodyPr/>
          <a:lstStyle>
            <a:lvl1pPr>
              <a:defRPr/>
            </a:lvl1pPr>
          </a:lstStyle>
          <a:p>
            <a:pPr>
              <a:defRPr/>
            </a:pPr>
            <a:endParaRPr lang="en-US"/>
          </a:p>
        </p:txBody>
      </p:sp>
    </p:spTree>
    <p:extLst>
      <p:ext uri="{BB962C8B-B14F-4D97-AF65-F5344CB8AC3E}">
        <p14:creationId xmlns:p14="http://schemas.microsoft.com/office/powerpoint/2010/main" val="1037478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Text Placeholder 3"/>
          <p:cNvSpPr>
            <a:spLocks noGrp="1"/>
          </p:cNvSpPr>
          <p:nvPr>
            <p:ph type="body" sz="half" idx="2"/>
          </p:nvPr>
        </p:nvSpPr>
        <p:spPr>
          <a:xfrm>
            <a:off x="352426" y="1463040"/>
            <a:ext cx="3886200" cy="509587"/>
          </a:xfrm>
        </p:spPr>
        <p:txBody>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8" name="Date Placeholder 19"/>
          <p:cNvSpPr>
            <a:spLocks noGrp="1"/>
          </p:cNvSpPr>
          <p:nvPr>
            <p:ph type="dt" sz="half" idx="16"/>
          </p:nvPr>
        </p:nvSpPr>
        <p:spPr/>
        <p:txBody>
          <a:bodyPr/>
          <a:lstStyle>
            <a:lvl1pPr>
              <a:defRPr/>
            </a:lvl1pPr>
          </a:lstStyle>
          <a:p>
            <a:pPr>
              <a:defRPr/>
            </a:pPr>
            <a:fld id="{B3C22716-925B-4901-B3C5-CED4CD387AAE}" type="datetime4">
              <a:rPr lang="en-US"/>
              <a:pPr>
                <a:defRPr/>
              </a:pPr>
              <a:t>November 23, 2011</a:t>
            </a:fld>
            <a:endParaRPr lang="en-US" dirty="0"/>
          </a:p>
        </p:txBody>
      </p:sp>
      <p:sp>
        <p:nvSpPr>
          <p:cNvPr id="9" name="Slide Number Placeholder 23"/>
          <p:cNvSpPr>
            <a:spLocks noGrp="1"/>
          </p:cNvSpPr>
          <p:nvPr>
            <p:ph type="sldNum" sz="quarter" idx="17"/>
          </p:nvPr>
        </p:nvSpPr>
        <p:spPr/>
        <p:txBody>
          <a:bodyPr/>
          <a:lstStyle>
            <a:lvl1pPr>
              <a:defRPr/>
            </a:lvl1pPr>
          </a:lstStyle>
          <a:p>
            <a:pPr>
              <a:defRPr/>
            </a:pPr>
            <a:fld id="{D1891247-2D97-442B-812C-C3051739D45D}" type="slidenum">
              <a:rPr lang="en-US"/>
              <a:pPr>
                <a:defRPr/>
              </a:pPr>
              <a:t>‹#›</a:t>
            </a:fld>
            <a:endParaRPr lang="en-US"/>
          </a:p>
        </p:txBody>
      </p:sp>
      <p:sp>
        <p:nvSpPr>
          <p:cNvPr id="10" name="Footer Placeholder 28"/>
          <p:cNvSpPr>
            <a:spLocks noGrp="1"/>
          </p:cNvSpPr>
          <p:nvPr>
            <p:ph type="ftr" sz="quarter" idx="18"/>
          </p:nvPr>
        </p:nvSpPr>
        <p:spPr/>
        <p:txBody>
          <a:bodyPr/>
          <a:lstStyle>
            <a:lvl1pPr>
              <a:defRPr/>
            </a:lvl1pPr>
          </a:lstStyle>
          <a:p>
            <a:pPr>
              <a:defRPr/>
            </a:pPr>
            <a:endParaRPr lang="en-US"/>
          </a:p>
        </p:txBody>
      </p:sp>
    </p:spTree>
    <p:extLst>
      <p:ext uri="{BB962C8B-B14F-4D97-AF65-F5344CB8AC3E}">
        <p14:creationId xmlns:p14="http://schemas.microsoft.com/office/powerpoint/2010/main" val="4073506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
        <p:nvSpPr>
          <p:cNvPr id="4" name="Date Placeholder 10"/>
          <p:cNvSpPr>
            <a:spLocks noGrp="1"/>
          </p:cNvSpPr>
          <p:nvPr>
            <p:ph type="dt" sz="half" idx="10"/>
          </p:nvPr>
        </p:nvSpPr>
        <p:spPr/>
        <p:txBody>
          <a:bodyPr/>
          <a:lstStyle>
            <a:lvl1pPr>
              <a:defRPr/>
            </a:lvl1pPr>
          </a:lstStyle>
          <a:p>
            <a:pPr>
              <a:defRPr/>
            </a:pPr>
            <a:fld id="{B2AC00AA-2225-4DB0-916B-5A0ED0DC38D2}" type="datetime4">
              <a:rPr lang="en-US"/>
              <a:pPr>
                <a:defRPr/>
              </a:pPr>
              <a:t>November 23, 2011</a:t>
            </a:fld>
            <a:endParaRPr lang="en-US" dirty="0"/>
          </a:p>
        </p:txBody>
      </p:sp>
      <p:sp>
        <p:nvSpPr>
          <p:cNvPr id="5" name="Slide Number Placeholder 13"/>
          <p:cNvSpPr>
            <a:spLocks noGrp="1"/>
          </p:cNvSpPr>
          <p:nvPr>
            <p:ph type="sldNum" sz="quarter" idx="11"/>
          </p:nvPr>
        </p:nvSpPr>
        <p:spPr/>
        <p:txBody>
          <a:bodyPr/>
          <a:lstStyle>
            <a:lvl1pPr>
              <a:defRPr/>
            </a:lvl1pPr>
          </a:lstStyle>
          <a:p>
            <a:pPr>
              <a:defRPr/>
            </a:pPr>
            <a:fld id="{9EEA619A-36D7-4900-99B2-CDDDEC20C9F8}" type="slidenum">
              <a:rPr lang="en-US"/>
              <a:pPr>
                <a:defRPr/>
              </a:pPr>
              <a:t>‹#›</a:t>
            </a:fld>
            <a:endParaRPr lang="en-US"/>
          </a:p>
        </p:txBody>
      </p:sp>
      <p:sp>
        <p:nvSpPr>
          <p:cNvPr id="6" name="Footer Placeholder 17"/>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618320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Date Placeholder 6"/>
          <p:cNvSpPr>
            <a:spLocks noGrp="1"/>
          </p:cNvSpPr>
          <p:nvPr>
            <p:ph type="dt" sz="half" idx="10"/>
          </p:nvPr>
        </p:nvSpPr>
        <p:spPr/>
        <p:txBody>
          <a:bodyPr/>
          <a:lstStyle>
            <a:lvl1pPr>
              <a:defRPr/>
            </a:lvl1pPr>
          </a:lstStyle>
          <a:p>
            <a:pPr>
              <a:defRPr/>
            </a:pPr>
            <a:fld id="{1E05703C-796C-4F18-A69B-9C6867D15C00}" type="datetime4">
              <a:rPr lang="en-US"/>
              <a:pPr>
                <a:defRPr/>
              </a:pPr>
              <a:t>November 23, 2011</a:t>
            </a:fld>
            <a:endParaRPr lang="en-US" dirty="0"/>
          </a:p>
        </p:txBody>
      </p:sp>
      <p:sp>
        <p:nvSpPr>
          <p:cNvPr id="4" name="Slide Number Placeholder 11"/>
          <p:cNvSpPr>
            <a:spLocks noGrp="1"/>
          </p:cNvSpPr>
          <p:nvPr>
            <p:ph type="sldNum" sz="quarter" idx="11"/>
          </p:nvPr>
        </p:nvSpPr>
        <p:spPr/>
        <p:txBody>
          <a:bodyPr/>
          <a:lstStyle>
            <a:lvl1pPr>
              <a:defRPr/>
            </a:lvl1pPr>
          </a:lstStyle>
          <a:p>
            <a:pPr>
              <a:defRPr/>
            </a:pPr>
            <a:fld id="{B906C34E-F578-425A-9ADC-86A8FD40FC2B}" type="slidenum">
              <a:rPr lang="en-US"/>
              <a:pPr>
                <a:defRPr/>
              </a:pPr>
              <a:t>‹#›</a:t>
            </a:fld>
            <a:endParaRPr lang="en-US"/>
          </a:p>
        </p:txBody>
      </p:sp>
      <p:sp>
        <p:nvSpPr>
          <p:cNvPr id="5" name="Footer Placeholder 12"/>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811662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Connector 6"/>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12"/>
          <p:cNvSpPr>
            <a:spLocks noGrp="1"/>
          </p:cNvSpPr>
          <p:nvPr>
            <p:ph type="dt" sz="half" idx="15"/>
          </p:nvPr>
        </p:nvSpPr>
        <p:spPr/>
        <p:txBody>
          <a:bodyPr/>
          <a:lstStyle>
            <a:lvl1pPr>
              <a:defRPr/>
            </a:lvl1pPr>
          </a:lstStyle>
          <a:p>
            <a:pPr>
              <a:defRPr/>
            </a:pPr>
            <a:fld id="{882EFD7B-B2B7-4C1B-8E18-1E6FA0E52637}" type="datetime4">
              <a:rPr lang="en-US"/>
              <a:pPr>
                <a:defRPr/>
              </a:pPr>
              <a:t>November 23, 2011</a:t>
            </a:fld>
            <a:endParaRPr lang="en-US" dirty="0"/>
          </a:p>
        </p:txBody>
      </p:sp>
      <p:sp>
        <p:nvSpPr>
          <p:cNvPr id="9" name="Slide Number Placeholder 17"/>
          <p:cNvSpPr>
            <a:spLocks noGrp="1"/>
          </p:cNvSpPr>
          <p:nvPr>
            <p:ph type="sldNum" sz="quarter" idx="16"/>
          </p:nvPr>
        </p:nvSpPr>
        <p:spPr/>
        <p:txBody>
          <a:bodyPr/>
          <a:lstStyle>
            <a:lvl1pPr>
              <a:defRPr/>
            </a:lvl1pPr>
          </a:lstStyle>
          <a:p>
            <a:pPr>
              <a:defRPr/>
            </a:pPr>
            <a:fld id="{81839445-DB91-41F8-B373-9F50B6886B24}" type="slidenum">
              <a:rPr lang="en-US"/>
              <a:pPr>
                <a:defRPr/>
              </a:pPr>
              <a:t>‹#›</a:t>
            </a:fld>
            <a:endParaRPr lang="en-US"/>
          </a:p>
        </p:txBody>
      </p:sp>
      <p:sp>
        <p:nvSpPr>
          <p:cNvPr id="10" name="Footer Placeholder 19"/>
          <p:cNvSpPr>
            <a:spLocks noGrp="1"/>
          </p:cNvSpPr>
          <p:nvPr>
            <p:ph type="ftr" sz="quarter" idx="17"/>
          </p:nvPr>
        </p:nvSpPr>
        <p:spPr/>
        <p:txBody>
          <a:bodyPr/>
          <a:lstStyle>
            <a:lvl1pPr>
              <a:defRPr/>
            </a:lvl1pPr>
          </a:lstStyle>
          <a:p>
            <a:pPr>
              <a:defRPr/>
            </a:pPr>
            <a:endParaRPr lang="en-US"/>
          </a:p>
        </p:txBody>
      </p:sp>
    </p:spTree>
    <p:extLst>
      <p:ext uri="{BB962C8B-B14F-4D97-AF65-F5344CB8AC3E}">
        <p14:creationId xmlns:p14="http://schemas.microsoft.com/office/powerpoint/2010/main" val="1502125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Connector 6"/>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25" name="Text Placeholder 24"/>
          <p:cNvSpPr>
            <a:spLocks noGrp="1"/>
          </p:cNvSpPr>
          <p:nvPr>
            <p:ph type="body" sz="quarter" idx="13"/>
          </p:nvPr>
        </p:nvSpPr>
        <p:spPr>
          <a:xfrm>
            <a:off x="352426" y="1600199"/>
            <a:ext cx="4572000" cy="3593237"/>
          </a:xfrm>
        </p:spPr>
        <p:txBody>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9" name="Title Placeholder 1"/>
          <p:cNvSpPr>
            <a:spLocks noGrp="1"/>
          </p:cNvSpPr>
          <p:nvPr>
            <p:ph type="title"/>
          </p:nvPr>
        </p:nvSpPr>
        <p:spPr>
          <a:xfrm>
            <a:off x="352425" y="275208"/>
            <a:ext cx="4572000" cy="1324992"/>
          </a:xfrm>
          <a:prstGeom prst="rect">
            <a:avLst/>
          </a:prstGeom>
        </p:spPr>
        <p:txBody>
          <a:bodyPr rtlCol="0">
            <a:normAutofit/>
          </a:bodyPr>
          <a:lstStyle/>
          <a:p>
            <a:r>
              <a:rPr lang="en-US" smtClean="0"/>
              <a:t>Click to edit Master title style</a:t>
            </a:r>
            <a:endParaRPr lang="en-US" dirty="0"/>
          </a:p>
        </p:txBody>
      </p:sp>
      <p:sp>
        <p:nvSpPr>
          <p:cNvPr id="8" name="Date Placeholder 12"/>
          <p:cNvSpPr>
            <a:spLocks noGrp="1"/>
          </p:cNvSpPr>
          <p:nvPr>
            <p:ph type="dt" sz="half" idx="14"/>
          </p:nvPr>
        </p:nvSpPr>
        <p:spPr/>
        <p:txBody>
          <a:bodyPr/>
          <a:lstStyle>
            <a:lvl1pPr>
              <a:defRPr/>
            </a:lvl1pPr>
          </a:lstStyle>
          <a:p>
            <a:pPr>
              <a:defRPr/>
            </a:pPr>
            <a:fld id="{AC899B34-826E-4953-AEAF-E07C25B2F910}" type="datetime4">
              <a:rPr lang="en-US"/>
              <a:pPr>
                <a:defRPr/>
              </a:pPr>
              <a:t>November 23, 2011</a:t>
            </a:fld>
            <a:endParaRPr lang="en-US" dirty="0"/>
          </a:p>
        </p:txBody>
      </p:sp>
      <p:sp>
        <p:nvSpPr>
          <p:cNvPr id="9" name="Slide Number Placeholder 19"/>
          <p:cNvSpPr>
            <a:spLocks noGrp="1"/>
          </p:cNvSpPr>
          <p:nvPr>
            <p:ph type="sldNum" sz="quarter" idx="15"/>
          </p:nvPr>
        </p:nvSpPr>
        <p:spPr/>
        <p:txBody>
          <a:bodyPr/>
          <a:lstStyle>
            <a:lvl1pPr>
              <a:defRPr/>
            </a:lvl1pPr>
          </a:lstStyle>
          <a:p>
            <a:pPr>
              <a:defRPr/>
            </a:pPr>
            <a:fld id="{19A8BF86-E5BD-4442-B4BF-0FBC0C122CC0}" type="slidenum">
              <a:rPr lang="en-US"/>
              <a:pPr>
                <a:defRPr/>
              </a:pPr>
              <a:t>‹#›</a:t>
            </a:fld>
            <a:endParaRPr lang="en-US"/>
          </a:p>
        </p:txBody>
      </p:sp>
      <p:sp>
        <p:nvSpPr>
          <p:cNvPr id="10" name="Footer Placeholder 20"/>
          <p:cNvSpPr>
            <a:spLocks noGrp="1"/>
          </p:cNvSpPr>
          <p:nvPr>
            <p:ph type="ftr" sz="quarter" idx="16"/>
          </p:nvPr>
        </p:nvSpPr>
        <p:spPr/>
        <p:txBody>
          <a:bodyPr/>
          <a:lstStyle>
            <a:lvl1pPr>
              <a:defRPr/>
            </a:lvl1pPr>
          </a:lstStyle>
          <a:p>
            <a:pPr>
              <a:defRPr/>
            </a:pPr>
            <a:endParaRPr lang="en-US"/>
          </a:p>
        </p:txBody>
      </p:sp>
    </p:spTree>
    <p:extLst>
      <p:ext uri="{BB962C8B-B14F-4D97-AF65-F5344CB8AC3E}">
        <p14:creationId xmlns:p14="http://schemas.microsoft.com/office/powerpoint/2010/main" val="631530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52425" y="228600"/>
            <a:ext cx="76803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 name="Text Placeholder 2"/>
          <p:cNvSpPr>
            <a:spLocks noGrp="1"/>
          </p:cNvSpPr>
          <p:nvPr>
            <p:ph type="body" idx="1"/>
          </p:nvPr>
        </p:nvSpPr>
        <p:spPr>
          <a:xfrm>
            <a:off x="352425" y="1463675"/>
            <a:ext cx="7680325"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5" y="6543675"/>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pPr>
              <a:defRPr/>
            </a:pPr>
            <a:fld id="{840EA9FC-3A58-4334-9F2D-E4DF256F2C89}" type="datetime4">
              <a:rPr lang="en-US"/>
              <a:pPr>
                <a:defRPr/>
              </a:pPr>
              <a:t>November 23, 2011</a:t>
            </a:fld>
            <a:endParaRPr lang="en-US" dirty="0"/>
          </a:p>
        </p:txBody>
      </p:sp>
      <p:sp>
        <p:nvSpPr>
          <p:cNvPr id="5" name="Footer Placeholder 4"/>
          <p:cNvSpPr>
            <a:spLocks noGrp="1"/>
          </p:cNvSpPr>
          <p:nvPr>
            <p:ph type="ftr" sz="quarter" idx="3"/>
          </p:nvPr>
        </p:nvSpPr>
        <p:spPr>
          <a:xfrm>
            <a:off x="1809750" y="6543675"/>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pPr>
              <a:defRPr/>
            </a:pPr>
            <a:endParaRPr lang="en-US"/>
          </a:p>
        </p:txBody>
      </p:sp>
      <p:sp>
        <p:nvSpPr>
          <p:cNvPr id="6" name="Slide Number Placeholder 5"/>
          <p:cNvSpPr>
            <a:spLocks noGrp="1"/>
          </p:cNvSpPr>
          <p:nvPr>
            <p:ph type="sldNum" sz="quarter" idx="4"/>
          </p:nvPr>
        </p:nvSpPr>
        <p:spPr>
          <a:xfrm>
            <a:off x="7886700" y="6543675"/>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pPr>
              <a:defRPr/>
            </a:pPr>
            <a:fld id="{22280772-7F6A-4965-AA96-63A0038934AE}"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l" rtl="0" eaLnBrk="0" fontAlgn="base" hangingPunct="0">
        <a:spcBef>
          <a:spcPts val="400"/>
        </a:spcBef>
        <a:spcAft>
          <a:spcPct val="0"/>
        </a:spcAft>
        <a:defRPr sz="4000" kern="1200">
          <a:solidFill>
            <a:schemeClr val="tx1"/>
          </a:solidFill>
          <a:latin typeface="+mj-lt"/>
          <a:ea typeface="Tunga" pitchFamily="2"/>
          <a:cs typeface="Tunga" pitchFamily="2"/>
        </a:defRPr>
      </a:lvl1pPr>
      <a:lvl2pPr algn="l" rtl="0" eaLnBrk="0" fontAlgn="base" hangingPunct="0">
        <a:spcBef>
          <a:spcPts val="400"/>
        </a:spcBef>
        <a:spcAft>
          <a:spcPct val="0"/>
        </a:spcAft>
        <a:defRPr sz="4000">
          <a:solidFill>
            <a:schemeClr val="tx1"/>
          </a:solidFill>
          <a:latin typeface="Corbel" pitchFamily="34" charset="0"/>
          <a:ea typeface="Tunga" pitchFamily="2"/>
          <a:cs typeface="Tunga" pitchFamily="2"/>
        </a:defRPr>
      </a:lvl2pPr>
      <a:lvl3pPr algn="l" rtl="0" eaLnBrk="0" fontAlgn="base" hangingPunct="0">
        <a:spcBef>
          <a:spcPts val="400"/>
        </a:spcBef>
        <a:spcAft>
          <a:spcPct val="0"/>
        </a:spcAft>
        <a:defRPr sz="4000">
          <a:solidFill>
            <a:schemeClr val="tx1"/>
          </a:solidFill>
          <a:latin typeface="Corbel" pitchFamily="34" charset="0"/>
          <a:ea typeface="Tunga" pitchFamily="2"/>
          <a:cs typeface="Tunga" pitchFamily="2"/>
        </a:defRPr>
      </a:lvl3pPr>
      <a:lvl4pPr algn="l" rtl="0" eaLnBrk="0" fontAlgn="base" hangingPunct="0">
        <a:spcBef>
          <a:spcPts val="400"/>
        </a:spcBef>
        <a:spcAft>
          <a:spcPct val="0"/>
        </a:spcAft>
        <a:defRPr sz="4000">
          <a:solidFill>
            <a:schemeClr val="tx1"/>
          </a:solidFill>
          <a:latin typeface="Corbel" pitchFamily="34" charset="0"/>
          <a:ea typeface="Tunga" pitchFamily="2"/>
          <a:cs typeface="Tunga" pitchFamily="2"/>
        </a:defRPr>
      </a:lvl4pPr>
      <a:lvl5pPr algn="l" rtl="0" eaLnBrk="0" fontAlgn="base" hangingPunct="0">
        <a:spcBef>
          <a:spcPts val="400"/>
        </a:spcBef>
        <a:spcAft>
          <a:spcPct val="0"/>
        </a:spcAft>
        <a:defRPr sz="4000">
          <a:solidFill>
            <a:schemeClr val="tx1"/>
          </a:solidFill>
          <a:latin typeface="Corbel" pitchFamily="34" charset="0"/>
          <a:ea typeface="Tunga" pitchFamily="2"/>
          <a:cs typeface="Tunga" pitchFamily="2"/>
        </a:defRPr>
      </a:lvl5pPr>
      <a:lvl6pPr marL="457200" algn="l" rtl="0" fontAlgn="base">
        <a:spcBef>
          <a:spcPts val="400"/>
        </a:spcBef>
        <a:spcAft>
          <a:spcPct val="0"/>
        </a:spcAft>
        <a:defRPr sz="4000">
          <a:solidFill>
            <a:schemeClr val="tx1"/>
          </a:solidFill>
          <a:latin typeface="Corbel" pitchFamily="34" charset="0"/>
          <a:ea typeface="Tunga" pitchFamily="2"/>
          <a:cs typeface="Tunga" pitchFamily="2"/>
        </a:defRPr>
      </a:lvl6pPr>
      <a:lvl7pPr marL="914400" algn="l" rtl="0" fontAlgn="base">
        <a:spcBef>
          <a:spcPts val="400"/>
        </a:spcBef>
        <a:spcAft>
          <a:spcPct val="0"/>
        </a:spcAft>
        <a:defRPr sz="4000">
          <a:solidFill>
            <a:schemeClr val="tx1"/>
          </a:solidFill>
          <a:latin typeface="Corbel" pitchFamily="34" charset="0"/>
          <a:ea typeface="Tunga" pitchFamily="2"/>
          <a:cs typeface="Tunga" pitchFamily="2"/>
        </a:defRPr>
      </a:lvl7pPr>
      <a:lvl8pPr marL="1371600" algn="l" rtl="0" fontAlgn="base">
        <a:spcBef>
          <a:spcPts val="400"/>
        </a:spcBef>
        <a:spcAft>
          <a:spcPct val="0"/>
        </a:spcAft>
        <a:defRPr sz="4000">
          <a:solidFill>
            <a:schemeClr val="tx1"/>
          </a:solidFill>
          <a:latin typeface="Corbel" pitchFamily="34" charset="0"/>
          <a:ea typeface="Tunga" pitchFamily="2"/>
          <a:cs typeface="Tunga" pitchFamily="2"/>
        </a:defRPr>
      </a:lvl8pPr>
      <a:lvl9pPr marL="1828800" algn="l" rtl="0" fontAlgn="base">
        <a:spcBef>
          <a:spcPts val="400"/>
        </a:spcBef>
        <a:spcAft>
          <a:spcPct val="0"/>
        </a:spcAft>
        <a:defRPr sz="4000">
          <a:solidFill>
            <a:schemeClr val="tx1"/>
          </a:solidFill>
          <a:latin typeface="Corbel" pitchFamily="34" charset="0"/>
          <a:ea typeface="Tunga" pitchFamily="2"/>
          <a:cs typeface="Tunga" pitchFamily="2"/>
        </a:defRPr>
      </a:lvl9pPr>
    </p:titleStyle>
    <p:bodyStyle>
      <a:lvl1pPr marL="342900" indent="-342900" algn="l" rtl="0" eaLnBrk="0" fontAlgn="base" hangingPunct="0">
        <a:spcBef>
          <a:spcPts val="1200"/>
        </a:spcBef>
        <a:spcAft>
          <a:spcPct val="0"/>
        </a:spcAft>
        <a:buClr>
          <a:srgbClr val="838995"/>
        </a:buClr>
        <a:buFont typeface="Arial" charset="0"/>
        <a:defRPr kern="1200" spc="30">
          <a:solidFill>
            <a:schemeClr val="tx1"/>
          </a:solidFill>
          <a:latin typeface="+mn-lt"/>
          <a:ea typeface="+mn-ea"/>
          <a:cs typeface="Tahoma" pitchFamily="34" charset="0"/>
        </a:defRPr>
      </a:lvl1pPr>
      <a:lvl2pPr marL="171450" indent="-171450" algn="l" rtl="0" eaLnBrk="0" fontAlgn="base" hangingPunct="0">
        <a:spcBef>
          <a:spcPts val="600"/>
        </a:spcBef>
        <a:spcAft>
          <a:spcPct val="0"/>
        </a:spcAft>
        <a:buClr>
          <a:schemeClr val="accent1"/>
        </a:buClr>
        <a:buFont typeface="Arial" charset="0"/>
        <a:buChar char="•"/>
        <a:defRPr sz="1600" kern="1200">
          <a:solidFill>
            <a:schemeClr val="tx1"/>
          </a:solidFill>
          <a:latin typeface="+mn-lt"/>
          <a:ea typeface="+mn-ea"/>
          <a:cs typeface="Tahoma" pitchFamily="34" charset="0"/>
        </a:defRPr>
      </a:lvl2pPr>
      <a:lvl3pPr marL="344488" indent="-165100" algn="l" rtl="0" eaLnBrk="0" fontAlgn="base" hangingPunct="0">
        <a:spcBef>
          <a:spcPts val="600"/>
        </a:spcBef>
        <a:spcAft>
          <a:spcPct val="0"/>
        </a:spcAft>
        <a:buClr>
          <a:schemeClr val="accent1"/>
        </a:buClr>
        <a:buFont typeface="Arial" charset="0"/>
        <a:buChar char="•"/>
        <a:defRPr sz="1600" kern="1200">
          <a:solidFill>
            <a:schemeClr val="tx1"/>
          </a:solidFill>
          <a:latin typeface="+mn-lt"/>
          <a:ea typeface="+mn-ea"/>
          <a:cs typeface="Tahoma" pitchFamily="34" charset="0"/>
        </a:defRPr>
      </a:lvl3pPr>
      <a:lvl4pPr marL="517525" indent="-169863" algn="l" rtl="0" eaLnBrk="0" fontAlgn="base" hangingPunct="0">
        <a:spcBef>
          <a:spcPts val="600"/>
        </a:spcBef>
        <a:spcAft>
          <a:spcPct val="0"/>
        </a:spcAft>
        <a:buClr>
          <a:schemeClr val="accent1"/>
        </a:buClr>
        <a:buFont typeface="Arial" charset="0"/>
        <a:buChar char="•"/>
        <a:defRPr sz="1600" kern="1200">
          <a:solidFill>
            <a:schemeClr val="tx1"/>
          </a:solidFill>
          <a:latin typeface="+mn-lt"/>
          <a:ea typeface="+mn-ea"/>
          <a:cs typeface="Tahoma" pitchFamily="34" charset="0"/>
        </a:defRPr>
      </a:lvl4pPr>
      <a:lvl5pPr marL="688975" indent="-173038" algn="l" rtl="0" eaLnBrk="0" fontAlgn="base" hangingPunct="0">
        <a:spcBef>
          <a:spcPts val="600"/>
        </a:spcBef>
        <a:spcAft>
          <a:spcPct val="0"/>
        </a:spcAft>
        <a:buClr>
          <a:schemeClr val="accent1"/>
        </a:buClr>
        <a:buFont typeface="Arial"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352425" y="2895600"/>
            <a:ext cx="4572000" cy="1368425"/>
          </a:xfrm>
        </p:spPr>
        <p:txBody>
          <a:bodyPr/>
          <a:lstStyle/>
          <a:p>
            <a:pPr eaLnBrk="1" fontAlgn="auto" hangingPunct="1">
              <a:spcAft>
                <a:spcPts val="0"/>
              </a:spcAft>
              <a:buClr>
                <a:schemeClr val="accent5"/>
              </a:buClr>
              <a:buFont typeface="Arial" pitchFamily="34" charset="0"/>
              <a:buNone/>
              <a:defRPr/>
            </a:pPr>
            <a:endParaRPr lang="en-US"/>
          </a:p>
        </p:txBody>
      </p:sp>
      <p:sp>
        <p:nvSpPr>
          <p:cNvPr id="2050" name="Rectangle 2"/>
          <p:cNvSpPr>
            <a:spLocks noGrp="1" noChangeArrowheads="1"/>
          </p:cNvSpPr>
          <p:nvPr>
            <p:ph type="title"/>
          </p:nvPr>
        </p:nvSpPr>
        <p:spPr>
          <a:ln>
            <a:miter lim="800000"/>
            <a:headEnd/>
            <a:tailEnd/>
          </a:ln>
        </p:spPr>
        <p:txBody>
          <a:bodyPr rtlCol="0"/>
          <a:lstStyle/>
          <a:p>
            <a:pPr eaLnBrk="1" fontAlgn="auto" hangingPunct="1">
              <a:spcAft>
                <a:spcPts val="0"/>
              </a:spcAft>
              <a:defRPr/>
            </a:pPr>
            <a:r>
              <a:rPr/>
              <a:t>ANESTHESIA PART II</a:t>
            </a:r>
            <a:br>
              <a:rPr/>
            </a:b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sz="quarter" idx="13"/>
          </p:nvPr>
        </p:nvSpPr>
        <p:spPr>
          <a:xfrm>
            <a:off x="352425" y="1463675"/>
            <a:ext cx="7680325" cy="4724400"/>
          </a:xfrm>
        </p:spPr>
        <p:txBody>
          <a:bodyPr/>
          <a:lstStyle/>
          <a:p>
            <a:pPr marL="0" indent="0" eaLnBrk="1" fontAlgn="auto" hangingPunct="1">
              <a:lnSpc>
                <a:spcPct val="90000"/>
              </a:lnSpc>
              <a:spcAft>
                <a:spcPts val="0"/>
              </a:spcAft>
              <a:buClr>
                <a:schemeClr val="accent5"/>
              </a:buClr>
              <a:buFont typeface="Arial" pitchFamily="34" charset="0"/>
              <a:buNone/>
              <a:defRPr/>
            </a:pPr>
            <a:r>
              <a:rPr lang="en-US" sz="2800" b="1"/>
              <a:t>SARA (System for Anesthetic and </a:t>
            </a:r>
          </a:p>
          <a:p>
            <a:pPr marL="0" indent="0" eaLnBrk="1" fontAlgn="auto" hangingPunct="1">
              <a:lnSpc>
                <a:spcPct val="90000"/>
              </a:lnSpc>
              <a:spcAft>
                <a:spcPts val="0"/>
              </a:spcAft>
              <a:buClr>
                <a:schemeClr val="accent5"/>
              </a:buClr>
              <a:buFont typeface="Wingdings" pitchFamily="2" charset="2"/>
              <a:buNone/>
              <a:defRPr/>
            </a:pPr>
            <a:r>
              <a:rPr lang="en-US" sz="2800" b="1"/>
              <a:t>   Respiratory Status)</a:t>
            </a:r>
          </a:p>
          <a:p>
            <a:pPr marL="0" indent="0" eaLnBrk="1" fontAlgn="auto" hangingPunct="1">
              <a:lnSpc>
                <a:spcPct val="90000"/>
              </a:lnSpc>
              <a:spcAft>
                <a:spcPts val="0"/>
              </a:spcAft>
              <a:buClr>
                <a:schemeClr val="accent5"/>
              </a:buClr>
              <a:buFont typeface="Arial" pitchFamily="34" charset="0"/>
              <a:buNone/>
              <a:defRPr/>
            </a:pPr>
            <a:r>
              <a:rPr lang="en-US" sz="2800"/>
              <a:t>Is part of the anesthesia machine</a:t>
            </a:r>
          </a:p>
          <a:p>
            <a:pPr marL="0" indent="0" eaLnBrk="1" fontAlgn="auto" hangingPunct="1">
              <a:lnSpc>
                <a:spcPct val="90000"/>
              </a:lnSpc>
              <a:spcAft>
                <a:spcPts val="0"/>
              </a:spcAft>
              <a:buClr>
                <a:schemeClr val="accent5"/>
              </a:buClr>
              <a:buFont typeface="Arial" pitchFamily="34" charset="0"/>
              <a:buNone/>
              <a:defRPr/>
            </a:pPr>
            <a:r>
              <a:rPr lang="en-US" sz="2800"/>
              <a:t>Capable of monitoring respiratory status and anesthetic gas levels provided to the patient </a:t>
            </a:r>
          </a:p>
          <a:p>
            <a:pPr marL="0" indent="0" eaLnBrk="1" fontAlgn="auto" hangingPunct="1">
              <a:lnSpc>
                <a:spcPct val="90000"/>
              </a:lnSpc>
              <a:spcAft>
                <a:spcPts val="0"/>
              </a:spcAft>
              <a:buClr>
                <a:schemeClr val="accent5"/>
              </a:buClr>
              <a:buFont typeface="Arial" pitchFamily="34" charset="0"/>
              <a:buNone/>
              <a:defRPr/>
            </a:pPr>
            <a:r>
              <a:rPr lang="en-US" sz="2800"/>
              <a:t>Components include:</a:t>
            </a:r>
          </a:p>
          <a:p>
            <a:pPr marL="0" indent="0" eaLnBrk="1" fontAlgn="auto" hangingPunct="1">
              <a:lnSpc>
                <a:spcPct val="90000"/>
              </a:lnSpc>
              <a:spcAft>
                <a:spcPts val="0"/>
              </a:spcAft>
              <a:buClr>
                <a:schemeClr val="accent5"/>
              </a:buClr>
              <a:buFont typeface="Wingdings" pitchFamily="2" charset="2"/>
              <a:buNone/>
              <a:defRPr/>
            </a:pPr>
            <a:r>
              <a:rPr lang="en-US" sz="2800"/>
              <a:t>    - Capnography	- Oxygen Analysis</a:t>
            </a:r>
          </a:p>
          <a:p>
            <a:pPr marL="0" indent="0" eaLnBrk="1" fontAlgn="auto" hangingPunct="1">
              <a:lnSpc>
                <a:spcPct val="90000"/>
              </a:lnSpc>
              <a:spcAft>
                <a:spcPts val="0"/>
              </a:spcAft>
              <a:buClr>
                <a:schemeClr val="accent5"/>
              </a:buClr>
              <a:buFont typeface="Wingdings" pitchFamily="2" charset="2"/>
              <a:buNone/>
              <a:defRPr/>
            </a:pPr>
            <a:r>
              <a:rPr lang="en-US" sz="2800"/>
              <a:t>    - Spirometry	</a:t>
            </a:r>
          </a:p>
          <a:p>
            <a:pPr marL="0" indent="0" eaLnBrk="1" fontAlgn="auto" hangingPunct="1">
              <a:lnSpc>
                <a:spcPct val="90000"/>
              </a:lnSpc>
              <a:spcAft>
                <a:spcPts val="0"/>
              </a:spcAft>
              <a:buClr>
                <a:schemeClr val="accent5"/>
              </a:buClr>
              <a:buFont typeface="Wingdings" pitchFamily="2" charset="2"/>
              <a:buNone/>
              <a:defRPr/>
            </a:pPr>
            <a:r>
              <a:rPr lang="en-US" sz="2800"/>
              <a:t>                                        </a:t>
            </a:r>
          </a:p>
        </p:txBody>
      </p:sp>
      <p:sp>
        <p:nvSpPr>
          <p:cNvPr id="2662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ea typeface="+mj-ea"/>
              </a:rPr>
              <a:t>Monitoring Devices</a:t>
            </a:r>
            <a:br>
              <a:rPr lang="en-US">
                <a:ea typeface="+mj-ea"/>
              </a:rPr>
            </a:br>
            <a:r>
              <a:rPr lang="en-US">
                <a:ea typeface="+mj-ea"/>
              </a:rPr>
              <a:t>(Types)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sz="quarter" idx="13"/>
          </p:nvPr>
        </p:nvSpPr>
        <p:spPr>
          <a:xfrm>
            <a:off x="352425" y="1463675"/>
            <a:ext cx="7680325" cy="4724400"/>
          </a:xfrm>
        </p:spPr>
        <p:txBody>
          <a:bodyPr/>
          <a:lstStyle/>
          <a:p>
            <a:pPr marL="0" indent="0" eaLnBrk="1" fontAlgn="auto" hangingPunct="1">
              <a:spcAft>
                <a:spcPts val="0"/>
              </a:spcAft>
              <a:buClr>
                <a:schemeClr val="accent5"/>
              </a:buClr>
              <a:buFont typeface="Arial" pitchFamily="34" charset="0"/>
              <a:buNone/>
              <a:defRPr/>
            </a:pPr>
            <a:r>
              <a:rPr lang="en-US" sz="2500" b="1" dirty="0"/>
              <a:t>Stethoscope</a:t>
            </a:r>
          </a:p>
          <a:p>
            <a:pPr marL="0" indent="0" eaLnBrk="1" fontAlgn="auto" hangingPunct="1">
              <a:spcAft>
                <a:spcPts val="0"/>
              </a:spcAft>
              <a:buClr>
                <a:schemeClr val="accent5"/>
              </a:buClr>
              <a:buFont typeface="Arial" pitchFamily="34" charset="0"/>
              <a:buNone/>
              <a:defRPr/>
            </a:pPr>
            <a:r>
              <a:rPr lang="en-US" sz="2500" dirty="0"/>
              <a:t>Used with placement of the </a:t>
            </a:r>
            <a:r>
              <a:rPr lang="en-US" sz="2500" dirty="0" err="1"/>
              <a:t>endotracheal</a:t>
            </a:r>
            <a:r>
              <a:rPr lang="en-US" sz="2500" dirty="0"/>
              <a:t> (ET) tube</a:t>
            </a:r>
          </a:p>
          <a:p>
            <a:pPr marL="0" indent="0" eaLnBrk="1" fontAlgn="auto" hangingPunct="1">
              <a:spcAft>
                <a:spcPts val="0"/>
              </a:spcAft>
              <a:buClr>
                <a:schemeClr val="accent5"/>
              </a:buClr>
              <a:buFont typeface="Arial" pitchFamily="34" charset="0"/>
              <a:buNone/>
              <a:defRPr/>
            </a:pPr>
            <a:r>
              <a:rPr lang="en-US" sz="2500" dirty="0"/>
              <a:t>Will hear breath sounds clearly with the delivery of oxygen into the ET tube with correct placement</a:t>
            </a:r>
          </a:p>
          <a:p>
            <a:pPr marL="0" indent="0" eaLnBrk="1" fontAlgn="auto" hangingPunct="1">
              <a:spcAft>
                <a:spcPts val="0"/>
              </a:spcAft>
              <a:buClr>
                <a:schemeClr val="accent5"/>
              </a:buClr>
              <a:buFont typeface="Arial" pitchFamily="34" charset="0"/>
              <a:buNone/>
              <a:defRPr/>
            </a:pPr>
            <a:r>
              <a:rPr lang="en-US" sz="2500" dirty="0"/>
              <a:t>Can use in placement of </a:t>
            </a:r>
            <a:r>
              <a:rPr lang="en-US" sz="2500" dirty="0" err="1"/>
              <a:t>nasogastric</a:t>
            </a:r>
            <a:r>
              <a:rPr lang="en-US" sz="2500" dirty="0"/>
              <a:t> (NG) tube</a:t>
            </a:r>
          </a:p>
        </p:txBody>
      </p:sp>
      <p:sp>
        <p:nvSpPr>
          <p:cNvPr id="3174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ea typeface="+mj-ea"/>
              </a:rPr>
              <a:t>Monitoring Devices</a:t>
            </a:r>
            <a:br>
              <a:rPr lang="en-US">
                <a:ea typeface="+mj-ea"/>
              </a:rPr>
            </a:br>
            <a:r>
              <a:rPr lang="en-US">
                <a:ea typeface="+mj-ea"/>
              </a:rPr>
              <a:t>(Types)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Rectangle 3"/>
          <p:cNvSpPr>
            <a:spLocks noGrp="1" noChangeArrowheads="1"/>
          </p:cNvSpPr>
          <p:nvPr>
            <p:ph sz="quarter" idx="13"/>
          </p:nvPr>
        </p:nvSpPr>
        <p:spPr>
          <a:xfrm>
            <a:off x="352425" y="1463675"/>
            <a:ext cx="7680325" cy="4724400"/>
          </a:xfrm>
        </p:spPr>
        <p:txBody>
          <a:bodyPr/>
          <a:lstStyle/>
          <a:p>
            <a:pPr marL="0" indent="0" eaLnBrk="1" fontAlgn="auto" hangingPunct="1">
              <a:lnSpc>
                <a:spcPct val="90000"/>
              </a:lnSpc>
              <a:spcAft>
                <a:spcPts val="0"/>
              </a:spcAft>
              <a:buClr>
                <a:schemeClr val="accent5"/>
              </a:buClr>
              <a:buFont typeface="Arial" pitchFamily="34" charset="0"/>
              <a:buNone/>
              <a:defRPr/>
            </a:pPr>
            <a:r>
              <a:rPr lang="en-US" sz="2500" dirty="0"/>
              <a:t>Ultrasonic device</a:t>
            </a:r>
          </a:p>
          <a:p>
            <a:pPr marL="0" indent="0" eaLnBrk="1" fontAlgn="auto" hangingPunct="1">
              <a:lnSpc>
                <a:spcPct val="90000"/>
              </a:lnSpc>
              <a:spcAft>
                <a:spcPts val="0"/>
              </a:spcAft>
              <a:buClr>
                <a:schemeClr val="accent5"/>
              </a:buClr>
              <a:buFont typeface="Arial" pitchFamily="34" charset="0"/>
              <a:buNone/>
              <a:defRPr/>
            </a:pPr>
            <a:r>
              <a:rPr lang="en-US" sz="2500" dirty="0"/>
              <a:t>Identifies and assesses vascular status of peripheral vasculature</a:t>
            </a:r>
          </a:p>
          <a:p>
            <a:pPr marL="0" indent="0" eaLnBrk="1" fontAlgn="auto" hangingPunct="1">
              <a:lnSpc>
                <a:spcPct val="90000"/>
              </a:lnSpc>
              <a:spcAft>
                <a:spcPts val="0"/>
              </a:spcAft>
              <a:buClr>
                <a:schemeClr val="accent5"/>
              </a:buClr>
              <a:buFont typeface="Arial" pitchFamily="34" charset="0"/>
              <a:buNone/>
              <a:defRPr/>
            </a:pPr>
            <a:r>
              <a:rPr lang="en-US" sz="2500" dirty="0"/>
              <a:t>Probe is sterile or is draped with a probe cover</a:t>
            </a:r>
          </a:p>
          <a:p>
            <a:pPr marL="0" indent="0" eaLnBrk="1" fontAlgn="auto" hangingPunct="1">
              <a:lnSpc>
                <a:spcPct val="90000"/>
              </a:lnSpc>
              <a:spcAft>
                <a:spcPts val="0"/>
              </a:spcAft>
              <a:buClr>
                <a:schemeClr val="accent5"/>
              </a:buClr>
              <a:buFont typeface="Arial" pitchFamily="34" charset="0"/>
              <a:buNone/>
              <a:defRPr/>
            </a:pPr>
            <a:r>
              <a:rPr lang="en-US" sz="2500" dirty="0"/>
              <a:t>Ultrasound box usually handled/controlled by anesthesia provider or circulator</a:t>
            </a:r>
          </a:p>
        </p:txBody>
      </p:sp>
      <p:sp>
        <p:nvSpPr>
          <p:cNvPr id="24579" name="Rectangle 2"/>
          <p:cNvSpPr>
            <a:spLocks noGrp="1" noChangeArrowheads="1"/>
          </p:cNvSpPr>
          <p:nvPr>
            <p:ph type="title"/>
          </p:nvPr>
        </p:nvSpPr>
        <p:spPr/>
        <p:txBody>
          <a:bodyPr/>
          <a:lstStyle/>
          <a:p>
            <a:pPr eaLnBrk="1" hangingPunct="1"/>
            <a:r>
              <a:rPr lang="en-US" smtClean="0">
                <a:cs typeface="Tunga" pitchFamily="2" charset="0"/>
              </a:rPr>
              <a:t>Doppler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sz="quarter" idx="13"/>
          </p:nvPr>
        </p:nvSpPr>
        <p:spPr>
          <a:xfrm>
            <a:off x="352425" y="1463675"/>
            <a:ext cx="7680325" cy="4724400"/>
          </a:xfrm>
        </p:spPr>
        <p:txBody>
          <a:bodyPr/>
          <a:lstStyle/>
          <a:p>
            <a:pPr marL="0" indent="0" eaLnBrk="1" fontAlgn="auto" hangingPunct="1">
              <a:lnSpc>
                <a:spcPct val="80000"/>
              </a:lnSpc>
              <a:spcAft>
                <a:spcPts val="0"/>
              </a:spcAft>
              <a:buClr>
                <a:schemeClr val="accent5"/>
              </a:buClr>
              <a:buFont typeface="Arial" pitchFamily="34" charset="0"/>
              <a:buNone/>
              <a:defRPr/>
            </a:pPr>
            <a:r>
              <a:rPr lang="en-US" sz="2400" b="1"/>
              <a:t>Peripheral Nerve Stimulator</a:t>
            </a:r>
          </a:p>
          <a:p>
            <a:pPr marL="0" indent="0" eaLnBrk="1" fontAlgn="auto" hangingPunct="1">
              <a:lnSpc>
                <a:spcPct val="80000"/>
              </a:lnSpc>
              <a:spcAft>
                <a:spcPts val="0"/>
              </a:spcAft>
              <a:buClr>
                <a:schemeClr val="accent5"/>
              </a:buClr>
              <a:buFont typeface="Arial" pitchFamily="34" charset="0"/>
              <a:buNone/>
              <a:defRPr/>
            </a:pPr>
            <a:r>
              <a:rPr lang="en-US" sz="2400"/>
              <a:t>This is a battery operated device used to assess the level of neuromuscular blockade for those patients receiving neuromuscular blockers</a:t>
            </a:r>
          </a:p>
          <a:p>
            <a:pPr marL="0" indent="0" eaLnBrk="1" fontAlgn="auto" hangingPunct="1">
              <a:lnSpc>
                <a:spcPct val="80000"/>
              </a:lnSpc>
              <a:spcAft>
                <a:spcPts val="0"/>
              </a:spcAft>
              <a:buClr>
                <a:schemeClr val="accent5"/>
              </a:buClr>
              <a:buFont typeface="Arial" pitchFamily="34" charset="0"/>
              <a:buNone/>
              <a:defRPr/>
            </a:pPr>
            <a:r>
              <a:rPr lang="en-US" sz="2400"/>
              <a:t>Pressed against a nerve area (usually the ulnar or facial nerves) it will generate a series of one to four twitches from the patient (called train of four)</a:t>
            </a:r>
          </a:p>
          <a:p>
            <a:pPr marL="0" indent="0" eaLnBrk="1" fontAlgn="auto" hangingPunct="1">
              <a:lnSpc>
                <a:spcPct val="80000"/>
              </a:lnSpc>
              <a:spcAft>
                <a:spcPts val="0"/>
              </a:spcAft>
              <a:buClr>
                <a:schemeClr val="accent5"/>
              </a:buClr>
              <a:buFont typeface="Arial" pitchFamily="34" charset="0"/>
              <a:buNone/>
              <a:defRPr/>
            </a:pPr>
            <a:r>
              <a:rPr lang="en-US" sz="2400"/>
              <a:t>One to four twitches lets the CRNA or anesthesiologist know this patient is muscle relaxed (paralyzed) at a given level</a:t>
            </a:r>
          </a:p>
          <a:p>
            <a:pPr marL="0" indent="0" eaLnBrk="1" fontAlgn="auto" hangingPunct="1">
              <a:lnSpc>
                <a:spcPct val="80000"/>
              </a:lnSpc>
              <a:spcAft>
                <a:spcPts val="0"/>
              </a:spcAft>
              <a:buClr>
                <a:schemeClr val="accent5"/>
              </a:buClr>
              <a:buFont typeface="Arial" pitchFamily="34" charset="0"/>
              <a:buNone/>
              <a:defRPr/>
            </a:pPr>
            <a:r>
              <a:rPr lang="en-US" sz="2400"/>
              <a:t>No response indicates that the patient has received a maximal dose and must wait until return of @ least 1 twitch in order to “reverse” the pt’s muscle relaxant</a:t>
            </a:r>
          </a:p>
        </p:txBody>
      </p:sp>
      <p:sp>
        <p:nvSpPr>
          <p:cNvPr id="2867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ea typeface="+mj-ea"/>
              </a:rPr>
              <a:t>Monitoring Devices</a:t>
            </a:r>
            <a:br>
              <a:rPr lang="en-US">
                <a:ea typeface="+mj-ea"/>
              </a:rPr>
            </a:br>
            <a:r>
              <a:rPr lang="en-US">
                <a:ea typeface="+mj-ea"/>
              </a:rPr>
              <a:t>(Types)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sz="quarter" idx="13"/>
          </p:nvPr>
        </p:nvSpPr>
        <p:spPr>
          <a:xfrm>
            <a:off x="352425" y="1463675"/>
            <a:ext cx="7680325" cy="4724400"/>
          </a:xfrm>
        </p:spPr>
        <p:txBody>
          <a:bodyPr/>
          <a:lstStyle/>
          <a:p>
            <a:pPr marL="0" indent="0" eaLnBrk="1" fontAlgn="auto" hangingPunct="1">
              <a:lnSpc>
                <a:spcPct val="90000"/>
              </a:lnSpc>
              <a:spcAft>
                <a:spcPts val="0"/>
              </a:spcAft>
              <a:buClr>
                <a:schemeClr val="accent5"/>
              </a:buClr>
              <a:buFont typeface="Arial" pitchFamily="34" charset="0"/>
              <a:buNone/>
              <a:defRPr/>
            </a:pPr>
            <a:r>
              <a:rPr lang="en-US" sz="2500" b="1" dirty="0"/>
              <a:t>Arterial Blood Gases (Arterial line)</a:t>
            </a:r>
            <a:endParaRPr lang="en-US" sz="2500" dirty="0"/>
          </a:p>
          <a:p>
            <a:pPr marL="0" indent="0" eaLnBrk="1" fontAlgn="auto" hangingPunct="1">
              <a:lnSpc>
                <a:spcPct val="90000"/>
              </a:lnSpc>
              <a:spcAft>
                <a:spcPts val="0"/>
              </a:spcAft>
              <a:buClr>
                <a:schemeClr val="accent5"/>
              </a:buClr>
              <a:buFont typeface="Arial" pitchFamily="34" charset="0"/>
              <a:buNone/>
              <a:defRPr/>
            </a:pPr>
            <a:r>
              <a:rPr lang="en-US" sz="2500" dirty="0"/>
              <a:t>Art line placement into the radial artery allows for the ability to draw off oxygenated blood (is from an artery) for assessment of the patient’s pH, electrolytes, oxygen content, and carbon dioxide content of the blood</a:t>
            </a:r>
          </a:p>
          <a:p>
            <a:pPr marL="0" indent="0" eaLnBrk="1" fontAlgn="auto" hangingPunct="1">
              <a:lnSpc>
                <a:spcPct val="90000"/>
              </a:lnSpc>
              <a:spcAft>
                <a:spcPts val="0"/>
              </a:spcAft>
              <a:buClr>
                <a:schemeClr val="accent5"/>
              </a:buClr>
              <a:buFont typeface="Arial" pitchFamily="34" charset="0"/>
              <a:buNone/>
              <a:defRPr/>
            </a:pPr>
            <a:r>
              <a:rPr lang="en-US" sz="2500" dirty="0"/>
              <a:t>Is crucial for prompt treatment of problems as seen with lengthy or complex surgeries</a:t>
            </a:r>
            <a:endParaRPr lang="en-US" sz="2500" b="1" dirty="0"/>
          </a:p>
        </p:txBody>
      </p:sp>
      <p:sp>
        <p:nvSpPr>
          <p:cNvPr id="3072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ea typeface="+mj-ea"/>
              </a:rPr>
              <a:t>Monitoring Devices</a:t>
            </a:r>
            <a:br>
              <a:rPr lang="en-US">
                <a:ea typeface="+mj-ea"/>
              </a:rPr>
            </a:br>
            <a:r>
              <a:rPr lang="en-US">
                <a:ea typeface="+mj-ea"/>
              </a:rPr>
              <a:t>(Types)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sz="quarter" idx="13"/>
          </p:nvPr>
        </p:nvSpPr>
        <p:spPr>
          <a:xfrm>
            <a:off x="352425" y="1463675"/>
            <a:ext cx="7680325" cy="4724400"/>
          </a:xfrm>
        </p:spPr>
        <p:txBody>
          <a:bodyPr/>
          <a:lstStyle/>
          <a:p>
            <a:pPr marL="0" indent="0" eaLnBrk="1" fontAlgn="auto" hangingPunct="1">
              <a:lnSpc>
                <a:spcPct val="90000"/>
              </a:lnSpc>
              <a:spcAft>
                <a:spcPts val="0"/>
              </a:spcAft>
              <a:buClr>
                <a:schemeClr val="accent5"/>
              </a:buClr>
              <a:buFont typeface="Arial" pitchFamily="34" charset="0"/>
              <a:buNone/>
              <a:defRPr/>
            </a:pPr>
            <a:r>
              <a:rPr lang="en-US" sz="2800"/>
              <a:t>Post-operative hypothermia occurs when the patient’s temperature is less than 36</a:t>
            </a:r>
            <a:r>
              <a:rPr lang="en-US" sz="2800">
                <a:cs typeface="Arial" charset="0"/>
              </a:rPr>
              <a:t>° C or 96.8°F</a:t>
            </a:r>
          </a:p>
          <a:p>
            <a:pPr marL="0" indent="0" eaLnBrk="1" fontAlgn="auto" hangingPunct="1">
              <a:lnSpc>
                <a:spcPct val="90000"/>
              </a:lnSpc>
              <a:spcAft>
                <a:spcPts val="0"/>
              </a:spcAft>
              <a:buClr>
                <a:schemeClr val="accent5"/>
              </a:buClr>
              <a:buFont typeface="Arial" pitchFamily="34" charset="0"/>
              <a:buNone/>
              <a:defRPr/>
            </a:pPr>
            <a:r>
              <a:rPr lang="en-US" sz="2800">
                <a:cs typeface="Arial" charset="0"/>
              </a:rPr>
              <a:t>60% of patients coming to PACU are hypothermic</a:t>
            </a:r>
          </a:p>
          <a:p>
            <a:pPr marL="0" indent="0" eaLnBrk="1" fontAlgn="auto" hangingPunct="1">
              <a:lnSpc>
                <a:spcPct val="90000"/>
              </a:lnSpc>
              <a:spcAft>
                <a:spcPts val="0"/>
              </a:spcAft>
              <a:buClr>
                <a:schemeClr val="accent5"/>
              </a:buClr>
              <a:buFont typeface="Arial" pitchFamily="34" charset="0"/>
              <a:buNone/>
              <a:defRPr/>
            </a:pPr>
            <a:r>
              <a:rPr lang="en-US" sz="2800">
                <a:cs typeface="Arial" charset="0"/>
              </a:rPr>
              <a:t>Hypothermia causes delayed recovery time and is thought to possibly contribute to postoperative illnesses or complications</a:t>
            </a:r>
          </a:p>
          <a:p>
            <a:pPr marL="0" indent="0" eaLnBrk="1" fontAlgn="auto" hangingPunct="1">
              <a:lnSpc>
                <a:spcPct val="90000"/>
              </a:lnSpc>
              <a:spcAft>
                <a:spcPts val="0"/>
              </a:spcAft>
              <a:buClr>
                <a:schemeClr val="accent5"/>
              </a:buClr>
              <a:buFont typeface="Arial" pitchFamily="34" charset="0"/>
              <a:buNone/>
              <a:defRPr/>
            </a:pPr>
            <a:r>
              <a:rPr lang="en-US" sz="2800">
                <a:cs typeface="Arial" charset="0"/>
              </a:rPr>
              <a:t>Shivering increases oxygen demands of the patient</a:t>
            </a:r>
          </a:p>
        </p:txBody>
      </p:sp>
      <p:sp>
        <p:nvSpPr>
          <p:cNvPr id="3481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ea typeface="+mj-ea"/>
              </a:rPr>
              <a:t>Thermoregulatory Devices</a:t>
            </a:r>
            <a:br>
              <a:rPr lang="en-US">
                <a:ea typeface="+mj-ea"/>
              </a:rPr>
            </a:br>
            <a:r>
              <a:rPr lang="en-US">
                <a:ea typeface="+mj-ea"/>
              </a:rPr>
              <a:t>(Hypothermia)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sz="quarter" idx="13"/>
          </p:nvPr>
        </p:nvSpPr>
        <p:spPr>
          <a:xfrm>
            <a:off x="352425" y="1463675"/>
            <a:ext cx="7680325" cy="4724400"/>
          </a:xfrm>
        </p:spPr>
        <p:txBody>
          <a:bodyPr/>
          <a:lstStyle/>
          <a:p>
            <a:pPr marL="0" indent="0" eaLnBrk="1" fontAlgn="auto" hangingPunct="1">
              <a:lnSpc>
                <a:spcPct val="80000"/>
              </a:lnSpc>
              <a:spcAft>
                <a:spcPts val="0"/>
              </a:spcAft>
              <a:buClr>
                <a:schemeClr val="accent5"/>
              </a:buClr>
              <a:buFont typeface="Arial" pitchFamily="34" charset="0"/>
              <a:buNone/>
              <a:defRPr/>
            </a:pPr>
            <a:r>
              <a:rPr lang="en-US" sz="2800"/>
              <a:t>The OR is generally a cool environment</a:t>
            </a:r>
          </a:p>
          <a:p>
            <a:pPr marL="0" indent="0" eaLnBrk="1" fontAlgn="auto" hangingPunct="1">
              <a:lnSpc>
                <a:spcPct val="80000"/>
              </a:lnSpc>
              <a:spcAft>
                <a:spcPts val="0"/>
              </a:spcAft>
              <a:buClr>
                <a:schemeClr val="accent5"/>
              </a:buClr>
              <a:buFont typeface="Arial" pitchFamily="34" charset="0"/>
              <a:buNone/>
              <a:defRPr/>
            </a:pPr>
            <a:r>
              <a:rPr lang="en-US" sz="2800"/>
              <a:t>Temperature of the room is often set to allow for the comfort of the scrub team</a:t>
            </a:r>
          </a:p>
          <a:p>
            <a:pPr marL="0" indent="0" eaLnBrk="1" fontAlgn="auto" hangingPunct="1">
              <a:lnSpc>
                <a:spcPct val="80000"/>
              </a:lnSpc>
              <a:spcAft>
                <a:spcPts val="0"/>
              </a:spcAft>
              <a:buClr>
                <a:schemeClr val="accent5"/>
              </a:buClr>
              <a:buFont typeface="Arial" pitchFamily="34" charset="0"/>
              <a:buNone/>
              <a:defRPr/>
            </a:pPr>
            <a:r>
              <a:rPr lang="en-US" sz="2800"/>
              <a:t>Patients under general anesthesia do not produce heat.  They rely on OR staff to keep their temperature normal</a:t>
            </a:r>
          </a:p>
          <a:p>
            <a:pPr marL="0" indent="0" eaLnBrk="1" fontAlgn="auto" hangingPunct="1">
              <a:lnSpc>
                <a:spcPct val="80000"/>
              </a:lnSpc>
              <a:spcAft>
                <a:spcPts val="0"/>
              </a:spcAft>
              <a:buClr>
                <a:schemeClr val="accent5"/>
              </a:buClr>
              <a:buFont typeface="Arial" pitchFamily="34" charset="0"/>
              <a:buNone/>
              <a:defRPr/>
            </a:pPr>
            <a:r>
              <a:rPr lang="en-US" sz="2800"/>
              <a:t>Simple measures such as providing warm blankets on the bed before the patient is transferred to it as well as applying warm blankets on top of the patient after they are transferred can help.  Doing the same when surgery is complete can also be helpful.</a:t>
            </a:r>
          </a:p>
        </p:txBody>
      </p:sp>
      <p:sp>
        <p:nvSpPr>
          <p:cNvPr id="28675" name="Rectangle 2"/>
          <p:cNvSpPr>
            <a:spLocks noGrp="1" noChangeArrowheads="1"/>
          </p:cNvSpPr>
          <p:nvPr>
            <p:ph type="title"/>
          </p:nvPr>
        </p:nvSpPr>
        <p:spPr/>
        <p:txBody>
          <a:bodyPr/>
          <a:lstStyle/>
          <a:p>
            <a:pPr eaLnBrk="1" hangingPunct="1"/>
            <a:r>
              <a:rPr lang="en-US" smtClean="0">
                <a:cs typeface="Tunga" pitchFamily="2" charset="0"/>
              </a:rPr>
              <a:t>Thermoregulatory Devices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sz="quarter" idx="13"/>
          </p:nvPr>
        </p:nvSpPr>
        <p:spPr>
          <a:xfrm>
            <a:off x="352425" y="1463675"/>
            <a:ext cx="7680325" cy="4724400"/>
          </a:xfrm>
        </p:spPr>
        <p:txBody>
          <a:bodyPr/>
          <a:lstStyle/>
          <a:p>
            <a:pPr marL="0" indent="0" eaLnBrk="1" fontAlgn="auto" hangingPunct="1">
              <a:lnSpc>
                <a:spcPct val="90000"/>
              </a:lnSpc>
              <a:spcAft>
                <a:spcPts val="0"/>
              </a:spcAft>
              <a:buClr>
                <a:schemeClr val="accent5"/>
              </a:buClr>
              <a:buFont typeface="Arial" pitchFamily="34" charset="0"/>
              <a:buNone/>
              <a:defRPr/>
            </a:pPr>
            <a:r>
              <a:rPr lang="en-US" sz="2500" dirty="0"/>
              <a:t>Applying an insulated bonnet to the patient’s head for the duration of surgery can help hold in body heat</a:t>
            </a:r>
          </a:p>
          <a:p>
            <a:pPr marL="0" indent="0" eaLnBrk="1" fontAlgn="auto" hangingPunct="1">
              <a:lnSpc>
                <a:spcPct val="90000"/>
              </a:lnSpc>
              <a:spcAft>
                <a:spcPts val="0"/>
              </a:spcAft>
              <a:buClr>
                <a:schemeClr val="accent5"/>
              </a:buClr>
              <a:buFont typeface="Arial" pitchFamily="34" charset="0"/>
              <a:buNone/>
              <a:defRPr/>
            </a:pPr>
            <a:r>
              <a:rPr lang="en-US" sz="2500" dirty="0"/>
              <a:t>Using warming blankets or Bair Huggers are most beneficial when their use is practical</a:t>
            </a:r>
          </a:p>
          <a:p>
            <a:pPr marL="0" indent="0" eaLnBrk="1" fontAlgn="auto" hangingPunct="1">
              <a:lnSpc>
                <a:spcPct val="90000"/>
              </a:lnSpc>
              <a:spcAft>
                <a:spcPts val="0"/>
              </a:spcAft>
              <a:buClr>
                <a:schemeClr val="accent5"/>
              </a:buClr>
              <a:buFont typeface="Arial" pitchFamily="34" charset="0"/>
              <a:buNone/>
              <a:defRPr/>
            </a:pPr>
            <a:r>
              <a:rPr lang="en-US" sz="2500" dirty="0"/>
              <a:t>Fluid warmers are also available to warm intravenous fluids as they are being administered</a:t>
            </a:r>
          </a:p>
        </p:txBody>
      </p:sp>
      <p:sp>
        <p:nvSpPr>
          <p:cNvPr id="29699" name="Rectangle 2"/>
          <p:cNvSpPr>
            <a:spLocks noGrp="1" noChangeArrowheads="1"/>
          </p:cNvSpPr>
          <p:nvPr>
            <p:ph type="title"/>
          </p:nvPr>
        </p:nvSpPr>
        <p:spPr/>
        <p:txBody>
          <a:bodyPr/>
          <a:lstStyle/>
          <a:p>
            <a:pPr eaLnBrk="1" hangingPunct="1"/>
            <a:r>
              <a:rPr lang="en-US" smtClean="0">
                <a:cs typeface="Tunga" pitchFamily="2" charset="0"/>
              </a:rPr>
              <a:t>Thermoregulatory Devices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sz="quarter" idx="13"/>
          </p:nvPr>
        </p:nvSpPr>
        <p:spPr>
          <a:xfrm>
            <a:off x="352425" y="1463675"/>
            <a:ext cx="7680325" cy="4724400"/>
          </a:xfrm>
        </p:spPr>
        <p:txBody>
          <a:bodyPr/>
          <a:lstStyle/>
          <a:p>
            <a:pPr marL="0" indent="0" eaLnBrk="1" fontAlgn="auto" hangingPunct="1">
              <a:spcAft>
                <a:spcPts val="0"/>
              </a:spcAft>
              <a:buClr>
                <a:schemeClr val="accent5"/>
              </a:buClr>
              <a:buFont typeface="Arial" pitchFamily="34" charset="0"/>
              <a:buNone/>
              <a:defRPr/>
            </a:pPr>
            <a:r>
              <a:rPr lang="en-US" sz="2500" dirty="0"/>
              <a:t>May be an indication of infection</a:t>
            </a:r>
          </a:p>
          <a:p>
            <a:pPr marL="0" indent="0" eaLnBrk="1" fontAlgn="auto" hangingPunct="1">
              <a:spcAft>
                <a:spcPts val="0"/>
              </a:spcAft>
              <a:buClr>
                <a:schemeClr val="accent5"/>
              </a:buClr>
              <a:buFont typeface="Arial" pitchFamily="34" charset="0"/>
              <a:buNone/>
              <a:defRPr/>
            </a:pPr>
            <a:r>
              <a:rPr lang="en-US" sz="2500" dirty="0"/>
              <a:t>May be an indication of malignant hyperthermia</a:t>
            </a:r>
          </a:p>
          <a:p>
            <a:pPr marL="0" indent="0" eaLnBrk="1" fontAlgn="auto" hangingPunct="1">
              <a:spcAft>
                <a:spcPts val="0"/>
              </a:spcAft>
              <a:buClr>
                <a:schemeClr val="accent5"/>
              </a:buClr>
              <a:buFont typeface="Arial" pitchFamily="34" charset="0"/>
              <a:buNone/>
              <a:defRPr/>
            </a:pPr>
            <a:r>
              <a:rPr lang="en-US" sz="2500" dirty="0"/>
              <a:t>Early recognition of the cause is vital to allow the patient to have the best outcome</a:t>
            </a:r>
          </a:p>
        </p:txBody>
      </p:sp>
      <p:sp>
        <p:nvSpPr>
          <p:cNvPr id="3789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ea typeface="+mj-ea"/>
              </a:rPr>
              <a:t>Thermoregulatory Devices</a:t>
            </a:r>
            <a:br>
              <a:rPr lang="en-US">
                <a:ea typeface="+mj-ea"/>
              </a:rPr>
            </a:br>
            <a:r>
              <a:rPr lang="en-US">
                <a:ea typeface="+mj-ea"/>
              </a:rPr>
              <a:t>(Hyperthermia)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sz="quarter" idx="13"/>
          </p:nvPr>
        </p:nvSpPr>
        <p:spPr>
          <a:xfrm>
            <a:off x="352425" y="1463675"/>
            <a:ext cx="7680325" cy="4724400"/>
          </a:xfrm>
        </p:spPr>
        <p:txBody>
          <a:bodyPr/>
          <a:lstStyle/>
          <a:p>
            <a:pPr marL="0" indent="0" eaLnBrk="1" fontAlgn="auto" hangingPunct="1">
              <a:spcAft>
                <a:spcPts val="0"/>
              </a:spcAft>
              <a:buClr>
                <a:schemeClr val="accent5"/>
              </a:buClr>
              <a:buFont typeface="Arial" pitchFamily="34" charset="0"/>
              <a:buNone/>
              <a:defRPr/>
            </a:pPr>
            <a:r>
              <a:rPr lang="en-US" sz="2500" dirty="0"/>
              <a:t>It is crucial that IV access be provided for the patient undergoing surgery</a:t>
            </a:r>
          </a:p>
          <a:p>
            <a:pPr marL="0" indent="0" eaLnBrk="1" fontAlgn="auto" hangingPunct="1">
              <a:spcAft>
                <a:spcPts val="0"/>
              </a:spcAft>
              <a:buClr>
                <a:schemeClr val="accent5"/>
              </a:buClr>
              <a:buFont typeface="Arial" pitchFamily="34" charset="0"/>
              <a:buNone/>
              <a:defRPr/>
            </a:pPr>
            <a:r>
              <a:rPr lang="en-US" sz="2500" dirty="0"/>
              <a:t>IV access 1˚done through a peripheral vein site such as the arms</a:t>
            </a:r>
          </a:p>
          <a:p>
            <a:pPr marL="0" indent="0" eaLnBrk="1" fontAlgn="auto" hangingPunct="1">
              <a:spcAft>
                <a:spcPts val="0"/>
              </a:spcAft>
              <a:buClr>
                <a:schemeClr val="accent5"/>
              </a:buClr>
              <a:buFont typeface="Arial" pitchFamily="34" charset="0"/>
              <a:buNone/>
              <a:defRPr/>
            </a:pPr>
            <a:r>
              <a:rPr lang="en-US" sz="2500" dirty="0"/>
              <a:t>IV access can be through the legs or neck (preferable) if there are no viable arm veins</a:t>
            </a:r>
          </a:p>
          <a:p>
            <a:pPr marL="0" indent="0" eaLnBrk="1" fontAlgn="auto" hangingPunct="1">
              <a:spcAft>
                <a:spcPts val="0"/>
              </a:spcAft>
              <a:buClr>
                <a:schemeClr val="accent5"/>
              </a:buClr>
              <a:buFont typeface="Arial" pitchFamily="34" charset="0"/>
              <a:buNone/>
              <a:defRPr/>
            </a:pPr>
            <a:r>
              <a:rPr lang="en-US" sz="2500" dirty="0"/>
              <a:t>Central line access, through the </a:t>
            </a:r>
            <a:r>
              <a:rPr lang="en-US" sz="2500" dirty="0" err="1"/>
              <a:t>subclavian</a:t>
            </a:r>
            <a:r>
              <a:rPr lang="en-US" sz="2500" dirty="0"/>
              <a:t> vein can also be used</a:t>
            </a:r>
          </a:p>
        </p:txBody>
      </p:sp>
      <p:sp>
        <p:nvSpPr>
          <p:cNvPr id="31747" name="Rectangle 2"/>
          <p:cNvSpPr>
            <a:spLocks noGrp="1" noChangeArrowheads="1"/>
          </p:cNvSpPr>
          <p:nvPr>
            <p:ph type="title"/>
          </p:nvPr>
        </p:nvSpPr>
        <p:spPr/>
        <p:txBody>
          <a:bodyPr/>
          <a:lstStyle/>
          <a:p>
            <a:pPr eaLnBrk="1" hangingPunct="1"/>
            <a:r>
              <a:rPr lang="en-US" smtClean="0">
                <a:cs typeface="Tunga" pitchFamily="2" charset="0"/>
              </a:rPr>
              <a:t>Intravenous Access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sz="quarter" idx="13"/>
          </p:nvPr>
        </p:nvSpPr>
        <p:spPr>
          <a:xfrm>
            <a:off x="352425" y="1463675"/>
            <a:ext cx="7680325" cy="4724400"/>
          </a:xfrm>
        </p:spPr>
        <p:txBody>
          <a:bodyPr/>
          <a:lstStyle/>
          <a:p>
            <a:pPr marL="0" indent="0" eaLnBrk="1" fontAlgn="auto" hangingPunct="1">
              <a:spcAft>
                <a:spcPts val="0"/>
              </a:spcAft>
              <a:buClr>
                <a:schemeClr val="accent5"/>
              </a:buClr>
              <a:buFont typeface="Arial" pitchFamily="34" charset="0"/>
              <a:buNone/>
              <a:defRPr/>
            </a:pPr>
            <a:r>
              <a:rPr lang="en-US" sz="2200" dirty="0"/>
              <a:t>Assessment</a:t>
            </a:r>
          </a:p>
          <a:p>
            <a:pPr marL="0" indent="0" eaLnBrk="1" fontAlgn="auto" hangingPunct="1">
              <a:spcAft>
                <a:spcPts val="0"/>
              </a:spcAft>
              <a:buClr>
                <a:schemeClr val="accent5"/>
              </a:buClr>
              <a:buFont typeface="Arial" pitchFamily="34" charset="0"/>
              <a:buNone/>
              <a:defRPr/>
            </a:pPr>
            <a:r>
              <a:rPr lang="en-US" sz="2200" dirty="0"/>
              <a:t>Monitoring Devices</a:t>
            </a:r>
          </a:p>
          <a:p>
            <a:pPr marL="0" indent="0" eaLnBrk="1" fontAlgn="auto" hangingPunct="1">
              <a:spcAft>
                <a:spcPts val="0"/>
              </a:spcAft>
              <a:buClr>
                <a:schemeClr val="accent5"/>
              </a:buClr>
              <a:buFont typeface="Arial" pitchFamily="34" charset="0"/>
              <a:buNone/>
              <a:defRPr/>
            </a:pPr>
            <a:r>
              <a:rPr lang="en-US" sz="2200" dirty="0"/>
              <a:t>Thermoregulatory Devices</a:t>
            </a:r>
          </a:p>
          <a:p>
            <a:pPr marL="0" indent="0" eaLnBrk="1" fontAlgn="auto" hangingPunct="1">
              <a:spcAft>
                <a:spcPts val="0"/>
              </a:spcAft>
              <a:buClr>
                <a:schemeClr val="accent5"/>
              </a:buClr>
              <a:buFont typeface="Arial" pitchFamily="34" charset="0"/>
              <a:buNone/>
              <a:defRPr/>
            </a:pPr>
            <a:r>
              <a:rPr lang="en-US" sz="2200" dirty="0"/>
              <a:t>Intravenous Access</a:t>
            </a:r>
          </a:p>
          <a:p>
            <a:pPr marL="0" indent="0" eaLnBrk="1" fontAlgn="auto" hangingPunct="1">
              <a:spcAft>
                <a:spcPts val="0"/>
              </a:spcAft>
              <a:buClr>
                <a:schemeClr val="accent5"/>
              </a:buClr>
              <a:buFont typeface="Arial" pitchFamily="34" charset="0"/>
              <a:buNone/>
              <a:defRPr/>
            </a:pPr>
            <a:r>
              <a:rPr lang="en-US" sz="2200" dirty="0"/>
              <a:t>Positioning</a:t>
            </a:r>
          </a:p>
        </p:txBody>
      </p:sp>
      <p:sp>
        <p:nvSpPr>
          <p:cNvPr id="14339" name="Rectangle 2"/>
          <p:cNvSpPr>
            <a:spLocks noGrp="1" noChangeArrowheads="1"/>
          </p:cNvSpPr>
          <p:nvPr>
            <p:ph type="title"/>
          </p:nvPr>
        </p:nvSpPr>
        <p:spPr/>
        <p:txBody>
          <a:bodyPr/>
          <a:lstStyle/>
          <a:p>
            <a:pPr eaLnBrk="1" hangingPunct="1"/>
            <a:r>
              <a:rPr lang="en-US" smtClean="0">
                <a:cs typeface="Tunga" pitchFamily="2" charset="0"/>
              </a:rPr>
              <a:t>Anesthesia Concepts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sz="quarter" idx="13"/>
          </p:nvPr>
        </p:nvSpPr>
        <p:spPr>
          <a:xfrm>
            <a:off x="352425" y="1463675"/>
            <a:ext cx="7680325" cy="4724400"/>
          </a:xfrm>
        </p:spPr>
        <p:txBody>
          <a:bodyPr/>
          <a:lstStyle/>
          <a:p>
            <a:pPr marL="0" indent="0" eaLnBrk="1" fontAlgn="auto" hangingPunct="1">
              <a:spcAft>
                <a:spcPts val="0"/>
              </a:spcAft>
              <a:buClr>
                <a:schemeClr val="accent5"/>
              </a:buClr>
              <a:buFont typeface="Arial" pitchFamily="34" charset="0"/>
              <a:buNone/>
              <a:defRPr/>
            </a:pPr>
            <a:r>
              <a:rPr lang="en-US" sz="2500" dirty="0"/>
              <a:t>IV access provides a way to rapidly treat a patient with medications should there be a problem during the course of the surgery</a:t>
            </a:r>
          </a:p>
          <a:p>
            <a:pPr marL="0" indent="0" eaLnBrk="1" fontAlgn="auto" hangingPunct="1">
              <a:spcAft>
                <a:spcPts val="0"/>
              </a:spcAft>
              <a:buClr>
                <a:schemeClr val="accent5"/>
              </a:buClr>
              <a:buFont typeface="Arial" pitchFamily="34" charset="0"/>
              <a:buNone/>
              <a:defRPr/>
            </a:pPr>
            <a:r>
              <a:rPr lang="en-US" sz="2500" dirty="0"/>
              <a:t>IV access is necessary for the administration of anesthetic agents, IV fluids, IV medications non-anesthesia related, and blood products</a:t>
            </a:r>
          </a:p>
        </p:txBody>
      </p:sp>
      <p:sp>
        <p:nvSpPr>
          <p:cNvPr id="32771" name="Rectangle 2"/>
          <p:cNvSpPr>
            <a:spLocks noGrp="1" noChangeArrowheads="1"/>
          </p:cNvSpPr>
          <p:nvPr>
            <p:ph type="title"/>
          </p:nvPr>
        </p:nvSpPr>
        <p:spPr/>
        <p:txBody>
          <a:bodyPr/>
          <a:lstStyle/>
          <a:p>
            <a:pPr eaLnBrk="1" hangingPunct="1"/>
            <a:r>
              <a:rPr lang="en-US" smtClean="0">
                <a:cs typeface="Tunga" pitchFamily="2" charset="0"/>
              </a:rPr>
              <a:t>Intravenous Access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sz="quarter" idx="13"/>
          </p:nvPr>
        </p:nvSpPr>
        <p:spPr>
          <a:xfrm>
            <a:off x="352425" y="1463675"/>
            <a:ext cx="7680325" cy="4724400"/>
          </a:xfrm>
        </p:spPr>
        <p:txBody>
          <a:bodyPr/>
          <a:lstStyle/>
          <a:p>
            <a:pPr marL="0" indent="0" eaLnBrk="1" fontAlgn="auto" hangingPunct="1">
              <a:lnSpc>
                <a:spcPct val="80000"/>
              </a:lnSpc>
              <a:spcAft>
                <a:spcPts val="0"/>
              </a:spcAft>
              <a:buClr>
                <a:schemeClr val="accent5"/>
              </a:buClr>
              <a:buFont typeface="Arial" pitchFamily="34" charset="0"/>
              <a:buNone/>
              <a:defRPr/>
            </a:pPr>
            <a:r>
              <a:rPr lang="en-US" sz="2800"/>
              <a:t>From an anesthesia perspective, positioning must allow for quick access to the patient’s airway as well as their IV sites</a:t>
            </a:r>
          </a:p>
          <a:p>
            <a:pPr marL="0" indent="0" eaLnBrk="1" fontAlgn="auto" hangingPunct="1">
              <a:lnSpc>
                <a:spcPct val="80000"/>
              </a:lnSpc>
              <a:spcAft>
                <a:spcPts val="0"/>
              </a:spcAft>
              <a:buClr>
                <a:schemeClr val="accent5"/>
              </a:buClr>
              <a:buFont typeface="Arial" pitchFamily="34" charset="0"/>
              <a:buNone/>
              <a:defRPr/>
            </a:pPr>
            <a:r>
              <a:rPr lang="en-US" sz="2800"/>
              <a:t>For a patient receiving general anesthesia,  the patient must be supine to be intubated</a:t>
            </a:r>
          </a:p>
          <a:p>
            <a:pPr marL="0" indent="0" eaLnBrk="1" fontAlgn="auto" hangingPunct="1">
              <a:lnSpc>
                <a:spcPct val="80000"/>
              </a:lnSpc>
              <a:spcAft>
                <a:spcPts val="0"/>
              </a:spcAft>
              <a:buClr>
                <a:schemeClr val="accent5"/>
              </a:buClr>
              <a:buFont typeface="Arial" pitchFamily="34" charset="0"/>
              <a:buNone/>
              <a:defRPr/>
            </a:pPr>
            <a:r>
              <a:rPr lang="en-US" sz="2800"/>
              <a:t>For a patient who will be placed in a prone position for surgery, intubation takes place on the stretcher before transported to the OR bed</a:t>
            </a:r>
          </a:p>
          <a:p>
            <a:pPr marL="0" indent="0" eaLnBrk="1" fontAlgn="auto" hangingPunct="1">
              <a:lnSpc>
                <a:spcPct val="80000"/>
              </a:lnSpc>
              <a:spcAft>
                <a:spcPts val="0"/>
              </a:spcAft>
              <a:buClr>
                <a:schemeClr val="accent5"/>
              </a:buClr>
              <a:buFont typeface="Arial" pitchFamily="34" charset="0"/>
              <a:buNone/>
              <a:defRPr/>
            </a:pPr>
            <a:r>
              <a:rPr lang="en-US" sz="2800"/>
              <a:t>For patients placed in a lateral position for surgery, intubation takes place on the OR bed, then the patient is flipped on their side by OR staff</a:t>
            </a:r>
          </a:p>
        </p:txBody>
      </p:sp>
      <p:sp>
        <p:nvSpPr>
          <p:cNvPr id="33795" name="Rectangle 2"/>
          <p:cNvSpPr>
            <a:spLocks noGrp="1" noChangeArrowheads="1"/>
          </p:cNvSpPr>
          <p:nvPr>
            <p:ph type="title"/>
          </p:nvPr>
        </p:nvSpPr>
        <p:spPr/>
        <p:txBody>
          <a:bodyPr/>
          <a:lstStyle/>
          <a:p>
            <a:pPr eaLnBrk="1" hangingPunct="1"/>
            <a:r>
              <a:rPr lang="en-US" smtClean="0">
                <a:cs typeface="Tunga" pitchFamily="2" charset="0"/>
              </a:rPr>
              <a:t>Positioning</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sz="quarter" idx="13"/>
          </p:nvPr>
        </p:nvSpPr>
        <p:spPr>
          <a:xfrm>
            <a:off x="352425" y="1463675"/>
            <a:ext cx="7680325" cy="4724400"/>
          </a:xfrm>
        </p:spPr>
        <p:txBody>
          <a:bodyPr/>
          <a:lstStyle/>
          <a:p>
            <a:pPr marL="0" indent="0" eaLnBrk="1" fontAlgn="auto" hangingPunct="1">
              <a:spcAft>
                <a:spcPts val="0"/>
              </a:spcAft>
              <a:buClr>
                <a:schemeClr val="accent5"/>
              </a:buClr>
              <a:buFont typeface="Arial" pitchFamily="34" charset="0"/>
              <a:buNone/>
              <a:defRPr/>
            </a:pPr>
            <a:r>
              <a:rPr lang="en-US" sz="2500" b="1" dirty="0"/>
              <a:t>DO NOT MOVE </a:t>
            </a:r>
            <a:r>
              <a:rPr lang="en-US" sz="2500" dirty="0"/>
              <a:t>a patient without getting the OKAY to do so from anesthesia</a:t>
            </a:r>
          </a:p>
          <a:p>
            <a:pPr marL="0" indent="0" eaLnBrk="1" fontAlgn="auto" hangingPunct="1">
              <a:spcAft>
                <a:spcPts val="0"/>
              </a:spcAft>
              <a:buClr>
                <a:schemeClr val="accent5"/>
              </a:buClr>
              <a:buFont typeface="Arial" pitchFamily="34" charset="0"/>
              <a:buNone/>
              <a:defRPr/>
            </a:pPr>
            <a:r>
              <a:rPr lang="en-US" sz="2500" dirty="0"/>
              <a:t>You would not want to be responsible for pulling out an IV or </a:t>
            </a:r>
            <a:r>
              <a:rPr lang="en-US" sz="2500" dirty="0" err="1"/>
              <a:t>endotracheal</a:t>
            </a:r>
            <a:r>
              <a:rPr lang="en-US" sz="2500" dirty="0"/>
              <a:t> tube! </a:t>
            </a:r>
          </a:p>
        </p:txBody>
      </p:sp>
      <p:sp>
        <p:nvSpPr>
          <p:cNvPr id="34819" name="Rectangle 2"/>
          <p:cNvSpPr>
            <a:spLocks noGrp="1" noChangeArrowheads="1"/>
          </p:cNvSpPr>
          <p:nvPr>
            <p:ph type="title"/>
          </p:nvPr>
        </p:nvSpPr>
        <p:spPr/>
        <p:txBody>
          <a:bodyPr/>
          <a:lstStyle/>
          <a:p>
            <a:pPr eaLnBrk="1" hangingPunct="1"/>
            <a:r>
              <a:rPr lang="en-US" smtClean="0">
                <a:cs typeface="Tunga" pitchFamily="2" charset="0"/>
              </a:rPr>
              <a:t>Positioning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sz="quarter" idx="13"/>
          </p:nvPr>
        </p:nvSpPr>
        <p:spPr>
          <a:xfrm>
            <a:off x="352425" y="1463675"/>
            <a:ext cx="7680325" cy="4724400"/>
          </a:xfrm>
        </p:spPr>
        <p:txBody>
          <a:bodyPr/>
          <a:lstStyle/>
          <a:p>
            <a:pPr marL="0" indent="0" eaLnBrk="1" fontAlgn="auto" hangingPunct="1">
              <a:spcAft>
                <a:spcPts val="0"/>
              </a:spcAft>
              <a:buClr>
                <a:schemeClr val="accent5"/>
              </a:buClr>
              <a:buFont typeface="Arial" pitchFamily="34" charset="0"/>
              <a:buNone/>
              <a:defRPr/>
            </a:pPr>
            <a:r>
              <a:rPr lang="en-US" sz="2500" dirty="0"/>
              <a:t>Selection</a:t>
            </a:r>
          </a:p>
          <a:p>
            <a:pPr marL="0" indent="0" eaLnBrk="1" fontAlgn="auto" hangingPunct="1">
              <a:spcAft>
                <a:spcPts val="0"/>
              </a:spcAft>
              <a:buClr>
                <a:schemeClr val="accent5"/>
              </a:buClr>
              <a:buFont typeface="Arial" pitchFamily="34" charset="0"/>
              <a:buNone/>
              <a:defRPr/>
            </a:pPr>
            <a:r>
              <a:rPr lang="en-US" sz="2500" dirty="0"/>
              <a:t>Preoperative medications</a:t>
            </a:r>
          </a:p>
          <a:p>
            <a:pPr marL="0" indent="0" eaLnBrk="1" fontAlgn="auto" hangingPunct="1">
              <a:spcAft>
                <a:spcPts val="0"/>
              </a:spcAft>
              <a:buClr>
                <a:schemeClr val="accent5"/>
              </a:buClr>
              <a:buFont typeface="Arial" pitchFamily="34" charset="0"/>
              <a:buNone/>
              <a:defRPr/>
            </a:pPr>
            <a:r>
              <a:rPr lang="en-US" sz="2500" dirty="0"/>
              <a:t>Methods of administration</a:t>
            </a:r>
          </a:p>
        </p:txBody>
      </p:sp>
      <p:sp>
        <p:nvSpPr>
          <p:cNvPr id="35843" name="Rectangle 2"/>
          <p:cNvSpPr>
            <a:spLocks noGrp="1" noChangeArrowheads="1"/>
          </p:cNvSpPr>
          <p:nvPr>
            <p:ph type="title"/>
          </p:nvPr>
        </p:nvSpPr>
        <p:spPr/>
        <p:txBody>
          <a:bodyPr/>
          <a:lstStyle/>
          <a:p>
            <a:pPr eaLnBrk="1" hangingPunct="1"/>
            <a:r>
              <a:rPr lang="en-US" smtClean="0">
                <a:cs typeface="Tunga" pitchFamily="2" charset="0"/>
              </a:rPr>
              <a:t>Anesthesia Administration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sz="quarter" idx="13"/>
          </p:nvPr>
        </p:nvSpPr>
        <p:spPr>
          <a:xfrm>
            <a:off x="352425" y="1463675"/>
            <a:ext cx="7680325" cy="4724400"/>
          </a:xfrm>
        </p:spPr>
        <p:txBody>
          <a:bodyPr/>
          <a:lstStyle/>
          <a:p>
            <a:pPr marL="0" indent="0" eaLnBrk="1" fontAlgn="auto" hangingPunct="1">
              <a:spcAft>
                <a:spcPts val="0"/>
              </a:spcAft>
              <a:buClr>
                <a:schemeClr val="accent5"/>
              </a:buClr>
              <a:buFont typeface="Arial" pitchFamily="34" charset="0"/>
              <a:buNone/>
              <a:defRPr/>
            </a:pPr>
            <a:r>
              <a:rPr lang="en-US" sz="2800"/>
              <a:t>The type of anesthetic to be used is determined by the patient, surgeon, and anesthesiologist or CRNA</a:t>
            </a:r>
          </a:p>
          <a:p>
            <a:pPr marL="0" indent="0" eaLnBrk="1" fontAlgn="auto" hangingPunct="1">
              <a:spcAft>
                <a:spcPts val="0"/>
              </a:spcAft>
              <a:buClr>
                <a:schemeClr val="accent5"/>
              </a:buClr>
              <a:buFont typeface="Arial" pitchFamily="34" charset="0"/>
              <a:buNone/>
              <a:defRPr/>
            </a:pPr>
            <a:r>
              <a:rPr lang="en-US" sz="2800" b="1"/>
              <a:t>Patient:</a:t>
            </a:r>
            <a:r>
              <a:rPr lang="en-US" sz="2800"/>
              <a:t>  rapid-acting, reversed easily, and provides for analgesia (no pain) during the course of the surgical procedure as well as into the postoperative period (IDEALLY)</a:t>
            </a:r>
          </a:p>
          <a:p>
            <a:pPr marL="0" indent="0" eaLnBrk="1" fontAlgn="auto" hangingPunct="1">
              <a:spcAft>
                <a:spcPts val="0"/>
              </a:spcAft>
              <a:buClr>
                <a:schemeClr val="accent5"/>
              </a:buClr>
              <a:buFont typeface="Arial" pitchFamily="34" charset="0"/>
              <a:buNone/>
              <a:defRPr/>
            </a:pPr>
            <a:r>
              <a:rPr lang="en-US" sz="2800" b="1"/>
              <a:t>Surgeon:  </a:t>
            </a:r>
            <a:r>
              <a:rPr lang="en-US" sz="2800"/>
              <a:t>provides for good relaxation of the muscles, limits patient movement, and has few side effects for the patient</a:t>
            </a:r>
            <a:endParaRPr lang="en-US" sz="2800" b="1"/>
          </a:p>
        </p:txBody>
      </p:sp>
      <p:sp>
        <p:nvSpPr>
          <p:cNvPr id="36867" name="Rectangle 2"/>
          <p:cNvSpPr>
            <a:spLocks noGrp="1" noChangeArrowheads="1"/>
          </p:cNvSpPr>
          <p:nvPr>
            <p:ph type="title"/>
          </p:nvPr>
        </p:nvSpPr>
        <p:spPr/>
        <p:txBody>
          <a:bodyPr/>
          <a:lstStyle/>
          <a:p>
            <a:pPr eaLnBrk="1" hangingPunct="1"/>
            <a:r>
              <a:rPr lang="en-US" smtClean="0">
                <a:cs typeface="Tunga" pitchFamily="2" charset="0"/>
              </a:rPr>
              <a:t>Selection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sz="quarter" idx="13"/>
          </p:nvPr>
        </p:nvSpPr>
        <p:spPr>
          <a:xfrm>
            <a:off x="352425" y="1463675"/>
            <a:ext cx="7680325" cy="4724400"/>
          </a:xfrm>
        </p:spPr>
        <p:txBody>
          <a:bodyPr/>
          <a:lstStyle/>
          <a:p>
            <a:pPr marL="0" indent="0" eaLnBrk="1" fontAlgn="auto" hangingPunct="1">
              <a:spcAft>
                <a:spcPts val="0"/>
              </a:spcAft>
              <a:buClr>
                <a:schemeClr val="accent5"/>
              </a:buClr>
              <a:buFont typeface="Arial" pitchFamily="34" charset="0"/>
              <a:buNone/>
              <a:defRPr/>
            </a:pPr>
            <a:r>
              <a:rPr lang="en-US" sz="2500" b="1" dirty="0"/>
              <a:t>Anesthesiologist/CRNA:  </a:t>
            </a:r>
            <a:r>
              <a:rPr lang="en-US" sz="2500" dirty="0"/>
              <a:t>Allows for high percentages of oxygen to be used and is safe, leaving the body unaffected, as well as has a low level of toxic effects</a:t>
            </a:r>
            <a:endParaRPr lang="en-US" sz="2500" b="1" dirty="0"/>
          </a:p>
        </p:txBody>
      </p:sp>
      <p:sp>
        <p:nvSpPr>
          <p:cNvPr id="37891" name="Rectangle 2"/>
          <p:cNvSpPr>
            <a:spLocks noGrp="1" noChangeArrowheads="1"/>
          </p:cNvSpPr>
          <p:nvPr>
            <p:ph type="title"/>
          </p:nvPr>
        </p:nvSpPr>
        <p:spPr/>
        <p:txBody>
          <a:bodyPr/>
          <a:lstStyle/>
          <a:p>
            <a:pPr eaLnBrk="1" hangingPunct="1"/>
            <a:r>
              <a:rPr lang="en-US" smtClean="0">
                <a:cs typeface="Tunga" pitchFamily="2" charset="0"/>
              </a:rPr>
              <a:t>Selection Continued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sz="quarter" idx="13"/>
          </p:nvPr>
        </p:nvSpPr>
        <p:spPr>
          <a:xfrm>
            <a:off x="352425" y="1463675"/>
            <a:ext cx="7680325" cy="4724400"/>
          </a:xfrm>
        </p:spPr>
        <p:txBody>
          <a:bodyPr>
            <a:normAutofit lnSpcReduction="10000"/>
          </a:bodyPr>
          <a:lstStyle/>
          <a:p>
            <a:pPr marL="0" indent="0" eaLnBrk="1" fontAlgn="auto" hangingPunct="1">
              <a:spcAft>
                <a:spcPts val="0"/>
              </a:spcAft>
              <a:buClr>
                <a:schemeClr val="accent5"/>
              </a:buClr>
              <a:buFont typeface="Arial" pitchFamily="34" charset="0"/>
              <a:buNone/>
              <a:defRPr/>
            </a:pPr>
            <a:r>
              <a:rPr lang="en-US" sz="2800" b="1"/>
              <a:t>Purpose of:  </a:t>
            </a:r>
            <a:endParaRPr lang="en-US" sz="2800"/>
          </a:p>
          <a:p>
            <a:pPr marL="0" indent="0" eaLnBrk="1" fontAlgn="auto" hangingPunct="1">
              <a:spcAft>
                <a:spcPts val="0"/>
              </a:spcAft>
              <a:buClr>
                <a:schemeClr val="accent5"/>
              </a:buClr>
              <a:buFont typeface="Arial" pitchFamily="34" charset="0"/>
              <a:buNone/>
              <a:defRPr/>
            </a:pPr>
            <a:r>
              <a:rPr lang="en-US" sz="2800"/>
              <a:t>Relieve preoperative anxiety</a:t>
            </a:r>
          </a:p>
          <a:p>
            <a:pPr marL="0" indent="0" eaLnBrk="1" fontAlgn="auto" hangingPunct="1">
              <a:spcAft>
                <a:spcPts val="0"/>
              </a:spcAft>
              <a:buClr>
                <a:schemeClr val="accent5"/>
              </a:buClr>
              <a:buFont typeface="Arial" pitchFamily="34" charset="0"/>
              <a:buNone/>
              <a:defRPr/>
            </a:pPr>
            <a:r>
              <a:rPr lang="en-US" sz="2800"/>
              <a:t>Produce amnesia related to the surgical events</a:t>
            </a:r>
          </a:p>
          <a:p>
            <a:pPr marL="0" indent="0" eaLnBrk="1" fontAlgn="auto" hangingPunct="1">
              <a:spcAft>
                <a:spcPts val="0"/>
              </a:spcAft>
              <a:buClr>
                <a:schemeClr val="accent5"/>
              </a:buClr>
              <a:buFont typeface="Arial" pitchFamily="34" charset="0"/>
              <a:buNone/>
              <a:defRPr/>
            </a:pPr>
            <a:r>
              <a:rPr lang="en-US" sz="2800"/>
              <a:t>Decrease secretions of the respiratory tract to prevent aspiration of respiratory secretions</a:t>
            </a:r>
          </a:p>
          <a:p>
            <a:pPr marL="0" indent="0" eaLnBrk="1" fontAlgn="auto" hangingPunct="1">
              <a:spcAft>
                <a:spcPts val="0"/>
              </a:spcAft>
              <a:buClr>
                <a:schemeClr val="accent5"/>
              </a:buClr>
              <a:buFont typeface="Arial" pitchFamily="34" charset="0"/>
              <a:buNone/>
              <a:defRPr/>
            </a:pPr>
            <a:r>
              <a:rPr lang="en-US" sz="2800"/>
              <a:t>Prevent nausea and vomiting to prevent aspiration of gastric contents</a:t>
            </a:r>
          </a:p>
          <a:p>
            <a:pPr marL="0" indent="0" eaLnBrk="1" fontAlgn="auto" hangingPunct="1">
              <a:spcAft>
                <a:spcPts val="0"/>
              </a:spcAft>
              <a:buClr>
                <a:schemeClr val="accent5"/>
              </a:buClr>
              <a:buFont typeface="Arial" pitchFamily="34" charset="0"/>
              <a:buNone/>
              <a:defRPr/>
            </a:pPr>
            <a:r>
              <a:rPr lang="en-US" sz="2800"/>
              <a:t>Minimize pain </a:t>
            </a:r>
          </a:p>
          <a:p>
            <a:pPr marL="0" indent="0" eaLnBrk="1" fontAlgn="auto" hangingPunct="1">
              <a:spcAft>
                <a:spcPts val="0"/>
              </a:spcAft>
              <a:buClr>
                <a:schemeClr val="accent5"/>
              </a:buClr>
              <a:buFont typeface="Arial" pitchFamily="34" charset="0"/>
              <a:buNone/>
              <a:defRPr/>
            </a:pPr>
            <a:r>
              <a:rPr lang="en-US" sz="2800"/>
              <a:t>Aide in a smooth induction of anesthesia</a:t>
            </a:r>
          </a:p>
          <a:p>
            <a:pPr marL="0" indent="0" eaLnBrk="1" fontAlgn="auto" hangingPunct="1">
              <a:spcAft>
                <a:spcPts val="0"/>
              </a:spcAft>
              <a:buClr>
                <a:schemeClr val="accent5"/>
              </a:buClr>
              <a:buFont typeface="Arial" pitchFamily="34" charset="0"/>
              <a:buNone/>
              <a:defRPr/>
            </a:pPr>
            <a:endParaRPr lang="en-US" sz="2800" b="1"/>
          </a:p>
        </p:txBody>
      </p:sp>
      <p:sp>
        <p:nvSpPr>
          <p:cNvPr id="38915" name="Rectangle 2"/>
          <p:cNvSpPr>
            <a:spLocks noGrp="1" noChangeArrowheads="1"/>
          </p:cNvSpPr>
          <p:nvPr>
            <p:ph type="title"/>
          </p:nvPr>
        </p:nvSpPr>
        <p:spPr/>
        <p:txBody>
          <a:bodyPr/>
          <a:lstStyle/>
          <a:p>
            <a:pPr eaLnBrk="1" hangingPunct="1"/>
            <a:r>
              <a:rPr lang="en-US" smtClean="0">
                <a:cs typeface="Tunga" pitchFamily="2" charset="0"/>
              </a:rPr>
              <a:t>Preoperative Medications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sz="quarter" idx="13"/>
          </p:nvPr>
        </p:nvSpPr>
        <p:spPr>
          <a:xfrm>
            <a:off x="352425" y="1463675"/>
            <a:ext cx="7680325" cy="4724400"/>
          </a:xfrm>
        </p:spPr>
        <p:txBody>
          <a:bodyPr/>
          <a:lstStyle/>
          <a:p>
            <a:pPr marL="0" indent="0" eaLnBrk="1" fontAlgn="auto" hangingPunct="1">
              <a:lnSpc>
                <a:spcPct val="80000"/>
              </a:lnSpc>
              <a:spcAft>
                <a:spcPts val="0"/>
              </a:spcAft>
              <a:buClr>
                <a:schemeClr val="accent5"/>
              </a:buClr>
              <a:buFont typeface="Arial" pitchFamily="34" charset="0"/>
              <a:buNone/>
              <a:defRPr/>
            </a:pPr>
            <a:r>
              <a:rPr lang="en-US" sz="2800" b="1"/>
              <a:t>Selection of:</a:t>
            </a:r>
          </a:p>
          <a:p>
            <a:pPr marL="0" indent="0" eaLnBrk="1" fontAlgn="auto" hangingPunct="1">
              <a:lnSpc>
                <a:spcPct val="80000"/>
              </a:lnSpc>
              <a:spcAft>
                <a:spcPts val="0"/>
              </a:spcAft>
              <a:buClr>
                <a:schemeClr val="accent5"/>
              </a:buClr>
              <a:buFont typeface="Arial" pitchFamily="34" charset="0"/>
              <a:buNone/>
              <a:defRPr/>
            </a:pPr>
            <a:r>
              <a:rPr lang="en-US" sz="2800"/>
              <a:t>Made by anesthesiologist/CRNA (preference)</a:t>
            </a:r>
          </a:p>
          <a:p>
            <a:pPr marL="0" indent="0" eaLnBrk="1" fontAlgn="auto" hangingPunct="1">
              <a:lnSpc>
                <a:spcPct val="80000"/>
              </a:lnSpc>
              <a:spcAft>
                <a:spcPts val="0"/>
              </a:spcAft>
              <a:buClr>
                <a:schemeClr val="accent5"/>
              </a:buClr>
              <a:buFont typeface="Arial" pitchFamily="34" charset="0"/>
              <a:buNone/>
              <a:defRPr/>
            </a:pPr>
            <a:r>
              <a:rPr lang="en-US" sz="2800"/>
              <a:t>Assess patient’s:</a:t>
            </a:r>
          </a:p>
          <a:p>
            <a:pPr marL="0" indent="0" eaLnBrk="1" fontAlgn="auto" hangingPunct="1">
              <a:lnSpc>
                <a:spcPct val="80000"/>
              </a:lnSpc>
              <a:spcAft>
                <a:spcPts val="0"/>
              </a:spcAft>
              <a:buClr>
                <a:schemeClr val="accent5"/>
              </a:buClr>
              <a:buFont typeface="Wingdings" pitchFamily="2" charset="2"/>
              <a:buNone/>
              <a:defRPr/>
            </a:pPr>
            <a:r>
              <a:rPr lang="en-US" sz="2800"/>
              <a:t>     physical status</a:t>
            </a:r>
          </a:p>
          <a:p>
            <a:pPr marL="0" indent="0" eaLnBrk="1" fontAlgn="auto" hangingPunct="1">
              <a:lnSpc>
                <a:spcPct val="80000"/>
              </a:lnSpc>
              <a:spcAft>
                <a:spcPts val="0"/>
              </a:spcAft>
              <a:buClr>
                <a:schemeClr val="accent5"/>
              </a:buClr>
              <a:buFont typeface="Wingdings" pitchFamily="2" charset="2"/>
              <a:buNone/>
              <a:defRPr/>
            </a:pPr>
            <a:r>
              <a:rPr lang="en-US" sz="2800"/>
              <a:t>     emotional status</a:t>
            </a:r>
          </a:p>
          <a:p>
            <a:pPr marL="0" indent="0" eaLnBrk="1" fontAlgn="auto" hangingPunct="1">
              <a:lnSpc>
                <a:spcPct val="80000"/>
              </a:lnSpc>
              <a:spcAft>
                <a:spcPts val="0"/>
              </a:spcAft>
              <a:buClr>
                <a:schemeClr val="accent5"/>
              </a:buClr>
              <a:buFont typeface="Wingdings" pitchFamily="2" charset="2"/>
              <a:buNone/>
              <a:defRPr/>
            </a:pPr>
            <a:r>
              <a:rPr lang="en-US" sz="2800"/>
              <a:t>     age</a:t>
            </a:r>
          </a:p>
          <a:p>
            <a:pPr marL="0" indent="0" eaLnBrk="1" fontAlgn="auto" hangingPunct="1">
              <a:lnSpc>
                <a:spcPct val="80000"/>
              </a:lnSpc>
              <a:spcAft>
                <a:spcPts val="0"/>
              </a:spcAft>
              <a:buClr>
                <a:schemeClr val="accent5"/>
              </a:buClr>
              <a:buFont typeface="Wingdings" pitchFamily="2" charset="2"/>
              <a:buNone/>
              <a:defRPr/>
            </a:pPr>
            <a:r>
              <a:rPr lang="en-US" sz="2800"/>
              <a:t>     weight</a:t>
            </a:r>
          </a:p>
          <a:p>
            <a:pPr marL="0" indent="0" eaLnBrk="1" fontAlgn="auto" hangingPunct="1">
              <a:lnSpc>
                <a:spcPct val="80000"/>
              </a:lnSpc>
              <a:spcAft>
                <a:spcPts val="0"/>
              </a:spcAft>
              <a:buClr>
                <a:schemeClr val="accent5"/>
              </a:buClr>
              <a:buFont typeface="Wingdings" pitchFamily="2" charset="2"/>
              <a:buNone/>
              <a:defRPr/>
            </a:pPr>
            <a:r>
              <a:rPr lang="en-US" sz="2800"/>
              <a:t>     concomitant diseases </a:t>
            </a:r>
          </a:p>
          <a:p>
            <a:pPr marL="0" indent="0" eaLnBrk="1" fontAlgn="auto" hangingPunct="1">
              <a:lnSpc>
                <a:spcPct val="80000"/>
              </a:lnSpc>
              <a:spcAft>
                <a:spcPts val="0"/>
              </a:spcAft>
              <a:buClr>
                <a:schemeClr val="accent5"/>
              </a:buClr>
              <a:buFont typeface="Wingdings" pitchFamily="2" charset="2"/>
              <a:buNone/>
              <a:defRPr/>
            </a:pPr>
            <a:r>
              <a:rPr lang="en-US" sz="2800"/>
              <a:t>     how much relaxation is needed</a:t>
            </a:r>
          </a:p>
        </p:txBody>
      </p:sp>
      <p:sp>
        <p:nvSpPr>
          <p:cNvPr id="39939" name="Rectangle 2"/>
          <p:cNvSpPr>
            <a:spLocks noGrp="1" noChangeArrowheads="1"/>
          </p:cNvSpPr>
          <p:nvPr>
            <p:ph type="title"/>
          </p:nvPr>
        </p:nvSpPr>
        <p:spPr/>
        <p:txBody>
          <a:bodyPr/>
          <a:lstStyle/>
          <a:p>
            <a:pPr eaLnBrk="1" hangingPunct="1"/>
            <a:r>
              <a:rPr lang="en-US" smtClean="0">
                <a:cs typeface="Tunga" pitchFamily="2" charset="0"/>
              </a:rPr>
              <a:t>Preoperative Medications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sz="quarter" idx="13"/>
          </p:nvPr>
        </p:nvSpPr>
        <p:spPr>
          <a:xfrm>
            <a:off x="352425" y="1463675"/>
            <a:ext cx="7680325" cy="4724400"/>
          </a:xfrm>
        </p:spPr>
        <p:txBody>
          <a:bodyPr/>
          <a:lstStyle/>
          <a:p>
            <a:pPr marL="0" indent="0" eaLnBrk="1" fontAlgn="auto" hangingPunct="1">
              <a:spcAft>
                <a:spcPts val="0"/>
              </a:spcAft>
              <a:buClr>
                <a:schemeClr val="accent5"/>
              </a:buClr>
              <a:buFont typeface="Arial" pitchFamily="34" charset="0"/>
              <a:buNone/>
              <a:defRPr/>
            </a:pPr>
            <a:r>
              <a:rPr lang="en-US" sz="2800" b="1"/>
              <a:t>Classification of:</a:t>
            </a:r>
          </a:p>
          <a:p>
            <a:pPr marL="0" indent="0" eaLnBrk="1" fontAlgn="auto" hangingPunct="1">
              <a:spcAft>
                <a:spcPts val="0"/>
              </a:spcAft>
              <a:buClr>
                <a:schemeClr val="accent5"/>
              </a:buClr>
              <a:buFont typeface="Arial" pitchFamily="34" charset="0"/>
              <a:buNone/>
              <a:defRPr/>
            </a:pPr>
            <a:r>
              <a:rPr lang="en-US" sz="2800" u="sng"/>
              <a:t>Sedatives and Tranquilizers</a:t>
            </a:r>
          </a:p>
          <a:p>
            <a:pPr marL="0" indent="0" eaLnBrk="1" fontAlgn="auto" hangingPunct="1">
              <a:spcAft>
                <a:spcPts val="0"/>
              </a:spcAft>
              <a:buClr>
                <a:schemeClr val="accent5"/>
              </a:buClr>
              <a:buFont typeface="Wingdings" pitchFamily="2" charset="2"/>
              <a:buNone/>
              <a:defRPr/>
            </a:pPr>
            <a:r>
              <a:rPr lang="en-US" sz="2800"/>
              <a:t>    -reduce anxiety</a:t>
            </a:r>
          </a:p>
          <a:p>
            <a:pPr marL="0" indent="0" eaLnBrk="1" fontAlgn="auto" hangingPunct="1">
              <a:spcAft>
                <a:spcPts val="0"/>
              </a:spcAft>
              <a:buClr>
                <a:schemeClr val="accent5"/>
              </a:buClr>
              <a:buFont typeface="Wingdings" pitchFamily="2" charset="2"/>
              <a:buNone/>
              <a:defRPr/>
            </a:pPr>
            <a:r>
              <a:rPr lang="en-US" sz="2800"/>
              <a:t>    -provide sedation and drowsiness</a:t>
            </a:r>
          </a:p>
          <a:p>
            <a:pPr marL="0" indent="0" eaLnBrk="1" fontAlgn="auto" hangingPunct="1">
              <a:spcAft>
                <a:spcPts val="0"/>
              </a:spcAft>
              <a:buClr>
                <a:schemeClr val="accent5"/>
              </a:buClr>
              <a:buFont typeface="Wingdings" pitchFamily="2" charset="2"/>
              <a:buNone/>
              <a:defRPr/>
            </a:pPr>
            <a:r>
              <a:rPr lang="en-US" sz="2800"/>
              <a:t>    -have an antiemetic effect (prevent nausea  </a:t>
            </a:r>
          </a:p>
          <a:p>
            <a:pPr marL="0" indent="0" eaLnBrk="1" fontAlgn="auto" hangingPunct="1">
              <a:spcAft>
                <a:spcPts val="0"/>
              </a:spcAft>
              <a:buClr>
                <a:schemeClr val="accent5"/>
              </a:buClr>
              <a:buFont typeface="Wingdings" pitchFamily="2" charset="2"/>
              <a:buNone/>
              <a:defRPr/>
            </a:pPr>
            <a:r>
              <a:rPr lang="en-US" sz="2800"/>
              <a:t>     and vomiting)</a:t>
            </a:r>
          </a:p>
          <a:p>
            <a:pPr marL="0" indent="0" eaLnBrk="1" fontAlgn="auto" hangingPunct="1">
              <a:spcAft>
                <a:spcPts val="0"/>
              </a:spcAft>
              <a:buClr>
                <a:schemeClr val="accent5"/>
              </a:buClr>
              <a:buFont typeface="Wingdings" pitchFamily="2" charset="2"/>
              <a:buNone/>
              <a:defRPr/>
            </a:pPr>
            <a:r>
              <a:rPr lang="en-US" sz="2800"/>
              <a:t>    -do not prevent pain</a:t>
            </a:r>
          </a:p>
          <a:p>
            <a:pPr marL="0" indent="0" eaLnBrk="1" fontAlgn="auto" hangingPunct="1">
              <a:spcAft>
                <a:spcPts val="0"/>
              </a:spcAft>
              <a:buClr>
                <a:schemeClr val="accent5"/>
              </a:buClr>
              <a:buFont typeface="Wingdings" pitchFamily="2" charset="2"/>
              <a:buNone/>
              <a:defRPr/>
            </a:pPr>
            <a:r>
              <a:rPr lang="en-US" sz="2800"/>
              <a:t>    -provide amnesia</a:t>
            </a:r>
          </a:p>
        </p:txBody>
      </p:sp>
      <p:sp>
        <p:nvSpPr>
          <p:cNvPr id="40963" name="Rectangle 2"/>
          <p:cNvSpPr>
            <a:spLocks noGrp="1" noChangeArrowheads="1"/>
          </p:cNvSpPr>
          <p:nvPr>
            <p:ph type="title"/>
          </p:nvPr>
        </p:nvSpPr>
        <p:spPr/>
        <p:txBody>
          <a:bodyPr/>
          <a:lstStyle/>
          <a:p>
            <a:pPr eaLnBrk="1" hangingPunct="1"/>
            <a:r>
              <a:rPr lang="en-US" smtClean="0">
                <a:cs typeface="Tunga" pitchFamily="2" charset="0"/>
              </a:rPr>
              <a:t>Preoperative Medications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sz="quarter" idx="13"/>
          </p:nvPr>
        </p:nvSpPr>
        <p:spPr>
          <a:xfrm>
            <a:off x="352425" y="1463675"/>
            <a:ext cx="7680325" cy="4724400"/>
          </a:xfrm>
        </p:spPr>
        <p:txBody>
          <a:bodyPr/>
          <a:lstStyle/>
          <a:p>
            <a:pPr marL="0" indent="0" eaLnBrk="1" fontAlgn="auto" hangingPunct="1">
              <a:lnSpc>
                <a:spcPct val="90000"/>
              </a:lnSpc>
              <a:spcAft>
                <a:spcPts val="0"/>
              </a:spcAft>
              <a:buClr>
                <a:schemeClr val="accent5"/>
              </a:buClr>
              <a:buFont typeface="Arial" pitchFamily="34" charset="0"/>
              <a:buNone/>
              <a:defRPr/>
            </a:pPr>
            <a:r>
              <a:rPr lang="en-US" sz="2800" u="sng"/>
              <a:t>Narcotic Analgesics</a:t>
            </a:r>
          </a:p>
          <a:p>
            <a:pPr marL="0" indent="0" eaLnBrk="1" fontAlgn="auto" hangingPunct="1">
              <a:lnSpc>
                <a:spcPct val="90000"/>
              </a:lnSpc>
              <a:spcAft>
                <a:spcPts val="0"/>
              </a:spcAft>
              <a:buClr>
                <a:schemeClr val="accent5"/>
              </a:buClr>
              <a:buFont typeface="Arial" pitchFamily="34" charset="0"/>
              <a:buNone/>
              <a:defRPr/>
            </a:pPr>
            <a:r>
              <a:rPr lang="en-US" sz="2800"/>
              <a:t>Reduce pain perception</a:t>
            </a:r>
          </a:p>
          <a:p>
            <a:pPr marL="0" indent="0" eaLnBrk="1" fontAlgn="auto" hangingPunct="1">
              <a:lnSpc>
                <a:spcPct val="90000"/>
              </a:lnSpc>
              <a:spcAft>
                <a:spcPts val="0"/>
              </a:spcAft>
              <a:buClr>
                <a:schemeClr val="accent5"/>
              </a:buClr>
              <a:buFont typeface="Arial" pitchFamily="34" charset="0"/>
              <a:buNone/>
              <a:defRPr/>
            </a:pPr>
            <a:r>
              <a:rPr lang="en-US" sz="2800"/>
              <a:t>Raise pain threshold</a:t>
            </a:r>
          </a:p>
          <a:p>
            <a:pPr marL="0" indent="0" eaLnBrk="1" fontAlgn="auto" hangingPunct="1">
              <a:lnSpc>
                <a:spcPct val="90000"/>
              </a:lnSpc>
              <a:spcAft>
                <a:spcPts val="0"/>
              </a:spcAft>
              <a:buClr>
                <a:schemeClr val="accent5"/>
              </a:buClr>
              <a:buFont typeface="Arial" pitchFamily="34" charset="0"/>
              <a:buNone/>
              <a:defRPr/>
            </a:pPr>
            <a:r>
              <a:rPr lang="en-US" sz="2800"/>
              <a:t>Decrease amount of anesthetics needed during the surgical procedure</a:t>
            </a:r>
          </a:p>
          <a:p>
            <a:pPr marL="0" indent="0" eaLnBrk="1" fontAlgn="auto" hangingPunct="1">
              <a:lnSpc>
                <a:spcPct val="90000"/>
              </a:lnSpc>
              <a:spcAft>
                <a:spcPts val="0"/>
              </a:spcAft>
              <a:buClr>
                <a:schemeClr val="accent5"/>
              </a:buClr>
              <a:buFont typeface="Arial" pitchFamily="34" charset="0"/>
              <a:buNone/>
              <a:defRPr/>
            </a:pPr>
            <a:r>
              <a:rPr lang="en-US" sz="2800"/>
              <a:t>Examples are </a:t>
            </a:r>
            <a:r>
              <a:rPr lang="en-US" sz="2800" i="1"/>
              <a:t>morphine</a:t>
            </a:r>
            <a:r>
              <a:rPr lang="en-US" sz="2800"/>
              <a:t>, </a:t>
            </a:r>
            <a:r>
              <a:rPr lang="en-US" sz="2800" i="1"/>
              <a:t>fentanyl (sublimaze), sufenta</a:t>
            </a:r>
          </a:p>
          <a:p>
            <a:pPr marL="0" indent="0" eaLnBrk="1" fontAlgn="auto" hangingPunct="1">
              <a:lnSpc>
                <a:spcPct val="90000"/>
              </a:lnSpc>
              <a:spcAft>
                <a:spcPts val="0"/>
              </a:spcAft>
              <a:buClr>
                <a:schemeClr val="accent5"/>
              </a:buClr>
              <a:buFont typeface="Arial" pitchFamily="34" charset="0"/>
              <a:buNone/>
              <a:defRPr/>
            </a:pPr>
            <a:r>
              <a:rPr lang="en-US" sz="2800"/>
              <a:t>Side effects include respiratory depression, nausea, vomiting, urinary retention, and capable of causing dependence with long term use</a:t>
            </a:r>
          </a:p>
        </p:txBody>
      </p:sp>
      <p:sp>
        <p:nvSpPr>
          <p:cNvPr id="41987" name="Rectangle 2"/>
          <p:cNvSpPr>
            <a:spLocks noGrp="1" noChangeArrowheads="1"/>
          </p:cNvSpPr>
          <p:nvPr>
            <p:ph type="title"/>
          </p:nvPr>
        </p:nvSpPr>
        <p:spPr/>
        <p:txBody>
          <a:bodyPr/>
          <a:lstStyle/>
          <a:p>
            <a:pPr eaLnBrk="1" hangingPunct="1"/>
            <a:r>
              <a:rPr lang="en-US" smtClean="0">
                <a:cs typeface="Tunga" pitchFamily="2" charset="0"/>
              </a:rPr>
              <a:t>Preoperative Medications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sz="quarter" idx="13"/>
          </p:nvPr>
        </p:nvSpPr>
        <p:spPr>
          <a:xfrm>
            <a:off x="352425" y="1463675"/>
            <a:ext cx="7680325" cy="4724400"/>
          </a:xfrm>
        </p:spPr>
        <p:txBody>
          <a:bodyPr/>
          <a:lstStyle/>
          <a:p>
            <a:pPr marL="0" indent="0" eaLnBrk="1" fontAlgn="auto" hangingPunct="1">
              <a:spcAft>
                <a:spcPts val="0"/>
              </a:spcAft>
              <a:buClr>
                <a:schemeClr val="accent5"/>
              </a:buClr>
              <a:buFont typeface="Arial" pitchFamily="34" charset="0"/>
              <a:buNone/>
              <a:defRPr/>
            </a:pPr>
            <a:r>
              <a:rPr lang="en-US" sz="2800" b="1"/>
              <a:t>Conducted by CRNA or Anesthesiologist</a:t>
            </a:r>
          </a:p>
          <a:p>
            <a:pPr marL="0" indent="0" eaLnBrk="1" fontAlgn="auto" hangingPunct="1">
              <a:spcAft>
                <a:spcPts val="0"/>
              </a:spcAft>
              <a:buClr>
                <a:schemeClr val="accent5"/>
              </a:buClr>
              <a:buFont typeface="Arial" pitchFamily="34" charset="0"/>
              <a:buNone/>
              <a:defRPr/>
            </a:pPr>
            <a:r>
              <a:rPr lang="en-US" sz="2800" b="1"/>
              <a:t>Necessary to gather information that may affect the patient’s anesthesia</a:t>
            </a:r>
          </a:p>
          <a:p>
            <a:pPr marL="0" indent="0" eaLnBrk="1" fontAlgn="auto" hangingPunct="1">
              <a:spcAft>
                <a:spcPts val="0"/>
              </a:spcAft>
              <a:buClr>
                <a:schemeClr val="accent5"/>
              </a:buClr>
              <a:buFont typeface="Wingdings" pitchFamily="2" charset="2"/>
              <a:buNone/>
              <a:defRPr/>
            </a:pPr>
            <a:r>
              <a:rPr lang="en-US" sz="2800"/>
              <a:t>     past medical/surgical history</a:t>
            </a:r>
          </a:p>
          <a:p>
            <a:pPr marL="0" indent="0" eaLnBrk="1" fontAlgn="auto" hangingPunct="1">
              <a:spcAft>
                <a:spcPts val="0"/>
              </a:spcAft>
              <a:buClr>
                <a:schemeClr val="accent5"/>
              </a:buClr>
              <a:buFont typeface="Wingdings" pitchFamily="2" charset="2"/>
              <a:buNone/>
              <a:defRPr/>
            </a:pPr>
            <a:r>
              <a:rPr lang="en-US" sz="2800"/>
              <a:t>     current medical/physical status </a:t>
            </a:r>
          </a:p>
          <a:p>
            <a:pPr marL="0" indent="0" eaLnBrk="1" fontAlgn="auto" hangingPunct="1">
              <a:spcAft>
                <a:spcPts val="0"/>
              </a:spcAft>
              <a:buClr>
                <a:schemeClr val="accent5"/>
              </a:buClr>
              <a:buFont typeface="Wingdings" pitchFamily="2" charset="2"/>
              <a:buNone/>
              <a:defRPr/>
            </a:pPr>
            <a:r>
              <a:rPr lang="en-US" sz="2800"/>
              <a:t>     current surgical disease</a:t>
            </a:r>
          </a:p>
          <a:p>
            <a:pPr marL="0" indent="0" eaLnBrk="1" fontAlgn="auto" hangingPunct="1">
              <a:spcAft>
                <a:spcPts val="0"/>
              </a:spcAft>
              <a:buClr>
                <a:schemeClr val="accent5"/>
              </a:buClr>
              <a:buFont typeface="Wingdings" pitchFamily="2" charset="2"/>
              <a:buNone/>
              <a:defRPr/>
            </a:pPr>
            <a:r>
              <a:rPr lang="en-US" sz="2800"/>
              <a:t>     medications currently taking</a:t>
            </a:r>
          </a:p>
          <a:p>
            <a:pPr marL="0" indent="0" eaLnBrk="1" fontAlgn="auto" hangingPunct="1">
              <a:spcAft>
                <a:spcPts val="0"/>
              </a:spcAft>
              <a:buClr>
                <a:schemeClr val="accent5"/>
              </a:buClr>
              <a:buFont typeface="Wingdings" pitchFamily="2" charset="2"/>
              <a:buNone/>
              <a:defRPr/>
            </a:pPr>
            <a:r>
              <a:rPr lang="en-US" sz="2800"/>
              <a:t>     allergies</a:t>
            </a:r>
          </a:p>
        </p:txBody>
      </p:sp>
      <p:sp>
        <p:nvSpPr>
          <p:cNvPr id="409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ea typeface="+mj-ea"/>
              </a:rPr>
              <a:t>Assessment</a:t>
            </a:r>
            <a:br>
              <a:rPr lang="en-US">
                <a:ea typeface="+mj-ea"/>
              </a:rPr>
            </a:br>
            <a:r>
              <a:rPr lang="en-US">
                <a:ea typeface="+mj-ea"/>
              </a:rPr>
              <a:t>(Preoperative Evaluation)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sz="quarter" idx="13"/>
          </p:nvPr>
        </p:nvSpPr>
        <p:spPr>
          <a:xfrm>
            <a:off x="352425" y="1463675"/>
            <a:ext cx="7680325" cy="4724400"/>
          </a:xfrm>
        </p:spPr>
        <p:txBody>
          <a:bodyPr/>
          <a:lstStyle/>
          <a:p>
            <a:pPr marL="0" indent="0" eaLnBrk="1" fontAlgn="auto" hangingPunct="1">
              <a:spcAft>
                <a:spcPts val="0"/>
              </a:spcAft>
              <a:buClr>
                <a:schemeClr val="accent5"/>
              </a:buClr>
              <a:buFont typeface="Arial" pitchFamily="34" charset="0"/>
              <a:buNone/>
              <a:defRPr/>
            </a:pPr>
            <a:r>
              <a:rPr lang="en-US" sz="2500" u="sng" dirty="0"/>
              <a:t>Non-narcotic Analgesic</a:t>
            </a:r>
          </a:p>
          <a:p>
            <a:pPr marL="0" indent="0" eaLnBrk="1" fontAlgn="auto" hangingPunct="1">
              <a:spcAft>
                <a:spcPts val="0"/>
              </a:spcAft>
              <a:buClr>
                <a:schemeClr val="accent5"/>
              </a:buClr>
              <a:buFont typeface="Arial" pitchFamily="34" charset="0"/>
              <a:buNone/>
              <a:defRPr/>
            </a:pPr>
            <a:r>
              <a:rPr lang="en-US" sz="2500" dirty="0"/>
              <a:t>Reduces pain perception</a:t>
            </a:r>
          </a:p>
          <a:p>
            <a:pPr marL="0" indent="0" eaLnBrk="1" fontAlgn="auto" hangingPunct="1">
              <a:spcAft>
                <a:spcPts val="0"/>
              </a:spcAft>
              <a:buClr>
                <a:schemeClr val="accent5"/>
              </a:buClr>
              <a:buFont typeface="Arial" pitchFamily="34" charset="0"/>
              <a:buNone/>
              <a:defRPr/>
            </a:pPr>
            <a:r>
              <a:rPr lang="en-US" sz="2500" dirty="0"/>
              <a:t>Raises pain threshold</a:t>
            </a:r>
          </a:p>
          <a:p>
            <a:pPr marL="0" indent="0" eaLnBrk="1" fontAlgn="auto" hangingPunct="1">
              <a:spcAft>
                <a:spcPts val="0"/>
              </a:spcAft>
              <a:buClr>
                <a:schemeClr val="accent5"/>
              </a:buClr>
              <a:buFont typeface="Arial" pitchFamily="34" charset="0"/>
              <a:buNone/>
              <a:defRPr/>
            </a:pPr>
            <a:r>
              <a:rPr lang="en-US" sz="2500" dirty="0"/>
              <a:t>TORODOL</a:t>
            </a:r>
          </a:p>
          <a:p>
            <a:pPr marL="0" indent="0" eaLnBrk="1" fontAlgn="auto" hangingPunct="1">
              <a:spcAft>
                <a:spcPts val="0"/>
              </a:spcAft>
              <a:buClr>
                <a:schemeClr val="accent5"/>
              </a:buClr>
              <a:buFont typeface="Arial" pitchFamily="34" charset="0"/>
              <a:buNone/>
              <a:defRPr/>
            </a:pPr>
            <a:endParaRPr lang="en-US" dirty="0"/>
          </a:p>
        </p:txBody>
      </p:sp>
      <p:sp>
        <p:nvSpPr>
          <p:cNvPr id="43011" name="Rectangle 2"/>
          <p:cNvSpPr>
            <a:spLocks noGrp="1" noChangeArrowheads="1"/>
          </p:cNvSpPr>
          <p:nvPr>
            <p:ph type="title"/>
          </p:nvPr>
        </p:nvSpPr>
        <p:spPr/>
        <p:txBody>
          <a:bodyPr/>
          <a:lstStyle/>
          <a:p>
            <a:pPr eaLnBrk="1" hangingPunct="1"/>
            <a:r>
              <a:rPr lang="en-US" smtClean="0">
                <a:cs typeface="Tunga" pitchFamily="2" charset="0"/>
              </a:rPr>
              <a:t>Preoperative Medications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sz="quarter" idx="13"/>
          </p:nvPr>
        </p:nvSpPr>
        <p:spPr>
          <a:xfrm>
            <a:off x="352425" y="1463675"/>
            <a:ext cx="7680325" cy="4724400"/>
          </a:xfrm>
        </p:spPr>
        <p:txBody>
          <a:bodyPr/>
          <a:lstStyle/>
          <a:p>
            <a:pPr marL="0" indent="0" eaLnBrk="1" fontAlgn="auto" hangingPunct="1">
              <a:lnSpc>
                <a:spcPct val="90000"/>
              </a:lnSpc>
              <a:spcAft>
                <a:spcPts val="0"/>
              </a:spcAft>
              <a:buClr>
                <a:schemeClr val="accent5"/>
              </a:buClr>
              <a:buFont typeface="Arial" pitchFamily="34" charset="0"/>
              <a:buNone/>
              <a:defRPr/>
            </a:pPr>
            <a:r>
              <a:rPr lang="en-US" sz="2500" u="sng" dirty="0" err="1"/>
              <a:t>Anticholinergics</a:t>
            </a:r>
            <a:r>
              <a:rPr lang="en-US" sz="2500" u="sng" dirty="0"/>
              <a:t> (</a:t>
            </a:r>
            <a:r>
              <a:rPr lang="en-US" sz="2500" u="sng" dirty="0" err="1"/>
              <a:t>antimuscarinic</a:t>
            </a:r>
            <a:r>
              <a:rPr lang="en-US" sz="2500" u="sng" dirty="0"/>
              <a:t>)</a:t>
            </a:r>
          </a:p>
          <a:p>
            <a:pPr marL="0" indent="0" eaLnBrk="1" fontAlgn="auto" hangingPunct="1">
              <a:lnSpc>
                <a:spcPct val="90000"/>
              </a:lnSpc>
              <a:spcAft>
                <a:spcPts val="0"/>
              </a:spcAft>
              <a:buClr>
                <a:schemeClr val="accent5"/>
              </a:buClr>
              <a:buFont typeface="Arial" pitchFamily="34" charset="0"/>
              <a:buNone/>
              <a:defRPr/>
            </a:pPr>
            <a:r>
              <a:rPr lang="en-US" sz="2500" dirty="0"/>
              <a:t>PSNS depressant </a:t>
            </a:r>
          </a:p>
          <a:p>
            <a:pPr marL="0" indent="0" eaLnBrk="1" fontAlgn="auto" hangingPunct="1">
              <a:lnSpc>
                <a:spcPct val="90000"/>
              </a:lnSpc>
              <a:spcAft>
                <a:spcPts val="0"/>
              </a:spcAft>
              <a:buClr>
                <a:schemeClr val="accent5"/>
              </a:buClr>
              <a:buFont typeface="Arial" pitchFamily="34" charset="0"/>
              <a:buNone/>
              <a:defRPr/>
            </a:pPr>
            <a:r>
              <a:rPr lang="en-US" sz="2500" dirty="0"/>
              <a:t>Prevent mucous secretions in the mouth, respiratory tract, and digestive tract preventing aspiration of secretions by the patient during surgery</a:t>
            </a:r>
          </a:p>
          <a:p>
            <a:pPr marL="0" indent="0" eaLnBrk="1" fontAlgn="auto" hangingPunct="1">
              <a:lnSpc>
                <a:spcPct val="90000"/>
              </a:lnSpc>
              <a:spcAft>
                <a:spcPts val="0"/>
              </a:spcAft>
              <a:buClr>
                <a:schemeClr val="accent5"/>
              </a:buClr>
              <a:buFont typeface="Arial" pitchFamily="34" charset="0"/>
              <a:buNone/>
              <a:defRPr/>
            </a:pPr>
            <a:r>
              <a:rPr lang="en-US" sz="2500" dirty="0"/>
              <a:t>Are bronchodilators (increase heart rate and respiratory rate</a:t>
            </a:r>
          </a:p>
          <a:p>
            <a:pPr marL="0" indent="0" eaLnBrk="1" fontAlgn="auto" hangingPunct="1">
              <a:lnSpc>
                <a:spcPct val="90000"/>
              </a:lnSpc>
              <a:spcAft>
                <a:spcPts val="0"/>
              </a:spcAft>
              <a:buClr>
                <a:schemeClr val="accent5"/>
              </a:buClr>
              <a:buFont typeface="Arial" pitchFamily="34" charset="0"/>
              <a:buNone/>
              <a:defRPr/>
            </a:pPr>
            <a:r>
              <a:rPr lang="en-US" sz="2500" dirty="0"/>
              <a:t>Do not affect blood pressure</a:t>
            </a:r>
          </a:p>
          <a:p>
            <a:pPr marL="0" indent="0" eaLnBrk="1" fontAlgn="auto" hangingPunct="1">
              <a:lnSpc>
                <a:spcPct val="90000"/>
              </a:lnSpc>
              <a:spcAft>
                <a:spcPts val="0"/>
              </a:spcAft>
              <a:buClr>
                <a:schemeClr val="accent5"/>
              </a:buClr>
              <a:buFont typeface="Arial" pitchFamily="34" charset="0"/>
              <a:buNone/>
              <a:defRPr/>
            </a:pPr>
            <a:r>
              <a:rPr lang="en-US" sz="2500" dirty="0"/>
              <a:t>Antiemetic effect as well</a:t>
            </a:r>
          </a:p>
          <a:p>
            <a:pPr marL="0" indent="0" eaLnBrk="1" fontAlgn="auto" hangingPunct="1">
              <a:lnSpc>
                <a:spcPct val="90000"/>
              </a:lnSpc>
              <a:spcAft>
                <a:spcPts val="0"/>
              </a:spcAft>
              <a:buClr>
                <a:schemeClr val="accent5"/>
              </a:buClr>
              <a:buFont typeface="Wingdings" pitchFamily="2" charset="2"/>
              <a:buNone/>
              <a:defRPr/>
            </a:pPr>
            <a:endParaRPr lang="en-US" dirty="0"/>
          </a:p>
        </p:txBody>
      </p:sp>
      <p:sp>
        <p:nvSpPr>
          <p:cNvPr id="44035" name="Rectangle 2"/>
          <p:cNvSpPr>
            <a:spLocks noGrp="1" noChangeArrowheads="1"/>
          </p:cNvSpPr>
          <p:nvPr>
            <p:ph type="title"/>
          </p:nvPr>
        </p:nvSpPr>
        <p:spPr/>
        <p:txBody>
          <a:bodyPr/>
          <a:lstStyle/>
          <a:p>
            <a:pPr eaLnBrk="1" hangingPunct="1"/>
            <a:r>
              <a:rPr lang="en-US" smtClean="0">
                <a:cs typeface="Tunga" pitchFamily="2" charset="0"/>
              </a:rPr>
              <a:t>Preoperative Medications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219200"/>
            <a:ext cx="7680960" cy="5334000"/>
          </a:xfrm>
        </p:spPr>
        <p:txBody>
          <a:bodyPr>
            <a:noAutofit/>
          </a:bodyPr>
          <a:lstStyle/>
          <a:p>
            <a:r>
              <a:rPr lang="en-US" sz="1700" dirty="0"/>
              <a:t>When giving a spinal (or epidural), the medication that is given is broken down into three categories:</a:t>
            </a:r>
          </a:p>
          <a:p>
            <a:pPr lvl="0"/>
            <a:r>
              <a:rPr lang="en-US" sz="1700" dirty="0"/>
              <a:t>Hyperbaric - solution tends to settle towards gravity (sinks)</a:t>
            </a:r>
          </a:p>
          <a:p>
            <a:pPr lvl="0"/>
            <a:r>
              <a:rPr lang="en-US" sz="1700" dirty="0"/>
              <a:t>Hypobaric - solution tends to resist gravity (floats up)</a:t>
            </a:r>
          </a:p>
          <a:p>
            <a:pPr lvl="0"/>
            <a:r>
              <a:rPr lang="en-US" sz="1700" dirty="0"/>
              <a:t>Isobaric - solution neither floats or falls (stays where it is placed)</a:t>
            </a:r>
          </a:p>
          <a:p>
            <a:r>
              <a:rPr lang="en-US" sz="1700" dirty="0"/>
              <a:t> </a:t>
            </a:r>
          </a:p>
          <a:p>
            <a:r>
              <a:rPr lang="en-US" sz="1700" dirty="0"/>
              <a:t>Reading this, you might think that the breakdown of the words would lead a hyperbaric solution to float up (hyper meaning above).  The term “hyper” refers to the weight of the medication vs. the specific gravity of the CSF it is being injected to.  “Hyper” in this sense means that the med is heavier (weighs more, or above) than the weight of the CSF it is injected in, making it fall.  The opposite is true for hypo.  It is lighter, so it floats up.</a:t>
            </a:r>
          </a:p>
          <a:p>
            <a:r>
              <a:rPr lang="en-US" sz="1700" dirty="0"/>
              <a:t> </a:t>
            </a:r>
          </a:p>
          <a:p>
            <a:r>
              <a:rPr lang="en-US" sz="1700" dirty="0"/>
              <a:t>The issue here is what position you have your patient in when you administer a med.  If the patient is in reverse trendelenburg position and you give them a hypobaric med, it might float up towards the head and knock out the ability of that patient to breath.</a:t>
            </a:r>
          </a:p>
          <a:p>
            <a:endParaRPr lang="en-US" sz="1700" dirty="0"/>
          </a:p>
        </p:txBody>
      </p:sp>
      <p:sp>
        <p:nvSpPr>
          <p:cNvPr id="3" name="Title 2"/>
          <p:cNvSpPr>
            <a:spLocks noGrp="1"/>
          </p:cNvSpPr>
          <p:nvPr>
            <p:ph type="title"/>
          </p:nvPr>
        </p:nvSpPr>
        <p:spPr>
          <a:xfrm>
            <a:off x="381000" y="76200"/>
            <a:ext cx="7680325" cy="1066800"/>
          </a:xfrm>
        </p:spPr>
        <p:txBody>
          <a:bodyPr/>
          <a:lstStyle/>
          <a:p>
            <a:r>
              <a:rPr lang="en-US" dirty="0" smtClean="0"/>
              <a:t>Spinal Meds</a:t>
            </a:r>
            <a:endParaRPr lang="en-US" dirty="0"/>
          </a:p>
        </p:txBody>
      </p:sp>
    </p:spTree>
    <p:extLst>
      <p:ext uri="{BB962C8B-B14F-4D97-AF65-F5344CB8AC3E}">
        <p14:creationId xmlns:p14="http://schemas.microsoft.com/office/powerpoint/2010/main" val="10781522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Rectangle 4"/>
          <p:cNvSpPr>
            <a:spLocks noGrp="1" noChangeArrowheads="1"/>
          </p:cNvSpPr>
          <p:nvPr>
            <p:ph sz="quarter" idx="14"/>
          </p:nvPr>
        </p:nvSpPr>
        <p:spPr>
          <a:xfrm>
            <a:off x="4900613" y="1463675"/>
            <a:ext cx="3886200" cy="4287838"/>
          </a:xfrm>
        </p:spPr>
        <p:txBody>
          <a:bodyPr/>
          <a:lstStyle/>
          <a:p>
            <a:pPr marL="0" indent="0" eaLnBrk="1" fontAlgn="auto" hangingPunct="1">
              <a:lnSpc>
                <a:spcPct val="90000"/>
              </a:lnSpc>
              <a:spcAft>
                <a:spcPts val="0"/>
              </a:spcAft>
              <a:buClr>
                <a:schemeClr val="accent5"/>
              </a:buClr>
              <a:buFont typeface="Arial" pitchFamily="34" charset="0"/>
              <a:buNone/>
              <a:defRPr/>
            </a:pPr>
            <a:r>
              <a:rPr lang="en-US" sz="2000"/>
              <a:t>Nerve injury from improper positioning</a:t>
            </a:r>
          </a:p>
          <a:p>
            <a:pPr marL="0" indent="0" eaLnBrk="1" fontAlgn="auto" hangingPunct="1">
              <a:lnSpc>
                <a:spcPct val="90000"/>
              </a:lnSpc>
              <a:spcAft>
                <a:spcPts val="0"/>
              </a:spcAft>
              <a:buClr>
                <a:schemeClr val="accent5"/>
              </a:buClr>
              <a:buFont typeface="Arial" pitchFamily="34" charset="0"/>
              <a:buNone/>
              <a:defRPr/>
            </a:pPr>
            <a:r>
              <a:rPr lang="en-US" sz="2000"/>
              <a:t>Shock</a:t>
            </a:r>
          </a:p>
          <a:p>
            <a:pPr marL="0" indent="0" eaLnBrk="1" fontAlgn="auto" hangingPunct="1">
              <a:lnSpc>
                <a:spcPct val="90000"/>
              </a:lnSpc>
              <a:spcAft>
                <a:spcPts val="0"/>
              </a:spcAft>
              <a:buClr>
                <a:schemeClr val="accent5"/>
              </a:buClr>
              <a:buFont typeface="Arial" pitchFamily="34" charset="0"/>
              <a:buNone/>
              <a:defRPr/>
            </a:pPr>
            <a:r>
              <a:rPr lang="en-US" sz="2000"/>
              <a:t>Cerebral vascular incident (stroke)</a:t>
            </a:r>
          </a:p>
          <a:p>
            <a:pPr marL="0" indent="0" eaLnBrk="1" fontAlgn="auto" hangingPunct="1">
              <a:lnSpc>
                <a:spcPct val="90000"/>
              </a:lnSpc>
              <a:spcAft>
                <a:spcPts val="0"/>
              </a:spcAft>
              <a:buClr>
                <a:schemeClr val="accent5"/>
              </a:buClr>
              <a:buFont typeface="Arial" pitchFamily="34" charset="0"/>
              <a:buNone/>
              <a:defRPr/>
            </a:pPr>
            <a:r>
              <a:rPr lang="en-US" sz="2000"/>
              <a:t>Convulsions</a:t>
            </a:r>
          </a:p>
          <a:p>
            <a:pPr marL="0" indent="0" eaLnBrk="1" fontAlgn="auto" hangingPunct="1">
              <a:lnSpc>
                <a:spcPct val="90000"/>
              </a:lnSpc>
              <a:spcAft>
                <a:spcPts val="0"/>
              </a:spcAft>
              <a:buClr>
                <a:schemeClr val="accent5"/>
              </a:buClr>
              <a:buFont typeface="Arial" pitchFamily="34" charset="0"/>
              <a:buNone/>
              <a:defRPr/>
            </a:pPr>
            <a:r>
              <a:rPr lang="en-US" sz="2000"/>
              <a:t>Delirium</a:t>
            </a:r>
          </a:p>
          <a:p>
            <a:pPr marL="0" indent="0" eaLnBrk="1" fontAlgn="auto" hangingPunct="1">
              <a:lnSpc>
                <a:spcPct val="90000"/>
              </a:lnSpc>
              <a:spcAft>
                <a:spcPts val="0"/>
              </a:spcAft>
              <a:buClr>
                <a:schemeClr val="accent5"/>
              </a:buClr>
              <a:buFont typeface="Arial" pitchFamily="34" charset="0"/>
              <a:buNone/>
              <a:defRPr/>
            </a:pPr>
            <a:r>
              <a:rPr lang="en-US" sz="2000"/>
              <a:t>Cardiac Arrest</a:t>
            </a:r>
          </a:p>
          <a:p>
            <a:pPr marL="0" indent="0" eaLnBrk="1" fontAlgn="auto" hangingPunct="1">
              <a:lnSpc>
                <a:spcPct val="90000"/>
              </a:lnSpc>
              <a:spcAft>
                <a:spcPts val="0"/>
              </a:spcAft>
              <a:buClr>
                <a:schemeClr val="accent5"/>
              </a:buClr>
              <a:buFont typeface="Arial" pitchFamily="34" charset="0"/>
              <a:buNone/>
              <a:defRPr/>
            </a:pPr>
            <a:r>
              <a:rPr lang="en-US" sz="2000"/>
              <a:t>Malignant Hyperthermia</a:t>
            </a:r>
          </a:p>
        </p:txBody>
      </p:sp>
      <p:sp>
        <p:nvSpPr>
          <p:cNvPr id="95235" name="Rectangle 3"/>
          <p:cNvSpPr>
            <a:spLocks noGrp="1" noChangeArrowheads="1"/>
          </p:cNvSpPr>
          <p:nvPr>
            <p:ph sz="quarter" idx="13"/>
          </p:nvPr>
        </p:nvSpPr>
        <p:spPr>
          <a:xfrm>
            <a:off x="352425" y="1463675"/>
            <a:ext cx="3886200" cy="4287838"/>
          </a:xfrm>
        </p:spPr>
        <p:txBody>
          <a:bodyPr/>
          <a:lstStyle/>
          <a:p>
            <a:pPr marL="0" indent="0" eaLnBrk="1" fontAlgn="auto" hangingPunct="1">
              <a:lnSpc>
                <a:spcPct val="90000"/>
              </a:lnSpc>
              <a:spcAft>
                <a:spcPts val="0"/>
              </a:spcAft>
              <a:buClr>
                <a:schemeClr val="accent5"/>
              </a:buClr>
              <a:buFont typeface="Arial" pitchFamily="34" charset="0"/>
              <a:buNone/>
              <a:defRPr/>
            </a:pPr>
            <a:r>
              <a:rPr lang="en-US" sz="2000"/>
              <a:t>Excitement</a:t>
            </a:r>
          </a:p>
          <a:p>
            <a:pPr marL="0" indent="0" eaLnBrk="1" fontAlgn="auto" hangingPunct="1">
              <a:lnSpc>
                <a:spcPct val="90000"/>
              </a:lnSpc>
              <a:spcAft>
                <a:spcPts val="0"/>
              </a:spcAft>
              <a:buClr>
                <a:schemeClr val="accent5"/>
              </a:buClr>
              <a:buFont typeface="Arial" pitchFamily="34" charset="0"/>
              <a:buNone/>
              <a:defRPr/>
            </a:pPr>
            <a:r>
              <a:rPr lang="en-US" sz="2000"/>
              <a:t>Respiratory obstruction</a:t>
            </a:r>
          </a:p>
          <a:p>
            <a:pPr marL="0" indent="0" eaLnBrk="1" fontAlgn="auto" hangingPunct="1">
              <a:lnSpc>
                <a:spcPct val="90000"/>
              </a:lnSpc>
              <a:spcAft>
                <a:spcPts val="0"/>
              </a:spcAft>
              <a:buClr>
                <a:schemeClr val="accent5"/>
              </a:buClr>
              <a:buFont typeface="Arial" pitchFamily="34" charset="0"/>
              <a:buNone/>
              <a:defRPr/>
            </a:pPr>
            <a:r>
              <a:rPr lang="en-US" sz="2000"/>
              <a:t>Bronchospam or laryngospasm</a:t>
            </a:r>
          </a:p>
          <a:p>
            <a:pPr marL="0" indent="0" eaLnBrk="1" fontAlgn="auto" hangingPunct="1">
              <a:lnSpc>
                <a:spcPct val="90000"/>
              </a:lnSpc>
              <a:spcAft>
                <a:spcPts val="0"/>
              </a:spcAft>
              <a:buClr>
                <a:schemeClr val="accent5"/>
              </a:buClr>
              <a:buFont typeface="Arial" pitchFamily="34" charset="0"/>
              <a:buNone/>
              <a:defRPr/>
            </a:pPr>
            <a:r>
              <a:rPr lang="en-US" sz="2000"/>
              <a:t>Vomiting and aspiration</a:t>
            </a:r>
          </a:p>
          <a:p>
            <a:pPr marL="0" indent="0" eaLnBrk="1" fontAlgn="auto" hangingPunct="1">
              <a:lnSpc>
                <a:spcPct val="90000"/>
              </a:lnSpc>
              <a:spcAft>
                <a:spcPts val="0"/>
              </a:spcAft>
              <a:buClr>
                <a:schemeClr val="accent5"/>
              </a:buClr>
              <a:buFont typeface="Arial" pitchFamily="34" charset="0"/>
              <a:buNone/>
              <a:defRPr/>
            </a:pPr>
            <a:r>
              <a:rPr lang="en-US" sz="2000"/>
              <a:t>Damage to dentition</a:t>
            </a:r>
          </a:p>
          <a:p>
            <a:pPr marL="0" indent="0" eaLnBrk="1" fontAlgn="auto" hangingPunct="1">
              <a:lnSpc>
                <a:spcPct val="90000"/>
              </a:lnSpc>
              <a:spcAft>
                <a:spcPts val="0"/>
              </a:spcAft>
              <a:buClr>
                <a:schemeClr val="accent5"/>
              </a:buClr>
              <a:buFont typeface="Arial" pitchFamily="34" charset="0"/>
              <a:buNone/>
              <a:defRPr/>
            </a:pPr>
            <a:r>
              <a:rPr lang="en-US" sz="2000"/>
              <a:t>Corneal abrasion</a:t>
            </a:r>
          </a:p>
          <a:p>
            <a:pPr marL="0" indent="0" eaLnBrk="1" fontAlgn="auto" hangingPunct="1">
              <a:lnSpc>
                <a:spcPct val="90000"/>
              </a:lnSpc>
              <a:spcAft>
                <a:spcPts val="0"/>
              </a:spcAft>
              <a:buClr>
                <a:schemeClr val="accent5"/>
              </a:buClr>
              <a:buFont typeface="Arial" pitchFamily="34" charset="0"/>
              <a:buNone/>
              <a:defRPr/>
            </a:pPr>
            <a:r>
              <a:rPr lang="en-US" sz="2000"/>
              <a:t>Drug or blood transfusion reaction</a:t>
            </a:r>
          </a:p>
          <a:p>
            <a:pPr marL="0" indent="0" eaLnBrk="1" fontAlgn="auto" hangingPunct="1">
              <a:lnSpc>
                <a:spcPct val="90000"/>
              </a:lnSpc>
              <a:spcAft>
                <a:spcPts val="0"/>
              </a:spcAft>
              <a:buClr>
                <a:schemeClr val="accent5"/>
              </a:buClr>
              <a:buFont typeface="Arial" pitchFamily="34" charset="0"/>
              <a:buNone/>
              <a:defRPr/>
            </a:pPr>
            <a:r>
              <a:rPr lang="en-US" sz="2000"/>
              <a:t>Hypothermia</a:t>
            </a:r>
          </a:p>
          <a:p>
            <a:pPr marL="0" indent="0" eaLnBrk="1" fontAlgn="auto" hangingPunct="1">
              <a:lnSpc>
                <a:spcPct val="90000"/>
              </a:lnSpc>
              <a:spcAft>
                <a:spcPts val="0"/>
              </a:spcAft>
              <a:buClr>
                <a:schemeClr val="accent5"/>
              </a:buClr>
              <a:buFont typeface="Arial" pitchFamily="34" charset="0"/>
              <a:buNone/>
              <a:defRPr/>
            </a:pPr>
            <a:r>
              <a:rPr lang="en-US" sz="2000"/>
              <a:t>Fluid &amp; electrolyte imbalance</a:t>
            </a:r>
          </a:p>
        </p:txBody>
      </p:sp>
      <p:sp>
        <p:nvSpPr>
          <p:cNvPr id="45060" name="Rectangle 2"/>
          <p:cNvSpPr>
            <a:spLocks noGrp="1" noChangeArrowheads="1"/>
          </p:cNvSpPr>
          <p:nvPr>
            <p:ph type="title"/>
          </p:nvPr>
        </p:nvSpPr>
        <p:spPr/>
        <p:txBody>
          <a:bodyPr/>
          <a:lstStyle/>
          <a:p>
            <a:pPr algn="ctr" eaLnBrk="1" hangingPunct="1"/>
            <a:r>
              <a:rPr lang="en-US" smtClean="0">
                <a:cs typeface="Tunga" pitchFamily="2" charset="0"/>
              </a:rPr>
              <a:t>Potential Complications of Anesthesia</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sz="quarter" idx="13"/>
          </p:nvPr>
        </p:nvSpPr>
        <p:spPr>
          <a:xfrm>
            <a:off x="352425" y="1463675"/>
            <a:ext cx="7680325" cy="4724400"/>
          </a:xfrm>
        </p:spPr>
        <p:txBody>
          <a:bodyPr/>
          <a:lstStyle/>
          <a:p>
            <a:pPr marL="0" indent="0" eaLnBrk="1" fontAlgn="auto" hangingPunct="1">
              <a:spcAft>
                <a:spcPts val="0"/>
              </a:spcAft>
              <a:buClr>
                <a:schemeClr val="accent5"/>
              </a:buClr>
              <a:buFont typeface="Arial" pitchFamily="34" charset="0"/>
              <a:buNone/>
              <a:defRPr/>
            </a:pPr>
            <a:r>
              <a:rPr lang="en-US" sz="2500" dirty="0"/>
              <a:t>Preoperative Visits</a:t>
            </a:r>
          </a:p>
          <a:p>
            <a:pPr marL="0" indent="0" eaLnBrk="1" fontAlgn="auto" hangingPunct="1">
              <a:spcAft>
                <a:spcPts val="0"/>
              </a:spcAft>
              <a:buClr>
                <a:schemeClr val="accent5"/>
              </a:buClr>
              <a:buFont typeface="Arial" pitchFamily="34" charset="0"/>
              <a:buNone/>
              <a:defRPr/>
            </a:pPr>
            <a:r>
              <a:rPr lang="en-US" sz="2500" dirty="0"/>
              <a:t>Preoperative Routines</a:t>
            </a:r>
          </a:p>
          <a:p>
            <a:pPr marL="0" indent="0" eaLnBrk="1" fontAlgn="auto" hangingPunct="1">
              <a:spcAft>
                <a:spcPts val="0"/>
              </a:spcAft>
              <a:buClr>
                <a:schemeClr val="accent5"/>
              </a:buClr>
              <a:buFont typeface="Arial" pitchFamily="34" charset="0"/>
              <a:buNone/>
              <a:defRPr/>
            </a:pPr>
            <a:r>
              <a:rPr lang="en-US" sz="2500" dirty="0"/>
              <a:t>Post Anesthesia Care</a:t>
            </a:r>
          </a:p>
        </p:txBody>
      </p:sp>
      <p:sp>
        <p:nvSpPr>
          <p:cNvPr id="46083" name="Rectangle 2"/>
          <p:cNvSpPr>
            <a:spLocks noGrp="1" noChangeArrowheads="1"/>
          </p:cNvSpPr>
          <p:nvPr>
            <p:ph type="title"/>
          </p:nvPr>
        </p:nvSpPr>
        <p:spPr/>
        <p:txBody>
          <a:bodyPr/>
          <a:lstStyle/>
          <a:p>
            <a:pPr eaLnBrk="1" hangingPunct="1"/>
            <a:r>
              <a:rPr lang="en-US" smtClean="0">
                <a:cs typeface="Tunga" pitchFamily="2" charset="0"/>
              </a:rPr>
              <a:t>Assisting During Anesthesia Administration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sz="quarter" idx="13"/>
          </p:nvPr>
        </p:nvSpPr>
        <p:spPr>
          <a:xfrm>
            <a:off x="352425" y="1463675"/>
            <a:ext cx="7680325" cy="4724400"/>
          </a:xfrm>
        </p:spPr>
        <p:txBody>
          <a:bodyPr/>
          <a:lstStyle/>
          <a:p>
            <a:pPr marL="0" indent="0" eaLnBrk="1" fontAlgn="auto" hangingPunct="1">
              <a:spcAft>
                <a:spcPts val="0"/>
              </a:spcAft>
              <a:buClr>
                <a:schemeClr val="accent5"/>
              </a:buClr>
              <a:buFont typeface="Arial" pitchFamily="34" charset="0"/>
              <a:buNone/>
              <a:defRPr/>
            </a:pPr>
            <a:r>
              <a:rPr lang="en-US" sz="2800"/>
              <a:t>For major surgeries, the CRNA or anesthesiologist may visit the patient the night before surgery if the patient is in the hospital</a:t>
            </a:r>
          </a:p>
          <a:p>
            <a:pPr marL="0" indent="0" eaLnBrk="1" fontAlgn="auto" hangingPunct="1">
              <a:spcAft>
                <a:spcPts val="0"/>
              </a:spcAft>
              <a:buClr>
                <a:schemeClr val="accent5"/>
              </a:buClr>
              <a:buFont typeface="Arial" pitchFamily="34" charset="0"/>
              <a:buNone/>
              <a:defRPr/>
            </a:pPr>
            <a:r>
              <a:rPr lang="en-US" sz="2800"/>
              <a:t>Routinely, patient is visited in the preoperative holding area before surgery by the CRNA or anesthesiologist and the circulator</a:t>
            </a:r>
          </a:p>
          <a:p>
            <a:pPr marL="0" indent="0" eaLnBrk="1" fontAlgn="auto" hangingPunct="1">
              <a:spcAft>
                <a:spcPts val="0"/>
              </a:spcAft>
              <a:buClr>
                <a:schemeClr val="accent5"/>
              </a:buClr>
              <a:buFont typeface="Arial" pitchFamily="34" charset="0"/>
              <a:buNone/>
              <a:defRPr/>
            </a:pPr>
            <a:r>
              <a:rPr lang="en-US" sz="2800"/>
              <a:t>The patient is interviewed, assessed,   provided emotional support, and educated </a:t>
            </a:r>
          </a:p>
        </p:txBody>
      </p:sp>
      <p:sp>
        <p:nvSpPr>
          <p:cNvPr id="47107" name="Rectangle 2"/>
          <p:cNvSpPr>
            <a:spLocks noGrp="1" noChangeArrowheads="1"/>
          </p:cNvSpPr>
          <p:nvPr>
            <p:ph type="title"/>
          </p:nvPr>
        </p:nvSpPr>
        <p:spPr/>
        <p:txBody>
          <a:bodyPr/>
          <a:lstStyle/>
          <a:p>
            <a:pPr eaLnBrk="1" hangingPunct="1"/>
            <a:r>
              <a:rPr lang="en-US" smtClean="0">
                <a:cs typeface="Tunga" pitchFamily="2" charset="0"/>
              </a:rPr>
              <a:t>Preoperative Visits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sz="quarter" idx="13"/>
          </p:nvPr>
        </p:nvSpPr>
        <p:spPr>
          <a:xfrm>
            <a:off x="352425" y="1463675"/>
            <a:ext cx="7680325" cy="4724400"/>
          </a:xfrm>
        </p:spPr>
        <p:txBody>
          <a:bodyPr/>
          <a:lstStyle/>
          <a:p>
            <a:pPr marL="0" indent="0" eaLnBrk="1" fontAlgn="auto" hangingPunct="1">
              <a:spcAft>
                <a:spcPts val="0"/>
              </a:spcAft>
              <a:buClr>
                <a:schemeClr val="accent5"/>
              </a:buClr>
              <a:buFont typeface="Arial" pitchFamily="34" charset="0"/>
              <a:buNone/>
              <a:defRPr/>
            </a:pPr>
            <a:r>
              <a:rPr lang="en-US" sz="3200" b="1" dirty="0"/>
              <a:t>CRNA/Anesthesiologist</a:t>
            </a:r>
          </a:p>
          <a:p>
            <a:pPr marL="0" indent="0" eaLnBrk="1" fontAlgn="auto" hangingPunct="1">
              <a:spcAft>
                <a:spcPts val="0"/>
              </a:spcAft>
              <a:buClr>
                <a:schemeClr val="accent5"/>
              </a:buClr>
              <a:buFont typeface="Arial" pitchFamily="34" charset="0"/>
              <a:buNone/>
              <a:defRPr/>
            </a:pPr>
            <a:r>
              <a:rPr lang="en-US" sz="3200" dirty="0"/>
              <a:t>May assist with transport to the OR </a:t>
            </a:r>
          </a:p>
          <a:p>
            <a:pPr marL="0" indent="0" eaLnBrk="1" fontAlgn="auto" hangingPunct="1">
              <a:spcAft>
                <a:spcPts val="0"/>
              </a:spcAft>
              <a:buClr>
                <a:schemeClr val="accent5"/>
              </a:buClr>
              <a:buFont typeface="Arial" pitchFamily="34" charset="0"/>
              <a:buNone/>
              <a:defRPr/>
            </a:pPr>
            <a:r>
              <a:rPr lang="en-US" sz="3200" dirty="0"/>
              <a:t>Applies monitoring devices </a:t>
            </a:r>
          </a:p>
          <a:p>
            <a:pPr marL="0" indent="0" eaLnBrk="1" fontAlgn="auto" hangingPunct="1">
              <a:spcAft>
                <a:spcPts val="0"/>
              </a:spcAft>
              <a:buClr>
                <a:schemeClr val="accent5"/>
              </a:buClr>
              <a:buFont typeface="Arial" pitchFamily="34" charset="0"/>
              <a:buNone/>
              <a:defRPr/>
            </a:pPr>
            <a:r>
              <a:rPr lang="en-US" sz="3200" dirty="0"/>
              <a:t>Prepares for induction</a:t>
            </a:r>
          </a:p>
          <a:p>
            <a:pPr marL="0" indent="0" eaLnBrk="1" fontAlgn="auto" hangingPunct="1">
              <a:spcAft>
                <a:spcPts val="0"/>
              </a:spcAft>
              <a:buClr>
                <a:schemeClr val="accent5"/>
              </a:buClr>
              <a:buFont typeface="Wingdings" pitchFamily="2" charset="2"/>
              <a:buNone/>
              <a:defRPr/>
            </a:pPr>
            <a:endParaRPr lang="en-US" sz="3200" dirty="0"/>
          </a:p>
          <a:p>
            <a:pPr marL="0" indent="0" eaLnBrk="1" fontAlgn="auto" hangingPunct="1">
              <a:spcAft>
                <a:spcPts val="0"/>
              </a:spcAft>
              <a:buClr>
                <a:schemeClr val="accent5"/>
              </a:buClr>
              <a:buFont typeface="Arial" pitchFamily="34" charset="0"/>
              <a:buNone/>
              <a:defRPr/>
            </a:pPr>
            <a:r>
              <a:rPr lang="en-US" sz="3200" b="1" dirty="0"/>
              <a:t>Surgeon</a:t>
            </a:r>
          </a:p>
          <a:p>
            <a:pPr marL="0" indent="0" eaLnBrk="1" fontAlgn="auto" hangingPunct="1">
              <a:spcAft>
                <a:spcPts val="0"/>
              </a:spcAft>
              <a:buClr>
                <a:schemeClr val="accent5"/>
              </a:buClr>
              <a:buFont typeface="Arial" pitchFamily="34" charset="0"/>
              <a:buNone/>
              <a:defRPr/>
            </a:pPr>
            <a:r>
              <a:rPr lang="en-US" sz="3200" dirty="0"/>
              <a:t>Available if needed</a:t>
            </a:r>
          </a:p>
        </p:txBody>
      </p:sp>
      <p:sp>
        <p:nvSpPr>
          <p:cNvPr id="48131" name="Rectangle 2"/>
          <p:cNvSpPr>
            <a:spLocks noGrp="1" noChangeArrowheads="1"/>
          </p:cNvSpPr>
          <p:nvPr>
            <p:ph type="title"/>
          </p:nvPr>
        </p:nvSpPr>
        <p:spPr/>
        <p:txBody>
          <a:bodyPr/>
          <a:lstStyle/>
          <a:p>
            <a:pPr eaLnBrk="1" hangingPunct="1"/>
            <a:r>
              <a:rPr lang="en-US" smtClean="0">
                <a:cs typeface="Tunga" pitchFamily="2" charset="0"/>
              </a:rPr>
              <a:t>Preoperative Routine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sz="quarter" idx="13"/>
          </p:nvPr>
        </p:nvSpPr>
        <p:spPr>
          <a:xfrm>
            <a:off x="352425" y="1463675"/>
            <a:ext cx="7680325" cy="4724400"/>
          </a:xfrm>
        </p:spPr>
        <p:txBody>
          <a:bodyPr/>
          <a:lstStyle/>
          <a:p>
            <a:pPr marL="0" indent="0" eaLnBrk="1" fontAlgn="auto" hangingPunct="1">
              <a:spcAft>
                <a:spcPts val="0"/>
              </a:spcAft>
              <a:buClr>
                <a:schemeClr val="accent5"/>
              </a:buClr>
              <a:buFont typeface="Arial" pitchFamily="34" charset="0"/>
              <a:buNone/>
              <a:defRPr/>
            </a:pPr>
            <a:r>
              <a:rPr lang="en-US" sz="2800" b="1"/>
              <a:t>Circulator</a:t>
            </a:r>
          </a:p>
          <a:p>
            <a:pPr marL="0" indent="0" eaLnBrk="1" fontAlgn="auto" hangingPunct="1">
              <a:spcAft>
                <a:spcPts val="0"/>
              </a:spcAft>
              <a:buClr>
                <a:schemeClr val="accent5"/>
              </a:buClr>
              <a:buFont typeface="Arial" pitchFamily="34" charset="0"/>
              <a:buNone/>
              <a:defRPr/>
            </a:pPr>
            <a:r>
              <a:rPr lang="en-US" sz="2800"/>
              <a:t>Transports to OR</a:t>
            </a:r>
          </a:p>
          <a:p>
            <a:pPr marL="0" indent="0" eaLnBrk="1" fontAlgn="auto" hangingPunct="1">
              <a:spcAft>
                <a:spcPts val="0"/>
              </a:spcAft>
              <a:buClr>
                <a:schemeClr val="accent5"/>
              </a:buClr>
              <a:buFont typeface="Arial" pitchFamily="34" charset="0"/>
              <a:buNone/>
              <a:defRPr/>
            </a:pPr>
            <a:r>
              <a:rPr lang="en-US" sz="2800"/>
              <a:t>Assists with transfer to OR bed</a:t>
            </a:r>
          </a:p>
          <a:p>
            <a:pPr marL="0" indent="0" eaLnBrk="1" fontAlgn="auto" hangingPunct="1">
              <a:spcAft>
                <a:spcPts val="0"/>
              </a:spcAft>
              <a:buClr>
                <a:schemeClr val="accent5"/>
              </a:buClr>
              <a:buFont typeface="Arial" pitchFamily="34" charset="0"/>
              <a:buNone/>
              <a:defRPr/>
            </a:pPr>
            <a:r>
              <a:rPr lang="en-US" sz="2800"/>
              <a:t>Applies safety strap and provides comfort measures (such as padding, warm blankets, and emotional support)</a:t>
            </a:r>
          </a:p>
          <a:p>
            <a:pPr marL="0" indent="0" eaLnBrk="1" fontAlgn="auto" hangingPunct="1">
              <a:spcAft>
                <a:spcPts val="0"/>
              </a:spcAft>
              <a:buClr>
                <a:schemeClr val="accent5"/>
              </a:buClr>
              <a:buFont typeface="Arial" pitchFamily="34" charset="0"/>
              <a:buNone/>
              <a:defRPr/>
            </a:pPr>
            <a:r>
              <a:rPr lang="en-US" sz="2800"/>
              <a:t>May assist with applying monitoring devices</a:t>
            </a:r>
          </a:p>
          <a:p>
            <a:pPr marL="0" indent="0" eaLnBrk="1" fontAlgn="auto" hangingPunct="1">
              <a:spcAft>
                <a:spcPts val="0"/>
              </a:spcAft>
              <a:buClr>
                <a:schemeClr val="accent5"/>
              </a:buClr>
              <a:buFont typeface="Arial" pitchFamily="34" charset="0"/>
              <a:buNone/>
              <a:defRPr/>
            </a:pPr>
            <a:r>
              <a:rPr lang="en-US" sz="2800"/>
              <a:t>Sets up suction and ensures that emergency equipment is readily available (defibrillator) </a:t>
            </a:r>
          </a:p>
        </p:txBody>
      </p:sp>
      <p:sp>
        <p:nvSpPr>
          <p:cNvPr id="49155" name="Rectangle 2"/>
          <p:cNvSpPr>
            <a:spLocks noGrp="1" noChangeArrowheads="1"/>
          </p:cNvSpPr>
          <p:nvPr>
            <p:ph type="title"/>
          </p:nvPr>
        </p:nvSpPr>
        <p:spPr/>
        <p:txBody>
          <a:bodyPr/>
          <a:lstStyle/>
          <a:p>
            <a:pPr eaLnBrk="1" hangingPunct="1"/>
            <a:r>
              <a:rPr lang="en-US" smtClean="0">
                <a:cs typeface="Tunga" pitchFamily="2" charset="0"/>
              </a:rPr>
              <a:t>Preoperative Routine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sz="quarter" idx="13"/>
          </p:nvPr>
        </p:nvSpPr>
        <p:spPr>
          <a:xfrm>
            <a:off x="352425" y="1463675"/>
            <a:ext cx="7680325" cy="4724400"/>
          </a:xfrm>
        </p:spPr>
        <p:txBody>
          <a:bodyPr/>
          <a:lstStyle/>
          <a:p>
            <a:pPr marL="0" indent="0" eaLnBrk="1" fontAlgn="auto" hangingPunct="1">
              <a:lnSpc>
                <a:spcPct val="90000"/>
              </a:lnSpc>
              <a:spcAft>
                <a:spcPts val="0"/>
              </a:spcAft>
              <a:buClr>
                <a:schemeClr val="accent5"/>
              </a:buClr>
              <a:buFont typeface="Arial" pitchFamily="34" charset="0"/>
              <a:buNone/>
              <a:defRPr/>
            </a:pPr>
            <a:r>
              <a:rPr lang="en-US" sz="2500" b="1" dirty="0"/>
              <a:t>STSR</a:t>
            </a:r>
          </a:p>
          <a:p>
            <a:pPr marL="0" indent="0" eaLnBrk="1" fontAlgn="auto" hangingPunct="1">
              <a:lnSpc>
                <a:spcPct val="90000"/>
              </a:lnSpc>
              <a:spcAft>
                <a:spcPts val="0"/>
              </a:spcAft>
              <a:buClr>
                <a:schemeClr val="accent5"/>
              </a:buClr>
              <a:buFont typeface="Arial" pitchFamily="34" charset="0"/>
              <a:buNone/>
              <a:defRPr/>
            </a:pPr>
            <a:r>
              <a:rPr lang="en-US" sz="2500" dirty="0"/>
              <a:t>Greets patient and introduces self</a:t>
            </a:r>
          </a:p>
          <a:p>
            <a:pPr marL="0" indent="0" eaLnBrk="1" fontAlgn="auto" hangingPunct="1">
              <a:lnSpc>
                <a:spcPct val="90000"/>
              </a:lnSpc>
              <a:spcAft>
                <a:spcPts val="0"/>
              </a:spcAft>
              <a:buClr>
                <a:schemeClr val="accent5"/>
              </a:buClr>
              <a:buFont typeface="Arial" pitchFamily="34" charset="0"/>
              <a:buNone/>
              <a:defRPr/>
            </a:pPr>
            <a:r>
              <a:rPr lang="en-US" sz="2500" dirty="0"/>
              <a:t>Assesses patient to help them anticipate other items that may be needed for surgical procedure (if large patient, may need longer instruments)</a:t>
            </a:r>
          </a:p>
          <a:p>
            <a:pPr marL="0" indent="0" eaLnBrk="1" fontAlgn="auto" hangingPunct="1">
              <a:lnSpc>
                <a:spcPct val="90000"/>
              </a:lnSpc>
              <a:spcAft>
                <a:spcPts val="0"/>
              </a:spcAft>
              <a:buClr>
                <a:schemeClr val="accent5"/>
              </a:buClr>
              <a:buFont typeface="Arial" pitchFamily="34" charset="0"/>
              <a:buNone/>
              <a:defRPr/>
            </a:pPr>
            <a:r>
              <a:rPr lang="en-US" sz="2500" dirty="0"/>
              <a:t>Maintains a quiet environment to avoid causing added anxiety to the patient (</a:t>
            </a:r>
            <a:r>
              <a:rPr lang="en-US" sz="2500" b="1" dirty="0"/>
              <a:t>do not </a:t>
            </a:r>
            <a:r>
              <a:rPr lang="en-US" sz="2500" dirty="0"/>
              <a:t>test saws or clank your instruments)</a:t>
            </a:r>
          </a:p>
        </p:txBody>
      </p:sp>
      <p:sp>
        <p:nvSpPr>
          <p:cNvPr id="50179" name="Rectangle 2"/>
          <p:cNvSpPr>
            <a:spLocks noGrp="1" noChangeArrowheads="1"/>
          </p:cNvSpPr>
          <p:nvPr>
            <p:ph type="title"/>
          </p:nvPr>
        </p:nvSpPr>
        <p:spPr/>
        <p:txBody>
          <a:bodyPr/>
          <a:lstStyle/>
          <a:p>
            <a:pPr eaLnBrk="1" hangingPunct="1"/>
            <a:r>
              <a:rPr lang="en-US" smtClean="0">
                <a:cs typeface="Tunga" pitchFamily="2" charset="0"/>
              </a:rPr>
              <a:t>Preoperative Routine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sz="quarter" idx="13"/>
          </p:nvPr>
        </p:nvSpPr>
        <p:spPr>
          <a:xfrm>
            <a:off x="352425" y="1463675"/>
            <a:ext cx="7680325" cy="4724400"/>
          </a:xfrm>
        </p:spPr>
        <p:txBody>
          <a:bodyPr/>
          <a:lstStyle/>
          <a:p>
            <a:pPr marL="0" indent="0" eaLnBrk="1" fontAlgn="auto" hangingPunct="1">
              <a:lnSpc>
                <a:spcPct val="90000"/>
              </a:lnSpc>
              <a:spcAft>
                <a:spcPts val="0"/>
              </a:spcAft>
              <a:buClr>
                <a:schemeClr val="accent5"/>
              </a:buClr>
              <a:buFont typeface="Arial" pitchFamily="34" charset="0"/>
              <a:buNone/>
              <a:defRPr/>
            </a:pPr>
            <a:r>
              <a:rPr lang="en-US" sz="2800"/>
              <a:t>Position to:</a:t>
            </a:r>
          </a:p>
          <a:p>
            <a:pPr marL="0" indent="0" eaLnBrk="1" fontAlgn="auto" hangingPunct="1">
              <a:lnSpc>
                <a:spcPct val="90000"/>
              </a:lnSpc>
              <a:spcAft>
                <a:spcPts val="0"/>
              </a:spcAft>
              <a:buClr>
                <a:schemeClr val="accent5"/>
              </a:buClr>
              <a:buFont typeface="Arial" pitchFamily="34" charset="0"/>
              <a:buNone/>
              <a:defRPr/>
            </a:pPr>
            <a:r>
              <a:rPr lang="en-US" sz="2800"/>
              <a:t>Promote circulation and respirations </a:t>
            </a:r>
          </a:p>
          <a:p>
            <a:pPr marL="0" indent="0" eaLnBrk="1" fontAlgn="auto" hangingPunct="1">
              <a:lnSpc>
                <a:spcPct val="90000"/>
              </a:lnSpc>
              <a:spcAft>
                <a:spcPts val="0"/>
              </a:spcAft>
              <a:buClr>
                <a:schemeClr val="accent5"/>
              </a:buClr>
              <a:buFont typeface="Arial" pitchFamily="34" charset="0"/>
              <a:buNone/>
              <a:defRPr/>
            </a:pPr>
            <a:r>
              <a:rPr lang="en-US" sz="2800"/>
              <a:t>Prevent nerve, muscle strain, and pressure injury</a:t>
            </a:r>
          </a:p>
          <a:p>
            <a:pPr marL="0" indent="0" eaLnBrk="1" fontAlgn="auto" hangingPunct="1">
              <a:lnSpc>
                <a:spcPct val="90000"/>
              </a:lnSpc>
              <a:spcAft>
                <a:spcPts val="0"/>
              </a:spcAft>
              <a:buClr>
                <a:schemeClr val="accent5"/>
              </a:buClr>
              <a:buFont typeface="Arial" pitchFamily="34" charset="0"/>
              <a:buNone/>
              <a:defRPr/>
            </a:pPr>
            <a:r>
              <a:rPr lang="en-US" sz="2800"/>
              <a:t>When moving patient do so slowly for circulatory readjustment</a:t>
            </a:r>
          </a:p>
          <a:p>
            <a:pPr marL="0" indent="0" eaLnBrk="1" fontAlgn="auto" hangingPunct="1">
              <a:lnSpc>
                <a:spcPct val="90000"/>
              </a:lnSpc>
              <a:spcAft>
                <a:spcPts val="0"/>
              </a:spcAft>
              <a:buClr>
                <a:schemeClr val="accent5"/>
              </a:buClr>
              <a:buFont typeface="Arial" pitchFamily="34" charset="0"/>
              <a:buNone/>
              <a:defRPr/>
            </a:pPr>
            <a:r>
              <a:rPr lang="en-US" sz="2800"/>
              <a:t>Do not lean on the patient</a:t>
            </a:r>
          </a:p>
          <a:p>
            <a:pPr marL="0" indent="0" eaLnBrk="1" fontAlgn="auto" hangingPunct="1">
              <a:lnSpc>
                <a:spcPct val="90000"/>
              </a:lnSpc>
              <a:spcAft>
                <a:spcPts val="0"/>
              </a:spcAft>
              <a:buClr>
                <a:schemeClr val="accent5"/>
              </a:buClr>
              <a:buFont typeface="Arial" pitchFamily="34" charset="0"/>
              <a:buNone/>
              <a:defRPr/>
            </a:pPr>
            <a:r>
              <a:rPr lang="en-US" sz="2800"/>
              <a:t>Hearing is the last sense to go when being anesthetized!</a:t>
            </a:r>
          </a:p>
          <a:p>
            <a:pPr marL="0" indent="0" eaLnBrk="1" fontAlgn="auto" hangingPunct="1">
              <a:lnSpc>
                <a:spcPct val="90000"/>
              </a:lnSpc>
              <a:spcAft>
                <a:spcPts val="0"/>
              </a:spcAft>
              <a:buClr>
                <a:schemeClr val="accent5"/>
              </a:buClr>
              <a:buFont typeface="Arial" pitchFamily="34" charset="0"/>
              <a:buNone/>
              <a:defRPr/>
            </a:pPr>
            <a:endParaRPr lang="en-US" sz="2800"/>
          </a:p>
        </p:txBody>
      </p:sp>
      <p:sp>
        <p:nvSpPr>
          <p:cNvPr id="51203" name="Rectangle 2"/>
          <p:cNvSpPr>
            <a:spLocks noGrp="1" noChangeArrowheads="1"/>
          </p:cNvSpPr>
          <p:nvPr>
            <p:ph type="title"/>
          </p:nvPr>
        </p:nvSpPr>
        <p:spPr/>
        <p:txBody>
          <a:bodyPr/>
          <a:lstStyle/>
          <a:p>
            <a:pPr eaLnBrk="1" hangingPunct="1"/>
            <a:r>
              <a:rPr lang="en-US" smtClean="0">
                <a:cs typeface="Tunga" pitchFamily="2" charset="0"/>
              </a:rPr>
              <a:t>Intraoperative Routine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sz="quarter" idx="13"/>
          </p:nvPr>
        </p:nvSpPr>
        <p:spPr>
          <a:xfrm>
            <a:off x="352425" y="1463675"/>
            <a:ext cx="7680325" cy="4724400"/>
          </a:xfrm>
        </p:spPr>
        <p:txBody>
          <a:bodyPr/>
          <a:lstStyle/>
          <a:p>
            <a:pPr marL="0" indent="0" eaLnBrk="1" fontAlgn="auto" hangingPunct="1">
              <a:spcAft>
                <a:spcPts val="0"/>
              </a:spcAft>
              <a:buClr>
                <a:schemeClr val="accent5"/>
              </a:buClr>
              <a:buFont typeface="Arial" pitchFamily="34" charset="0"/>
              <a:buNone/>
              <a:defRPr/>
            </a:pPr>
            <a:r>
              <a:rPr lang="en-US" sz="2500" dirty="0"/>
              <a:t>The patient is physiologically monitored continuously from prior to induction (initiation of anesthesia), during anesthesia (intra-operatively), until after anesthesia is completed after discharged from PACU</a:t>
            </a:r>
          </a:p>
          <a:p>
            <a:pPr marL="0" indent="0" eaLnBrk="1" fontAlgn="auto" hangingPunct="1">
              <a:spcAft>
                <a:spcPts val="0"/>
              </a:spcAft>
              <a:buClr>
                <a:schemeClr val="accent5"/>
              </a:buClr>
              <a:buFont typeface="Wingdings" pitchFamily="2" charset="2"/>
              <a:buNone/>
              <a:defRPr/>
            </a:pPr>
            <a:endParaRPr lang="en-US" dirty="0"/>
          </a:p>
        </p:txBody>
      </p:sp>
      <p:sp>
        <p:nvSpPr>
          <p:cNvPr id="16387" name="Rectangle 2"/>
          <p:cNvSpPr>
            <a:spLocks noGrp="1" noChangeArrowheads="1"/>
          </p:cNvSpPr>
          <p:nvPr>
            <p:ph type="title"/>
          </p:nvPr>
        </p:nvSpPr>
        <p:spPr/>
        <p:txBody>
          <a:bodyPr/>
          <a:lstStyle/>
          <a:p>
            <a:pPr eaLnBrk="1" hangingPunct="1"/>
            <a:r>
              <a:rPr lang="en-US" smtClean="0">
                <a:cs typeface="Tunga" pitchFamily="2" charset="0"/>
              </a:rPr>
              <a:t>Monitoring Devices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sz="quarter" idx="13"/>
          </p:nvPr>
        </p:nvSpPr>
        <p:spPr>
          <a:xfrm>
            <a:off x="352425" y="1463675"/>
            <a:ext cx="7680325" cy="4724400"/>
          </a:xfrm>
        </p:spPr>
        <p:txBody>
          <a:bodyPr/>
          <a:lstStyle/>
          <a:p>
            <a:pPr marL="0" indent="0" eaLnBrk="1" fontAlgn="auto" hangingPunct="1">
              <a:lnSpc>
                <a:spcPct val="80000"/>
              </a:lnSpc>
              <a:spcAft>
                <a:spcPts val="0"/>
              </a:spcAft>
              <a:buClr>
                <a:schemeClr val="accent5"/>
              </a:buClr>
              <a:buFont typeface="Arial" pitchFamily="34" charset="0"/>
              <a:buNone/>
              <a:defRPr/>
            </a:pPr>
            <a:r>
              <a:rPr lang="en-US" sz="2800" b="1"/>
              <a:t>CRNA/Anesthesiologist</a:t>
            </a:r>
          </a:p>
          <a:p>
            <a:pPr marL="0" indent="0" eaLnBrk="1" fontAlgn="auto" hangingPunct="1">
              <a:lnSpc>
                <a:spcPct val="80000"/>
              </a:lnSpc>
              <a:spcAft>
                <a:spcPts val="0"/>
              </a:spcAft>
              <a:buClr>
                <a:schemeClr val="accent5"/>
              </a:buClr>
              <a:buFont typeface="Arial" pitchFamily="34" charset="0"/>
              <a:buNone/>
              <a:defRPr/>
            </a:pPr>
            <a:r>
              <a:rPr lang="en-US" sz="2800"/>
              <a:t>Assists with transport to PACU or critical care unit</a:t>
            </a:r>
          </a:p>
          <a:p>
            <a:pPr marL="0" indent="0" eaLnBrk="1" fontAlgn="auto" hangingPunct="1">
              <a:lnSpc>
                <a:spcPct val="80000"/>
              </a:lnSpc>
              <a:spcAft>
                <a:spcPts val="0"/>
              </a:spcAft>
              <a:buClr>
                <a:schemeClr val="accent5"/>
              </a:buClr>
              <a:buFont typeface="Arial" pitchFamily="34" charset="0"/>
              <a:buNone/>
              <a:defRPr/>
            </a:pPr>
            <a:r>
              <a:rPr lang="en-US" sz="2800"/>
              <a:t>Primary responsibility during transport is to maintain the patient’s airway and ventilation</a:t>
            </a:r>
          </a:p>
          <a:p>
            <a:pPr marL="0" indent="0" eaLnBrk="1" fontAlgn="auto" hangingPunct="1">
              <a:lnSpc>
                <a:spcPct val="80000"/>
              </a:lnSpc>
              <a:spcAft>
                <a:spcPts val="0"/>
              </a:spcAft>
              <a:buClr>
                <a:schemeClr val="accent5"/>
              </a:buClr>
              <a:buFont typeface="Arial" pitchFamily="34" charset="0"/>
              <a:buNone/>
              <a:defRPr/>
            </a:pPr>
            <a:r>
              <a:rPr lang="en-US" sz="2800"/>
              <a:t>Gives verbal report to the nurse receiving the patient</a:t>
            </a:r>
          </a:p>
          <a:p>
            <a:pPr marL="0" indent="0" eaLnBrk="1" fontAlgn="auto" hangingPunct="1">
              <a:lnSpc>
                <a:spcPct val="80000"/>
              </a:lnSpc>
              <a:spcAft>
                <a:spcPts val="0"/>
              </a:spcAft>
              <a:buClr>
                <a:schemeClr val="accent5"/>
              </a:buClr>
              <a:buFont typeface="Arial" pitchFamily="34" charset="0"/>
              <a:buNone/>
              <a:defRPr/>
            </a:pPr>
            <a:r>
              <a:rPr lang="en-US" sz="2800"/>
              <a:t>Leaves area when patient is deemed stable to have their care be picked up by the PACU nurse</a:t>
            </a:r>
          </a:p>
        </p:txBody>
      </p:sp>
      <p:sp>
        <p:nvSpPr>
          <p:cNvPr id="52227" name="Rectangle 2"/>
          <p:cNvSpPr>
            <a:spLocks noGrp="1" noChangeArrowheads="1"/>
          </p:cNvSpPr>
          <p:nvPr>
            <p:ph type="title"/>
          </p:nvPr>
        </p:nvSpPr>
        <p:spPr/>
        <p:txBody>
          <a:bodyPr/>
          <a:lstStyle/>
          <a:p>
            <a:pPr eaLnBrk="1" hangingPunct="1"/>
            <a:r>
              <a:rPr lang="en-US" smtClean="0">
                <a:cs typeface="Tunga" pitchFamily="2" charset="0"/>
              </a:rPr>
              <a:t>Post Anesthesia Care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sz="quarter" idx="13"/>
          </p:nvPr>
        </p:nvSpPr>
        <p:spPr>
          <a:xfrm>
            <a:off x="352425" y="1463675"/>
            <a:ext cx="7680325" cy="4724400"/>
          </a:xfrm>
        </p:spPr>
        <p:txBody>
          <a:bodyPr/>
          <a:lstStyle/>
          <a:p>
            <a:pPr marL="0" indent="0" eaLnBrk="1" fontAlgn="auto" hangingPunct="1">
              <a:spcAft>
                <a:spcPts val="0"/>
              </a:spcAft>
              <a:buClr>
                <a:schemeClr val="accent5"/>
              </a:buClr>
              <a:buFont typeface="Arial" pitchFamily="34" charset="0"/>
              <a:buNone/>
              <a:defRPr/>
            </a:pPr>
            <a:r>
              <a:rPr lang="en-US" sz="2800" b="1"/>
              <a:t>Circulator</a:t>
            </a:r>
          </a:p>
          <a:p>
            <a:pPr marL="0" indent="0" eaLnBrk="1" fontAlgn="auto" hangingPunct="1">
              <a:spcAft>
                <a:spcPts val="0"/>
              </a:spcAft>
              <a:buClr>
                <a:schemeClr val="accent5"/>
              </a:buClr>
              <a:buFont typeface="Arial" pitchFamily="34" charset="0"/>
              <a:buNone/>
              <a:defRPr/>
            </a:pPr>
            <a:r>
              <a:rPr lang="en-US" sz="2800"/>
              <a:t>Assists with transport of patient to the PACU or critical care unit</a:t>
            </a:r>
          </a:p>
          <a:p>
            <a:pPr marL="0" indent="0" eaLnBrk="1" fontAlgn="auto" hangingPunct="1">
              <a:spcAft>
                <a:spcPts val="0"/>
              </a:spcAft>
              <a:buClr>
                <a:schemeClr val="accent5"/>
              </a:buClr>
              <a:buFont typeface="Arial" pitchFamily="34" charset="0"/>
              <a:buNone/>
              <a:defRPr/>
            </a:pPr>
            <a:r>
              <a:rPr lang="en-US" sz="2800"/>
              <a:t>Locks stretcher or bed upon arrival to the PACU</a:t>
            </a:r>
          </a:p>
          <a:p>
            <a:pPr marL="0" indent="0" eaLnBrk="1" fontAlgn="auto" hangingPunct="1">
              <a:spcAft>
                <a:spcPts val="0"/>
              </a:spcAft>
              <a:buClr>
                <a:schemeClr val="accent5"/>
              </a:buClr>
              <a:buFont typeface="Arial" pitchFamily="34" charset="0"/>
              <a:buNone/>
              <a:defRPr/>
            </a:pPr>
            <a:r>
              <a:rPr lang="en-US" sz="2800"/>
              <a:t>Provides verbal report to the PACU nurse</a:t>
            </a:r>
          </a:p>
          <a:p>
            <a:pPr marL="0" indent="0" eaLnBrk="1" fontAlgn="auto" hangingPunct="1">
              <a:spcAft>
                <a:spcPts val="0"/>
              </a:spcAft>
              <a:buClr>
                <a:schemeClr val="accent5"/>
              </a:buClr>
              <a:buFont typeface="Arial" pitchFamily="34" charset="0"/>
              <a:buNone/>
              <a:defRPr/>
            </a:pPr>
            <a:r>
              <a:rPr lang="en-US" sz="2800"/>
              <a:t>Turns over care of patient to the PACU nurse</a:t>
            </a:r>
          </a:p>
        </p:txBody>
      </p:sp>
      <p:sp>
        <p:nvSpPr>
          <p:cNvPr id="53251" name="Rectangle 2"/>
          <p:cNvSpPr>
            <a:spLocks noGrp="1" noChangeArrowheads="1"/>
          </p:cNvSpPr>
          <p:nvPr>
            <p:ph type="title"/>
          </p:nvPr>
        </p:nvSpPr>
        <p:spPr/>
        <p:txBody>
          <a:bodyPr/>
          <a:lstStyle/>
          <a:p>
            <a:pPr eaLnBrk="1" hangingPunct="1"/>
            <a:r>
              <a:rPr lang="en-US" smtClean="0">
                <a:cs typeface="Tunga" pitchFamily="2" charset="0"/>
              </a:rPr>
              <a:t>Post Anesthesia Care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sz="quarter" idx="13"/>
          </p:nvPr>
        </p:nvSpPr>
        <p:spPr>
          <a:xfrm>
            <a:off x="352425" y="1463675"/>
            <a:ext cx="7680325" cy="4724400"/>
          </a:xfrm>
        </p:spPr>
        <p:txBody>
          <a:bodyPr/>
          <a:lstStyle/>
          <a:p>
            <a:pPr marL="0" indent="0" eaLnBrk="1" fontAlgn="auto" hangingPunct="1">
              <a:lnSpc>
                <a:spcPct val="80000"/>
              </a:lnSpc>
              <a:spcAft>
                <a:spcPts val="0"/>
              </a:spcAft>
              <a:buClr>
                <a:schemeClr val="accent5"/>
              </a:buClr>
              <a:buFont typeface="Arial" pitchFamily="34" charset="0"/>
              <a:buNone/>
              <a:defRPr/>
            </a:pPr>
            <a:r>
              <a:rPr lang="en-US" sz="2800" b="1"/>
              <a:t>STSR</a:t>
            </a:r>
          </a:p>
          <a:p>
            <a:pPr marL="0" indent="0" eaLnBrk="1" fontAlgn="auto" hangingPunct="1">
              <a:lnSpc>
                <a:spcPct val="80000"/>
              </a:lnSpc>
              <a:spcAft>
                <a:spcPts val="0"/>
              </a:spcAft>
              <a:buClr>
                <a:schemeClr val="accent5"/>
              </a:buClr>
              <a:buFont typeface="Arial" pitchFamily="34" charset="0"/>
              <a:buNone/>
              <a:defRPr/>
            </a:pPr>
            <a:r>
              <a:rPr lang="en-US" sz="2800"/>
              <a:t>May assist with transfer of patient to the stretcher or unit bed</a:t>
            </a:r>
          </a:p>
          <a:p>
            <a:pPr marL="0" indent="0" eaLnBrk="1" fontAlgn="auto" hangingPunct="1">
              <a:lnSpc>
                <a:spcPct val="80000"/>
              </a:lnSpc>
              <a:spcAft>
                <a:spcPts val="0"/>
              </a:spcAft>
              <a:buClr>
                <a:schemeClr val="accent5"/>
              </a:buClr>
              <a:buFont typeface="Arial" pitchFamily="34" charset="0"/>
              <a:buNone/>
              <a:defRPr/>
            </a:pPr>
            <a:r>
              <a:rPr lang="en-US" sz="2800"/>
              <a:t>Should maintain their sterile field until it is certain that the patient is stable</a:t>
            </a:r>
          </a:p>
          <a:p>
            <a:pPr marL="0" indent="0" eaLnBrk="1" fontAlgn="auto" hangingPunct="1">
              <a:lnSpc>
                <a:spcPct val="80000"/>
              </a:lnSpc>
              <a:spcAft>
                <a:spcPts val="0"/>
              </a:spcAft>
              <a:buClr>
                <a:schemeClr val="accent5"/>
              </a:buClr>
              <a:buFont typeface="Arial" pitchFamily="34" charset="0"/>
              <a:buNone/>
              <a:defRPr/>
            </a:pPr>
            <a:r>
              <a:rPr lang="en-US" sz="2800"/>
              <a:t>Keep their surgical attire on so that they could change gown and gloves without re-scrubbing should the need arise to go back in</a:t>
            </a:r>
          </a:p>
          <a:p>
            <a:pPr marL="0" indent="0" eaLnBrk="1" fontAlgn="auto" hangingPunct="1">
              <a:lnSpc>
                <a:spcPct val="80000"/>
              </a:lnSpc>
              <a:spcAft>
                <a:spcPts val="0"/>
              </a:spcAft>
              <a:buClr>
                <a:schemeClr val="accent5"/>
              </a:buClr>
              <a:buFont typeface="Arial" pitchFamily="34" charset="0"/>
              <a:buNone/>
              <a:defRPr/>
            </a:pPr>
            <a:r>
              <a:rPr lang="en-US" sz="2800"/>
              <a:t>Transport their instrument cart to designated area after patient has left the OR room</a:t>
            </a:r>
          </a:p>
          <a:p>
            <a:pPr marL="0" indent="0" eaLnBrk="1" fontAlgn="auto" hangingPunct="1">
              <a:lnSpc>
                <a:spcPct val="80000"/>
              </a:lnSpc>
              <a:spcAft>
                <a:spcPts val="0"/>
              </a:spcAft>
              <a:buClr>
                <a:schemeClr val="accent5"/>
              </a:buClr>
              <a:buFont typeface="Arial" pitchFamily="34" charset="0"/>
              <a:buNone/>
              <a:defRPr/>
            </a:pPr>
            <a:endParaRPr lang="en-US" sz="2800"/>
          </a:p>
        </p:txBody>
      </p:sp>
      <p:sp>
        <p:nvSpPr>
          <p:cNvPr id="54275" name="Rectangle 2"/>
          <p:cNvSpPr>
            <a:spLocks noGrp="1" noChangeArrowheads="1"/>
          </p:cNvSpPr>
          <p:nvPr>
            <p:ph type="title"/>
          </p:nvPr>
        </p:nvSpPr>
        <p:spPr/>
        <p:txBody>
          <a:bodyPr/>
          <a:lstStyle/>
          <a:p>
            <a:pPr eaLnBrk="1" hangingPunct="1"/>
            <a:r>
              <a:rPr lang="en-US" smtClean="0">
                <a:cs typeface="Tunga" pitchFamily="2" charset="0"/>
              </a:rPr>
              <a:t>Post Anesthesia Care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sz="quarter" idx="13"/>
          </p:nvPr>
        </p:nvSpPr>
        <p:spPr>
          <a:xfrm>
            <a:off x="352425" y="1463675"/>
            <a:ext cx="7680325" cy="4724400"/>
          </a:xfrm>
        </p:spPr>
        <p:txBody>
          <a:bodyPr/>
          <a:lstStyle/>
          <a:p>
            <a:pPr marL="0" indent="0" eaLnBrk="1" fontAlgn="auto" hangingPunct="1">
              <a:lnSpc>
                <a:spcPct val="90000"/>
              </a:lnSpc>
              <a:spcAft>
                <a:spcPts val="0"/>
              </a:spcAft>
              <a:buClr>
                <a:schemeClr val="accent5"/>
              </a:buClr>
              <a:buFont typeface="Arial" pitchFamily="34" charset="0"/>
              <a:buNone/>
              <a:defRPr/>
            </a:pPr>
            <a:r>
              <a:rPr lang="en-US" sz="2500" b="1" dirty="0"/>
              <a:t>Surgeon</a:t>
            </a:r>
          </a:p>
          <a:p>
            <a:pPr marL="0" indent="0" eaLnBrk="1" fontAlgn="auto" hangingPunct="1">
              <a:lnSpc>
                <a:spcPct val="90000"/>
              </a:lnSpc>
              <a:spcAft>
                <a:spcPts val="0"/>
              </a:spcAft>
              <a:buClr>
                <a:schemeClr val="accent5"/>
              </a:buClr>
              <a:buFont typeface="Arial" pitchFamily="34" charset="0"/>
              <a:buNone/>
              <a:defRPr/>
            </a:pPr>
            <a:r>
              <a:rPr lang="en-US" sz="2500" dirty="0"/>
              <a:t>Completes postoperative orders</a:t>
            </a:r>
          </a:p>
          <a:p>
            <a:pPr marL="0" indent="0" eaLnBrk="1" fontAlgn="auto" hangingPunct="1">
              <a:lnSpc>
                <a:spcPct val="90000"/>
              </a:lnSpc>
              <a:spcAft>
                <a:spcPts val="0"/>
              </a:spcAft>
              <a:buClr>
                <a:schemeClr val="accent5"/>
              </a:buClr>
              <a:buFont typeface="Arial" pitchFamily="34" charset="0"/>
              <a:buNone/>
              <a:defRPr/>
            </a:pPr>
            <a:r>
              <a:rPr lang="en-US" sz="2500" dirty="0"/>
              <a:t>May accompany patient to recovery area</a:t>
            </a:r>
          </a:p>
          <a:p>
            <a:pPr marL="0" indent="0" eaLnBrk="1" fontAlgn="auto" hangingPunct="1">
              <a:lnSpc>
                <a:spcPct val="90000"/>
              </a:lnSpc>
              <a:spcAft>
                <a:spcPts val="0"/>
              </a:spcAft>
              <a:buClr>
                <a:schemeClr val="accent5"/>
              </a:buClr>
              <a:buFont typeface="Arial" pitchFamily="34" charset="0"/>
              <a:buNone/>
              <a:defRPr/>
            </a:pPr>
            <a:r>
              <a:rPr lang="en-US" sz="2500" dirty="0"/>
              <a:t>Gives the patient’s family a verbal report</a:t>
            </a:r>
          </a:p>
          <a:p>
            <a:pPr marL="0" indent="0" eaLnBrk="1" fontAlgn="auto" hangingPunct="1">
              <a:lnSpc>
                <a:spcPct val="90000"/>
              </a:lnSpc>
              <a:spcAft>
                <a:spcPts val="0"/>
              </a:spcAft>
              <a:buClr>
                <a:schemeClr val="accent5"/>
              </a:buClr>
              <a:buFont typeface="Arial" pitchFamily="34" charset="0"/>
              <a:buNone/>
              <a:defRPr/>
            </a:pPr>
            <a:r>
              <a:rPr lang="en-US" sz="2500" dirty="0"/>
              <a:t>Discharges patient from the PACU when they are deemed stable and ready </a:t>
            </a:r>
          </a:p>
        </p:txBody>
      </p:sp>
      <p:sp>
        <p:nvSpPr>
          <p:cNvPr id="55299" name="Rectangle 2"/>
          <p:cNvSpPr>
            <a:spLocks noGrp="1" noChangeArrowheads="1"/>
          </p:cNvSpPr>
          <p:nvPr>
            <p:ph type="title"/>
          </p:nvPr>
        </p:nvSpPr>
        <p:spPr/>
        <p:txBody>
          <a:bodyPr/>
          <a:lstStyle/>
          <a:p>
            <a:pPr eaLnBrk="1" hangingPunct="1"/>
            <a:r>
              <a:rPr lang="en-US" smtClean="0">
                <a:cs typeface="Tunga" pitchFamily="2" charset="0"/>
              </a:rPr>
              <a:t>Post Anesthesia Care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sz="quarter" idx="13"/>
          </p:nvPr>
        </p:nvSpPr>
        <p:spPr>
          <a:xfrm>
            <a:off x="352425" y="1463675"/>
            <a:ext cx="7680325" cy="4724400"/>
          </a:xfrm>
        </p:spPr>
        <p:txBody>
          <a:bodyPr/>
          <a:lstStyle/>
          <a:p>
            <a:pPr marL="0" indent="0" eaLnBrk="1" fontAlgn="auto" hangingPunct="1">
              <a:spcAft>
                <a:spcPts val="0"/>
              </a:spcAft>
              <a:buClr>
                <a:schemeClr val="accent5"/>
              </a:buClr>
              <a:buFont typeface="Arial" pitchFamily="34" charset="0"/>
              <a:buNone/>
              <a:defRPr/>
            </a:pPr>
            <a:r>
              <a:rPr lang="en-US" sz="2500" dirty="0"/>
              <a:t>Anesthesia Concepts</a:t>
            </a:r>
          </a:p>
          <a:p>
            <a:pPr marL="0" indent="0" eaLnBrk="1" fontAlgn="auto" hangingPunct="1">
              <a:spcAft>
                <a:spcPts val="0"/>
              </a:spcAft>
              <a:buClr>
                <a:schemeClr val="accent5"/>
              </a:buClr>
              <a:buFont typeface="Arial" pitchFamily="34" charset="0"/>
              <a:buNone/>
              <a:defRPr/>
            </a:pPr>
            <a:r>
              <a:rPr lang="en-US" sz="2500" dirty="0"/>
              <a:t>Anesthesia Administration &amp; Selection</a:t>
            </a:r>
          </a:p>
          <a:p>
            <a:pPr marL="0" indent="0" eaLnBrk="1" fontAlgn="auto" hangingPunct="1">
              <a:spcAft>
                <a:spcPts val="0"/>
              </a:spcAft>
              <a:buClr>
                <a:schemeClr val="accent5"/>
              </a:buClr>
              <a:buFont typeface="Arial" pitchFamily="34" charset="0"/>
              <a:buNone/>
              <a:defRPr/>
            </a:pPr>
            <a:r>
              <a:rPr lang="en-US" sz="2500" dirty="0"/>
              <a:t>Complications</a:t>
            </a:r>
          </a:p>
          <a:p>
            <a:pPr marL="0" indent="0" eaLnBrk="1" fontAlgn="auto" hangingPunct="1">
              <a:spcAft>
                <a:spcPts val="0"/>
              </a:spcAft>
              <a:buClr>
                <a:schemeClr val="accent5"/>
              </a:buClr>
              <a:buFont typeface="Arial" pitchFamily="34" charset="0"/>
              <a:buNone/>
              <a:defRPr/>
            </a:pPr>
            <a:r>
              <a:rPr lang="en-US" sz="2500" dirty="0"/>
              <a:t>Assisting During Anesthesia Administration</a:t>
            </a:r>
          </a:p>
        </p:txBody>
      </p:sp>
      <p:sp>
        <p:nvSpPr>
          <p:cNvPr id="56323" name="Rectangle 2"/>
          <p:cNvSpPr>
            <a:spLocks noGrp="1" noChangeArrowheads="1"/>
          </p:cNvSpPr>
          <p:nvPr>
            <p:ph type="title"/>
          </p:nvPr>
        </p:nvSpPr>
        <p:spPr/>
        <p:txBody>
          <a:bodyPr/>
          <a:lstStyle/>
          <a:p>
            <a:pPr eaLnBrk="1" hangingPunct="1"/>
            <a:r>
              <a:rPr lang="en-US" smtClean="0">
                <a:cs typeface="Tunga" pitchFamily="2" charset="0"/>
              </a:rPr>
              <a:t>Summary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sz="quarter" idx="13"/>
          </p:nvPr>
        </p:nvSpPr>
        <p:spPr>
          <a:xfrm>
            <a:off x="352425" y="1463675"/>
            <a:ext cx="7680325" cy="4724400"/>
          </a:xfrm>
        </p:spPr>
        <p:txBody>
          <a:bodyPr>
            <a:normAutofit lnSpcReduction="10000"/>
          </a:bodyPr>
          <a:lstStyle/>
          <a:p>
            <a:pPr marL="0" indent="0" eaLnBrk="1" fontAlgn="auto" hangingPunct="1">
              <a:lnSpc>
                <a:spcPct val="80000"/>
              </a:lnSpc>
              <a:spcAft>
                <a:spcPts val="0"/>
              </a:spcAft>
              <a:buClr>
                <a:schemeClr val="accent5"/>
              </a:buClr>
              <a:buFont typeface="Arial" pitchFamily="34" charset="0"/>
              <a:buNone/>
              <a:defRPr/>
            </a:pPr>
            <a:r>
              <a:rPr lang="en-US" sz="2800" b="1"/>
              <a:t>ECK/EKG (electrocardiogram)</a:t>
            </a:r>
          </a:p>
          <a:p>
            <a:pPr marL="0" indent="0" eaLnBrk="1" fontAlgn="auto" hangingPunct="1">
              <a:lnSpc>
                <a:spcPct val="80000"/>
              </a:lnSpc>
              <a:spcAft>
                <a:spcPts val="0"/>
              </a:spcAft>
              <a:buClr>
                <a:schemeClr val="accent5"/>
              </a:buClr>
              <a:buFont typeface="Arial" pitchFamily="34" charset="0"/>
              <a:buNone/>
              <a:defRPr/>
            </a:pPr>
            <a:r>
              <a:rPr lang="en-US" sz="2800"/>
              <a:t>Part of anesthesia machine</a:t>
            </a:r>
          </a:p>
          <a:p>
            <a:pPr marL="0" indent="0" eaLnBrk="1" fontAlgn="auto" hangingPunct="1">
              <a:lnSpc>
                <a:spcPct val="80000"/>
              </a:lnSpc>
              <a:spcAft>
                <a:spcPts val="0"/>
              </a:spcAft>
              <a:buClr>
                <a:schemeClr val="accent5"/>
              </a:buClr>
              <a:buFont typeface="Arial" pitchFamily="34" charset="0"/>
              <a:buNone/>
              <a:defRPr/>
            </a:pPr>
            <a:r>
              <a:rPr lang="en-US" sz="2800">
                <a:cs typeface="Arial" charset="0"/>
              </a:rPr>
              <a:t>Noninvasive</a:t>
            </a:r>
          </a:p>
          <a:p>
            <a:pPr marL="0" indent="0" eaLnBrk="1" fontAlgn="auto" hangingPunct="1">
              <a:lnSpc>
                <a:spcPct val="80000"/>
              </a:lnSpc>
              <a:spcAft>
                <a:spcPts val="0"/>
              </a:spcAft>
              <a:buClr>
                <a:schemeClr val="accent5"/>
              </a:buClr>
              <a:buFont typeface="Arial" pitchFamily="34" charset="0"/>
              <a:buNone/>
              <a:defRPr/>
            </a:pPr>
            <a:r>
              <a:rPr lang="en-US" sz="2800"/>
              <a:t>Monitors electrical activity of the </a:t>
            </a:r>
          </a:p>
          <a:p>
            <a:pPr marL="0" indent="0" eaLnBrk="1" fontAlgn="auto" hangingPunct="1">
              <a:lnSpc>
                <a:spcPct val="80000"/>
              </a:lnSpc>
              <a:spcAft>
                <a:spcPts val="0"/>
              </a:spcAft>
              <a:buClr>
                <a:schemeClr val="accent5"/>
              </a:buClr>
              <a:buFont typeface="Wingdings" pitchFamily="2" charset="2"/>
              <a:buNone/>
              <a:defRPr/>
            </a:pPr>
            <a:r>
              <a:rPr lang="en-US" sz="2800"/>
              <a:t>    patient’s heart and heart rate </a:t>
            </a:r>
          </a:p>
          <a:p>
            <a:pPr marL="0" indent="0" eaLnBrk="1" fontAlgn="auto" hangingPunct="1">
              <a:lnSpc>
                <a:spcPct val="80000"/>
              </a:lnSpc>
              <a:spcAft>
                <a:spcPts val="0"/>
              </a:spcAft>
              <a:buClr>
                <a:schemeClr val="accent5"/>
              </a:buClr>
              <a:buFont typeface="Arial" pitchFamily="34" charset="0"/>
              <a:buNone/>
              <a:defRPr/>
            </a:pPr>
            <a:r>
              <a:rPr lang="en-US" sz="2800">
                <a:cs typeface="Arial" charset="0"/>
              </a:rPr>
              <a:t>Monitoring of heart function is critical</a:t>
            </a:r>
          </a:p>
          <a:p>
            <a:pPr marL="0" indent="0" eaLnBrk="1" fontAlgn="auto" hangingPunct="1">
              <a:lnSpc>
                <a:spcPct val="80000"/>
              </a:lnSpc>
              <a:spcAft>
                <a:spcPts val="0"/>
              </a:spcAft>
              <a:buClr>
                <a:schemeClr val="accent5"/>
              </a:buClr>
              <a:buFont typeface="Wingdings" pitchFamily="2" charset="2"/>
              <a:buNone/>
              <a:defRPr/>
            </a:pPr>
            <a:r>
              <a:rPr lang="en-US" sz="2800">
                <a:cs typeface="Arial" charset="0"/>
              </a:rPr>
              <a:t>   during anesthesia</a:t>
            </a:r>
          </a:p>
          <a:p>
            <a:pPr marL="0" indent="0" eaLnBrk="1" fontAlgn="auto" hangingPunct="1">
              <a:lnSpc>
                <a:spcPct val="80000"/>
              </a:lnSpc>
              <a:spcAft>
                <a:spcPts val="0"/>
              </a:spcAft>
              <a:buClr>
                <a:schemeClr val="accent5"/>
              </a:buClr>
              <a:buFont typeface="Arial" pitchFamily="34" charset="0"/>
              <a:buNone/>
              <a:defRPr/>
            </a:pPr>
            <a:r>
              <a:rPr lang="en-US" sz="2800">
                <a:cs typeface="Arial" charset="0"/>
              </a:rPr>
              <a:t>Problems can be caught immediately</a:t>
            </a:r>
          </a:p>
          <a:p>
            <a:pPr marL="0" indent="0" eaLnBrk="1" fontAlgn="auto" hangingPunct="1">
              <a:lnSpc>
                <a:spcPct val="80000"/>
              </a:lnSpc>
              <a:spcAft>
                <a:spcPts val="0"/>
              </a:spcAft>
              <a:buClr>
                <a:schemeClr val="accent5"/>
              </a:buClr>
              <a:buFont typeface="Wingdings" pitchFamily="2" charset="2"/>
              <a:buNone/>
              <a:defRPr/>
            </a:pPr>
            <a:r>
              <a:rPr lang="en-US" sz="2800">
                <a:cs typeface="Arial" charset="0"/>
              </a:rPr>
              <a:t>   and corrected by the administration of </a:t>
            </a:r>
          </a:p>
          <a:p>
            <a:pPr marL="0" indent="0" eaLnBrk="1" fontAlgn="auto" hangingPunct="1">
              <a:lnSpc>
                <a:spcPct val="80000"/>
              </a:lnSpc>
              <a:spcAft>
                <a:spcPts val="0"/>
              </a:spcAft>
              <a:buClr>
                <a:schemeClr val="accent5"/>
              </a:buClr>
              <a:buFont typeface="Wingdings" pitchFamily="2" charset="2"/>
              <a:buNone/>
              <a:defRPr/>
            </a:pPr>
            <a:r>
              <a:rPr lang="en-US" sz="2800">
                <a:cs typeface="Arial" charset="0"/>
              </a:rPr>
              <a:t>   drugs by the CRNA or anesthesiologist </a:t>
            </a:r>
          </a:p>
          <a:p>
            <a:pPr marL="0" indent="0" eaLnBrk="1" fontAlgn="auto" hangingPunct="1">
              <a:lnSpc>
                <a:spcPct val="80000"/>
              </a:lnSpc>
              <a:spcAft>
                <a:spcPts val="0"/>
              </a:spcAft>
              <a:buClr>
                <a:schemeClr val="accent5"/>
              </a:buClr>
              <a:buFont typeface="Arial" pitchFamily="34" charset="0"/>
              <a:buNone/>
              <a:defRPr/>
            </a:pPr>
            <a:endParaRPr lang="en-US" sz="2800"/>
          </a:p>
        </p:txBody>
      </p:sp>
      <p:sp>
        <p:nvSpPr>
          <p:cNvPr id="1843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ea typeface="+mj-ea"/>
              </a:rPr>
              <a:t>Monitoring Devices</a:t>
            </a:r>
            <a:br>
              <a:rPr lang="en-US">
                <a:ea typeface="+mj-ea"/>
              </a:rPr>
            </a:br>
            <a:r>
              <a:rPr lang="en-US">
                <a:ea typeface="+mj-ea"/>
              </a:rPr>
              <a:t>(Types)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sz="quarter" idx="13"/>
          </p:nvPr>
        </p:nvSpPr>
        <p:spPr>
          <a:xfrm>
            <a:off x="352425" y="1463675"/>
            <a:ext cx="7680325" cy="4724400"/>
          </a:xfrm>
        </p:spPr>
        <p:txBody>
          <a:bodyPr/>
          <a:lstStyle/>
          <a:p>
            <a:pPr marL="0" indent="0" eaLnBrk="1" fontAlgn="auto" hangingPunct="1">
              <a:lnSpc>
                <a:spcPct val="90000"/>
              </a:lnSpc>
              <a:spcAft>
                <a:spcPts val="0"/>
              </a:spcAft>
              <a:buClr>
                <a:schemeClr val="accent5"/>
              </a:buClr>
              <a:buFont typeface="Arial" pitchFamily="34" charset="0"/>
              <a:buNone/>
              <a:defRPr/>
            </a:pPr>
            <a:r>
              <a:rPr lang="en-US" sz="2800" b="1"/>
              <a:t>Blood Pressure Monitoring</a:t>
            </a:r>
          </a:p>
          <a:p>
            <a:pPr marL="0" indent="0" eaLnBrk="1" fontAlgn="auto" hangingPunct="1">
              <a:lnSpc>
                <a:spcPct val="90000"/>
              </a:lnSpc>
              <a:spcAft>
                <a:spcPts val="0"/>
              </a:spcAft>
              <a:buClr>
                <a:schemeClr val="accent5"/>
              </a:buClr>
              <a:buFont typeface="Arial" pitchFamily="34" charset="0"/>
              <a:buNone/>
              <a:defRPr/>
            </a:pPr>
            <a:r>
              <a:rPr lang="en-US" sz="2800"/>
              <a:t>Part of anesthesia machine</a:t>
            </a:r>
          </a:p>
          <a:p>
            <a:pPr marL="0" indent="0" eaLnBrk="1" fontAlgn="auto" hangingPunct="1">
              <a:lnSpc>
                <a:spcPct val="90000"/>
              </a:lnSpc>
              <a:spcAft>
                <a:spcPts val="0"/>
              </a:spcAft>
              <a:buClr>
                <a:schemeClr val="accent5"/>
              </a:buClr>
              <a:buFont typeface="Arial" pitchFamily="34" charset="0"/>
              <a:buNone/>
              <a:defRPr/>
            </a:pPr>
            <a:r>
              <a:rPr lang="en-US" sz="2800"/>
              <a:t>Noninvasive (with cuff) set at 3-5 minute intervals for monitoring</a:t>
            </a:r>
          </a:p>
          <a:p>
            <a:pPr marL="0" indent="0" eaLnBrk="1" fontAlgn="auto" hangingPunct="1">
              <a:lnSpc>
                <a:spcPct val="90000"/>
              </a:lnSpc>
              <a:spcAft>
                <a:spcPts val="0"/>
              </a:spcAft>
              <a:buClr>
                <a:schemeClr val="accent5"/>
              </a:buClr>
              <a:buFont typeface="Arial" pitchFamily="34" charset="0"/>
              <a:buNone/>
              <a:defRPr/>
            </a:pPr>
            <a:r>
              <a:rPr lang="en-US" sz="2800"/>
              <a:t>Invasive (with arterial line placement) gives continuous monitoring</a:t>
            </a:r>
          </a:p>
          <a:p>
            <a:pPr marL="0" indent="0" eaLnBrk="1" fontAlgn="auto" hangingPunct="1">
              <a:lnSpc>
                <a:spcPct val="90000"/>
              </a:lnSpc>
              <a:spcAft>
                <a:spcPts val="0"/>
              </a:spcAft>
              <a:buClr>
                <a:schemeClr val="accent5"/>
              </a:buClr>
              <a:buFont typeface="Arial" pitchFamily="34" charset="0"/>
              <a:buNone/>
              <a:defRPr/>
            </a:pPr>
            <a:r>
              <a:rPr lang="en-US" sz="2800"/>
              <a:t>Provides circulatory status of heart and vascular system</a:t>
            </a:r>
          </a:p>
          <a:p>
            <a:pPr marL="0" indent="0" eaLnBrk="1" fontAlgn="auto" hangingPunct="1">
              <a:lnSpc>
                <a:spcPct val="90000"/>
              </a:lnSpc>
              <a:spcAft>
                <a:spcPts val="0"/>
              </a:spcAft>
              <a:buClr>
                <a:schemeClr val="accent5"/>
              </a:buClr>
              <a:buFont typeface="Arial" pitchFamily="34" charset="0"/>
              <a:buNone/>
              <a:defRPr/>
            </a:pPr>
            <a:r>
              <a:rPr lang="en-US" sz="2800"/>
              <a:t>Allows for immediate treatment should problems arise by CRNA or anesthesiologist</a:t>
            </a:r>
          </a:p>
          <a:p>
            <a:pPr marL="0" indent="0" eaLnBrk="1" fontAlgn="auto" hangingPunct="1">
              <a:lnSpc>
                <a:spcPct val="90000"/>
              </a:lnSpc>
              <a:spcAft>
                <a:spcPts val="0"/>
              </a:spcAft>
              <a:buClr>
                <a:schemeClr val="accent5"/>
              </a:buClr>
              <a:buFont typeface="Arial" pitchFamily="34" charset="0"/>
              <a:buNone/>
              <a:defRPr/>
            </a:pPr>
            <a:endParaRPr lang="en-US" sz="2800"/>
          </a:p>
        </p:txBody>
      </p:sp>
      <p:sp>
        <p:nvSpPr>
          <p:cNvPr id="1945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ea typeface="+mj-ea"/>
              </a:rPr>
              <a:t>Monitoring Devices</a:t>
            </a:r>
            <a:br>
              <a:rPr lang="en-US">
                <a:ea typeface="+mj-ea"/>
              </a:rPr>
            </a:br>
            <a:r>
              <a:rPr lang="en-US">
                <a:ea typeface="+mj-ea"/>
              </a:rPr>
              <a:t>(Types)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sz="quarter" idx="13"/>
          </p:nvPr>
        </p:nvSpPr>
        <p:spPr>
          <a:xfrm>
            <a:off x="352425" y="1463675"/>
            <a:ext cx="7680325" cy="4724400"/>
          </a:xfrm>
        </p:spPr>
        <p:txBody>
          <a:bodyPr/>
          <a:lstStyle/>
          <a:p>
            <a:pPr marL="0" indent="0" eaLnBrk="1" fontAlgn="auto" hangingPunct="1">
              <a:spcAft>
                <a:spcPts val="0"/>
              </a:spcAft>
              <a:buClr>
                <a:schemeClr val="accent5"/>
              </a:buClr>
              <a:buFont typeface="Arial" pitchFamily="34" charset="0"/>
              <a:buNone/>
              <a:defRPr/>
            </a:pPr>
            <a:r>
              <a:rPr lang="en-US" sz="2500" b="1" dirty="0"/>
              <a:t>Arterial and Venous Catheters</a:t>
            </a:r>
          </a:p>
          <a:p>
            <a:pPr marL="0" indent="0" eaLnBrk="1" fontAlgn="auto" hangingPunct="1">
              <a:spcAft>
                <a:spcPts val="0"/>
              </a:spcAft>
              <a:buClr>
                <a:schemeClr val="accent5"/>
              </a:buClr>
              <a:buFont typeface="Arial" pitchFamily="34" charset="0"/>
              <a:buNone/>
              <a:defRPr/>
            </a:pPr>
            <a:r>
              <a:rPr lang="en-US" sz="2500" dirty="0"/>
              <a:t>Pulmonary artery catheter</a:t>
            </a:r>
          </a:p>
          <a:p>
            <a:pPr marL="0" indent="0" eaLnBrk="1" fontAlgn="auto" hangingPunct="1">
              <a:spcAft>
                <a:spcPts val="0"/>
              </a:spcAft>
              <a:buClr>
                <a:schemeClr val="accent5"/>
              </a:buClr>
              <a:buFont typeface="Arial" pitchFamily="34" charset="0"/>
              <a:buNone/>
              <a:defRPr/>
            </a:pPr>
            <a:r>
              <a:rPr lang="en-US" sz="2500" dirty="0"/>
              <a:t>Central venous catheter</a:t>
            </a:r>
          </a:p>
          <a:p>
            <a:pPr marL="0" indent="0" eaLnBrk="1" fontAlgn="auto" hangingPunct="1">
              <a:spcAft>
                <a:spcPts val="0"/>
              </a:spcAft>
              <a:buClr>
                <a:schemeClr val="accent5"/>
              </a:buClr>
              <a:buFont typeface="Arial" pitchFamily="34" charset="0"/>
              <a:buNone/>
              <a:defRPr/>
            </a:pPr>
            <a:r>
              <a:rPr lang="en-US" sz="2500" dirty="0"/>
              <a:t>Together are called a Swan </a:t>
            </a:r>
            <a:r>
              <a:rPr lang="en-US" sz="2500" dirty="0" err="1"/>
              <a:t>Ganz</a:t>
            </a:r>
            <a:r>
              <a:rPr lang="en-US" sz="2500" dirty="0"/>
              <a:t> Catheter</a:t>
            </a:r>
          </a:p>
          <a:p>
            <a:pPr marL="0" indent="0" eaLnBrk="1" fontAlgn="auto" hangingPunct="1">
              <a:spcAft>
                <a:spcPts val="0"/>
              </a:spcAft>
              <a:buClr>
                <a:schemeClr val="accent5"/>
              </a:buClr>
              <a:buFont typeface="Arial" pitchFamily="34" charset="0"/>
              <a:buNone/>
              <a:defRPr/>
            </a:pPr>
            <a:r>
              <a:rPr lang="en-US" sz="2500" dirty="0"/>
              <a:t>Monitor heart function and fluid status of the patient</a:t>
            </a:r>
          </a:p>
        </p:txBody>
      </p:sp>
      <p:sp>
        <p:nvSpPr>
          <p:cNvPr id="2150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ea typeface="+mj-ea"/>
              </a:rPr>
              <a:t>Monitoring Devices</a:t>
            </a:r>
            <a:br>
              <a:rPr lang="en-US">
                <a:ea typeface="+mj-ea"/>
              </a:rPr>
            </a:br>
            <a:r>
              <a:rPr lang="en-US">
                <a:ea typeface="+mj-ea"/>
              </a:rPr>
              <a:t>(Types)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sz="quarter" idx="13"/>
          </p:nvPr>
        </p:nvSpPr>
        <p:spPr>
          <a:xfrm>
            <a:off x="352425" y="1463675"/>
            <a:ext cx="7680325" cy="4724400"/>
          </a:xfrm>
        </p:spPr>
        <p:txBody>
          <a:bodyPr/>
          <a:lstStyle/>
          <a:p>
            <a:pPr marL="0" indent="0" eaLnBrk="1" fontAlgn="auto" hangingPunct="1">
              <a:spcAft>
                <a:spcPts val="0"/>
              </a:spcAft>
              <a:buClr>
                <a:schemeClr val="accent5"/>
              </a:buClr>
              <a:buFont typeface="Arial" pitchFamily="34" charset="0"/>
              <a:buNone/>
              <a:defRPr/>
            </a:pPr>
            <a:r>
              <a:rPr lang="en-US" sz="2500" b="1" dirty="0"/>
              <a:t>Temperature Monitoring</a:t>
            </a:r>
          </a:p>
          <a:p>
            <a:pPr marL="0" indent="0" eaLnBrk="1" fontAlgn="auto" hangingPunct="1">
              <a:spcAft>
                <a:spcPts val="0"/>
              </a:spcAft>
              <a:buClr>
                <a:schemeClr val="accent5"/>
              </a:buClr>
              <a:buFont typeface="Arial" pitchFamily="34" charset="0"/>
              <a:buNone/>
              <a:defRPr/>
            </a:pPr>
            <a:r>
              <a:rPr lang="en-US" sz="2500" dirty="0"/>
              <a:t>Part of anesthesia machine</a:t>
            </a:r>
          </a:p>
          <a:p>
            <a:pPr marL="0" indent="0" eaLnBrk="1" fontAlgn="auto" hangingPunct="1">
              <a:spcAft>
                <a:spcPts val="0"/>
              </a:spcAft>
              <a:buClr>
                <a:schemeClr val="accent5"/>
              </a:buClr>
              <a:buFont typeface="Arial" pitchFamily="34" charset="0"/>
              <a:buNone/>
              <a:defRPr/>
            </a:pPr>
            <a:r>
              <a:rPr lang="en-US" sz="2500" dirty="0"/>
              <a:t>Noninvasive (a small adhesive sticker applied to the patient’s forehead)</a:t>
            </a:r>
          </a:p>
          <a:p>
            <a:pPr marL="0" indent="0" eaLnBrk="1" fontAlgn="auto" hangingPunct="1">
              <a:spcAft>
                <a:spcPts val="0"/>
              </a:spcAft>
              <a:buClr>
                <a:schemeClr val="accent5"/>
              </a:buClr>
              <a:buFont typeface="Arial" pitchFamily="34" charset="0"/>
              <a:buNone/>
              <a:defRPr/>
            </a:pPr>
            <a:r>
              <a:rPr lang="en-US" sz="2500" dirty="0"/>
              <a:t>Invasive (esophageal, bladder, rectal) these are hooked up to a monitoring device that reads temperature continuously</a:t>
            </a:r>
            <a:endParaRPr lang="en-US" sz="2500" b="1" dirty="0"/>
          </a:p>
        </p:txBody>
      </p:sp>
      <p:sp>
        <p:nvSpPr>
          <p:cNvPr id="2253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ea typeface="+mj-ea"/>
              </a:rPr>
              <a:t>Monitoring Devices</a:t>
            </a:r>
            <a:br>
              <a:rPr lang="en-US">
                <a:ea typeface="+mj-ea"/>
              </a:rPr>
            </a:br>
            <a:r>
              <a:rPr lang="en-US">
                <a:ea typeface="+mj-ea"/>
              </a:rPr>
              <a:t>(Types)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sz="quarter" idx="13"/>
          </p:nvPr>
        </p:nvSpPr>
        <p:spPr>
          <a:xfrm>
            <a:off x="352425" y="1463675"/>
            <a:ext cx="7680325" cy="4724400"/>
          </a:xfrm>
        </p:spPr>
        <p:txBody>
          <a:bodyPr/>
          <a:lstStyle/>
          <a:p>
            <a:pPr marL="0" indent="0" eaLnBrk="1" fontAlgn="auto" hangingPunct="1">
              <a:spcAft>
                <a:spcPts val="0"/>
              </a:spcAft>
              <a:buClr>
                <a:schemeClr val="accent5"/>
              </a:buClr>
              <a:buFont typeface="Arial" pitchFamily="34" charset="0"/>
              <a:buNone/>
              <a:defRPr/>
            </a:pPr>
            <a:r>
              <a:rPr lang="en-US" sz="2800" b="1"/>
              <a:t>Pulse Oximetry (pulse ox)</a:t>
            </a:r>
          </a:p>
          <a:p>
            <a:pPr marL="0" indent="0" eaLnBrk="1" fontAlgn="auto" hangingPunct="1">
              <a:spcAft>
                <a:spcPts val="0"/>
              </a:spcAft>
              <a:buClr>
                <a:schemeClr val="accent5"/>
              </a:buClr>
              <a:buFont typeface="Arial" pitchFamily="34" charset="0"/>
              <a:buNone/>
              <a:defRPr/>
            </a:pPr>
            <a:r>
              <a:rPr lang="en-US" sz="2800"/>
              <a:t>Part of anesthesia machine</a:t>
            </a:r>
          </a:p>
          <a:p>
            <a:pPr marL="0" indent="0" eaLnBrk="1" fontAlgn="auto" hangingPunct="1">
              <a:spcAft>
                <a:spcPts val="0"/>
              </a:spcAft>
              <a:buClr>
                <a:schemeClr val="accent5"/>
              </a:buClr>
              <a:buFont typeface="Arial" pitchFamily="34" charset="0"/>
              <a:buNone/>
              <a:defRPr/>
            </a:pPr>
            <a:r>
              <a:rPr lang="en-US" sz="2800"/>
              <a:t>Noninvasive (can be applied to the finger, toe, earlobe, or across the bridge of the nose)</a:t>
            </a:r>
          </a:p>
          <a:p>
            <a:pPr marL="0" indent="0" eaLnBrk="1" fontAlgn="auto" hangingPunct="1">
              <a:spcAft>
                <a:spcPts val="0"/>
              </a:spcAft>
              <a:buClr>
                <a:schemeClr val="accent5"/>
              </a:buClr>
              <a:buFont typeface="Arial" pitchFamily="34" charset="0"/>
              <a:buNone/>
              <a:defRPr/>
            </a:pPr>
            <a:r>
              <a:rPr lang="en-US" sz="2800"/>
              <a:t>Provides continuous monitoring of the amount of oxygen saturation contained in the patient’s arterial blood </a:t>
            </a:r>
          </a:p>
          <a:p>
            <a:pPr marL="0" indent="0" eaLnBrk="1" fontAlgn="auto" hangingPunct="1">
              <a:spcAft>
                <a:spcPts val="0"/>
              </a:spcAft>
              <a:buClr>
                <a:schemeClr val="accent5"/>
              </a:buClr>
              <a:buFont typeface="Arial" pitchFamily="34" charset="0"/>
              <a:buNone/>
              <a:defRPr/>
            </a:pPr>
            <a:r>
              <a:rPr lang="en-US" sz="2800"/>
              <a:t>Works by light wave absorption/nail polish  must be removed at site of placement</a:t>
            </a:r>
          </a:p>
          <a:p>
            <a:pPr marL="0" indent="0" eaLnBrk="1" fontAlgn="auto" hangingPunct="1">
              <a:spcAft>
                <a:spcPts val="0"/>
              </a:spcAft>
              <a:buClr>
                <a:schemeClr val="accent5"/>
              </a:buClr>
              <a:buFont typeface="Arial" pitchFamily="34" charset="0"/>
              <a:buNone/>
              <a:defRPr/>
            </a:pPr>
            <a:endParaRPr lang="en-US" sz="2800"/>
          </a:p>
        </p:txBody>
      </p:sp>
      <p:sp>
        <p:nvSpPr>
          <p:cNvPr id="2457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ea typeface="+mj-ea"/>
              </a:rPr>
              <a:t>Monitoring Devices</a:t>
            </a:r>
            <a:br>
              <a:rPr lang="en-US">
                <a:ea typeface="+mj-ea"/>
              </a:rPr>
            </a:br>
            <a:r>
              <a:rPr lang="en-US">
                <a:ea typeface="+mj-ea"/>
              </a:rPr>
              <a:t>(Types)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Mylar</Template>
  <TotalTime>735</TotalTime>
  <Words>2178</Words>
  <Application>Microsoft Office PowerPoint</Application>
  <PresentationFormat>On-screen Show (4:3)</PresentationFormat>
  <Paragraphs>289</Paragraphs>
  <Slides>44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Tahoma</vt:lpstr>
      <vt:lpstr>Arial</vt:lpstr>
      <vt:lpstr>Corbel</vt:lpstr>
      <vt:lpstr>Tunga</vt:lpstr>
      <vt:lpstr>Wingdings</vt:lpstr>
      <vt:lpstr>Mylar</vt:lpstr>
      <vt:lpstr>ANESTHESIA PART II </vt:lpstr>
      <vt:lpstr>Anesthesia Concepts</vt:lpstr>
      <vt:lpstr>Assessment (Preoperative Evaluation)</vt:lpstr>
      <vt:lpstr>Monitoring Devices</vt:lpstr>
      <vt:lpstr>Monitoring Devices (Types)</vt:lpstr>
      <vt:lpstr>Monitoring Devices (Types)</vt:lpstr>
      <vt:lpstr>Monitoring Devices (Types)</vt:lpstr>
      <vt:lpstr>Monitoring Devices (Types)</vt:lpstr>
      <vt:lpstr>Monitoring Devices (Types)</vt:lpstr>
      <vt:lpstr>Monitoring Devices (Types)</vt:lpstr>
      <vt:lpstr>Monitoring Devices (Types)</vt:lpstr>
      <vt:lpstr>Doppler </vt:lpstr>
      <vt:lpstr>Monitoring Devices (Types)</vt:lpstr>
      <vt:lpstr>Monitoring Devices (Types)</vt:lpstr>
      <vt:lpstr>Thermoregulatory Devices (Hypothermia)</vt:lpstr>
      <vt:lpstr>Thermoregulatory Devices</vt:lpstr>
      <vt:lpstr>Thermoregulatory Devices</vt:lpstr>
      <vt:lpstr>Thermoregulatory Devices (Hyperthermia)</vt:lpstr>
      <vt:lpstr>Intravenous Access</vt:lpstr>
      <vt:lpstr>Intravenous Access</vt:lpstr>
      <vt:lpstr>Positioning</vt:lpstr>
      <vt:lpstr>Positioning</vt:lpstr>
      <vt:lpstr>Anesthesia Administration</vt:lpstr>
      <vt:lpstr>Selection</vt:lpstr>
      <vt:lpstr>Selection Continued</vt:lpstr>
      <vt:lpstr>Preoperative Medications</vt:lpstr>
      <vt:lpstr>Preoperative Medications</vt:lpstr>
      <vt:lpstr>Preoperative Medications</vt:lpstr>
      <vt:lpstr>Preoperative Medications</vt:lpstr>
      <vt:lpstr>Preoperative Medications</vt:lpstr>
      <vt:lpstr>Preoperative Medications</vt:lpstr>
      <vt:lpstr>Spinal Meds</vt:lpstr>
      <vt:lpstr>Potential Complications of Anesthesia</vt:lpstr>
      <vt:lpstr>Assisting During Anesthesia Administration</vt:lpstr>
      <vt:lpstr>Preoperative Visits</vt:lpstr>
      <vt:lpstr>Preoperative Routine</vt:lpstr>
      <vt:lpstr>Preoperative Routine</vt:lpstr>
      <vt:lpstr>Preoperative Routine</vt:lpstr>
      <vt:lpstr>Intraoperative Routine</vt:lpstr>
      <vt:lpstr>Post Anesthesia Care</vt:lpstr>
      <vt:lpstr>Post Anesthesia Care</vt:lpstr>
      <vt:lpstr>Post Anesthesia Care</vt:lpstr>
      <vt:lpstr>Post Anesthesia Care </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ANESTHESIA Part I</dc:title>
  <dc:creator>Robin Keith</dc:creator>
  <cp:lastModifiedBy>Daniel Stokoe</cp:lastModifiedBy>
  <cp:revision>31</cp:revision>
  <dcterms:created xsi:type="dcterms:W3CDTF">2002-11-03T17:12:24Z</dcterms:created>
  <dcterms:modified xsi:type="dcterms:W3CDTF">2011-11-23T13:33:35Z</dcterms:modified>
</cp:coreProperties>
</file>