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8" r:id="rId3"/>
    <p:sldId id="279" r:id="rId4"/>
    <p:sldId id="257" r:id="rId5"/>
    <p:sldId id="258" r:id="rId6"/>
    <p:sldId id="277" r:id="rId7"/>
    <p:sldId id="259" r:id="rId8"/>
    <p:sldId id="282" r:id="rId9"/>
    <p:sldId id="281" r:id="rId10"/>
    <p:sldId id="283" r:id="rId11"/>
    <p:sldId id="285" r:id="rId12"/>
    <p:sldId id="284" r:id="rId13"/>
    <p:sldId id="260" r:id="rId14"/>
    <p:sldId id="261" r:id="rId15"/>
    <p:sldId id="262" r:id="rId16"/>
    <p:sldId id="263" r:id="rId17"/>
    <p:sldId id="264" r:id="rId18"/>
    <p:sldId id="265" r:id="rId19"/>
    <p:sldId id="266" r:id="rId20"/>
    <p:sldId id="280" r:id="rId21"/>
    <p:sldId id="270" r:id="rId22"/>
    <p:sldId id="271" r:id="rId23"/>
    <p:sldId id="286" r:id="rId24"/>
    <p:sldId id="287" r:id="rId25"/>
    <p:sldId id="272" r:id="rId26"/>
    <p:sldId id="273" r:id="rId27"/>
    <p:sldId id="274" r:id="rId28"/>
    <p:sldId id="275"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73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7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6B608D3-8E0B-4D65-9412-532D6EABAA9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32216-6CA9-428E-9201-192C59A9AD60}" type="slidenum">
              <a:rPr lang="en-US"/>
              <a:pPr/>
              <a:t>3</a:t>
            </a:fld>
            <a:endParaRPr lang="en-US"/>
          </a:p>
        </p:txBody>
      </p:sp>
      <p:sp>
        <p:nvSpPr>
          <p:cNvPr id="44034" name="Rectangle 2"/>
          <p:cNvSpPr>
            <a:spLocks noRot="1" noChangeArrowheads="1" noTextEdit="1"/>
          </p:cNvSpPr>
          <p:nvPr>
            <p:ph type="sldImg"/>
          </p:nvPr>
        </p:nvSpPr>
        <p:spPr>
          <a:xfrm>
            <a:off x="1152525" y="684213"/>
            <a:ext cx="4557713" cy="3417887"/>
          </a:xfrm>
          <a:ln/>
        </p:spPr>
      </p:sp>
      <p:sp>
        <p:nvSpPr>
          <p:cNvPr id="44035" name="Rectangle 3"/>
          <p:cNvSpPr>
            <a:spLocks noGrp="1" noChangeArrowheads="1"/>
          </p:cNvSpPr>
          <p:nvPr>
            <p:ph type="body" idx="1"/>
          </p:nvPr>
        </p:nvSpPr>
        <p:spPr>
          <a:xfrm>
            <a:off x="914400" y="4343400"/>
            <a:ext cx="5029200" cy="4114800"/>
          </a:xfrm>
        </p:spPr>
        <p:txBody>
          <a:bodyPr/>
          <a:lstStyle/>
          <a:p>
            <a:pPr marL="111125" indent="-111125">
              <a:buFontTx/>
              <a:buChar char="•"/>
              <a:tabLst>
                <a:tab pos="169863" algn="l"/>
                <a:tab pos="398463" algn="l"/>
                <a:tab pos="627063" algn="l"/>
                <a:tab pos="914400" algn="l"/>
                <a:tab pos="1143000" algn="l"/>
                <a:tab pos="1371600" algn="l"/>
                <a:tab pos="1600200" algn="l"/>
                <a:tab pos="1828800" algn="l"/>
                <a:tab pos="2057400" algn="l"/>
              </a:tabLst>
            </a:pPr>
            <a:r>
              <a:rPr lang="en-US"/>
              <a:t>Cholecystectomy is complete surgical removal of the gallbladder and the reconstruction of the biliary ducts so bile can empty directly into the intestine. </a:t>
            </a:r>
          </a:p>
          <a:p>
            <a:pPr marL="346075" lvl="1" indent="-112713">
              <a:buFontTx/>
              <a:buChar char="•"/>
              <a:tabLst>
                <a:tab pos="169863" algn="l"/>
                <a:tab pos="398463" algn="l"/>
                <a:tab pos="627063" algn="l"/>
                <a:tab pos="914400" algn="l"/>
                <a:tab pos="1143000" algn="l"/>
                <a:tab pos="1371600" algn="l"/>
                <a:tab pos="1600200" algn="l"/>
                <a:tab pos="1828800" algn="l"/>
                <a:tab pos="2057400" algn="l"/>
              </a:tabLst>
            </a:pPr>
            <a:r>
              <a:rPr lang="en-US"/>
              <a:t>This is done to prevent or treat acute inflammation and obstruction. </a:t>
            </a:r>
          </a:p>
          <a:p>
            <a:pPr marL="111125" indent="-111125">
              <a:buFontTx/>
              <a:buChar char="•"/>
              <a:tabLst>
                <a:tab pos="169863" algn="l"/>
                <a:tab pos="398463" algn="l"/>
                <a:tab pos="627063" algn="l"/>
                <a:tab pos="914400" algn="l"/>
                <a:tab pos="1143000" algn="l"/>
                <a:tab pos="1371600" algn="l"/>
                <a:tab pos="1600200" algn="l"/>
                <a:tab pos="1828800" algn="l"/>
                <a:tab pos="2057400" algn="l"/>
              </a:tabLst>
            </a:pPr>
            <a:r>
              <a:rPr lang="en-US"/>
              <a:t>Two common diseases of the biliary system are </a:t>
            </a:r>
            <a:r>
              <a:rPr lang="en-US" b="1"/>
              <a:t>cholelithiasis</a:t>
            </a:r>
            <a:r>
              <a:rPr lang="en-US"/>
              <a:t>—the </a:t>
            </a:r>
            <a:r>
              <a:rPr lang="en-US" i="1"/>
              <a:t>presence</a:t>
            </a:r>
            <a:r>
              <a:rPr lang="en-US"/>
              <a:t> of gallstones—and inflammation of the gallbladder, called </a:t>
            </a:r>
            <a:r>
              <a:rPr lang="en-US" b="1"/>
              <a:t>cholecystitis.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465798-FEC0-48DE-B98D-F31DC9C4E99C}" type="slidenum">
              <a:rPr lang="en-US"/>
              <a:pPr/>
              <a:t>28</a:t>
            </a:fld>
            <a:endParaRPr lang="en-US"/>
          </a:p>
        </p:txBody>
      </p:sp>
      <p:sp>
        <p:nvSpPr>
          <p:cNvPr id="34818" name="Rectangle 2"/>
          <p:cNvSpPr>
            <a:spLocks noRot="1" noChangeArrowheads="1" noTextEdit="1"/>
          </p:cNvSpPr>
          <p:nvPr>
            <p:ph type="sldImg"/>
          </p:nvPr>
        </p:nvSpPr>
        <p:spPr>
          <a:xfrm>
            <a:off x="1152525" y="684213"/>
            <a:ext cx="4557713" cy="3417887"/>
          </a:xfrm>
          <a:ln/>
        </p:spPr>
      </p:sp>
      <p:sp>
        <p:nvSpPr>
          <p:cNvPr id="34819" name="Rectangle 3"/>
          <p:cNvSpPr>
            <a:spLocks noGrp="1" noChangeArrowheads="1"/>
          </p:cNvSpPr>
          <p:nvPr>
            <p:ph type="body" idx="1"/>
          </p:nvPr>
        </p:nvSpPr>
        <p:spPr>
          <a:xfrm>
            <a:off x="914400" y="4343400"/>
            <a:ext cx="5029200" cy="4114800"/>
          </a:xfrm>
        </p:spPr>
        <p:txBody>
          <a:bodyPr/>
          <a:lstStyle/>
          <a:p>
            <a:pPr marL="111125" indent="-111125">
              <a:buFontTx/>
              <a:buChar char="•"/>
              <a:tabLst>
                <a:tab pos="169863" algn="l"/>
                <a:tab pos="398463" algn="l"/>
                <a:tab pos="627063" algn="l"/>
                <a:tab pos="914400" algn="l"/>
                <a:tab pos="1143000" algn="l"/>
                <a:tab pos="1371600" algn="l"/>
                <a:tab pos="1600200" algn="l"/>
                <a:tab pos="1828800" algn="l"/>
                <a:tab pos="2057400" algn="l"/>
              </a:tabLst>
            </a:pPr>
            <a:r>
              <a:rPr lang="en-US"/>
              <a:t>Once the surgeon is finished with the exploration and stone removal, he might, at the close of the procedure, insert a T-tube into the common duct.</a:t>
            </a:r>
          </a:p>
          <a:p>
            <a:pPr marL="111125" indent="-111125">
              <a:buFontTx/>
              <a:buChar char="•"/>
              <a:tabLst>
                <a:tab pos="169863" algn="l"/>
                <a:tab pos="398463" algn="l"/>
                <a:tab pos="627063" algn="l"/>
                <a:tab pos="914400" algn="l"/>
                <a:tab pos="1143000" algn="l"/>
                <a:tab pos="1371600" algn="l"/>
                <a:tab pos="1600200" algn="l"/>
                <a:tab pos="1828800" algn="l"/>
                <a:tab pos="2057400" algn="l"/>
              </a:tabLst>
            </a:pPr>
            <a:r>
              <a:rPr lang="en-US"/>
              <a:t>The surgeon will state which size tube is preferred. The tube is inserted using fine tissue forceps such as Cushing forceps. </a:t>
            </a:r>
          </a:p>
          <a:p>
            <a:pPr marL="111125" indent="-111125">
              <a:buFontTx/>
              <a:buChar char="•"/>
              <a:tabLst>
                <a:tab pos="169863" algn="l"/>
                <a:tab pos="398463" algn="l"/>
                <a:tab pos="627063" algn="l"/>
                <a:tab pos="914400" algn="l"/>
                <a:tab pos="1143000" algn="l"/>
                <a:tab pos="1371600" algn="l"/>
                <a:tab pos="1600200" algn="l"/>
                <a:tab pos="1828800" algn="l"/>
                <a:tab pos="2057400" algn="l"/>
              </a:tabLst>
            </a:pPr>
            <a:r>
              <a:rPr lang="en-US"/>
              <a:t>The ductal incision is then closed with size 3-0 or 4-0 silk on a fine tapered needle. </a:t>
            </a:r>
          </a:p>
          <a:p>
            <a:pPr marL="111125" indent="-111125">
              <a:buFontTx/>
              <a:buChar char="•"/>
              <a:tabLst>
                <a:tab pos="169863" algn="l"/>
                <a:tab pos="398463" algn="l"/>
                <a:tab pos="627063" algn="l"/>
                <a:tab pos="914400" algn="l"/>
                <a:tab pos="1143000" algn="l"/>
                <a:tab pos="1371600" algn="l"/>
                <a:tab pos="1600200" algn="l"/>
                <a:tab pos="1828800" algn="l"/>
                <a:tab pos="2057400" algn="l"/>
              </a:tabLst>
            </a:pPr>
            <a:r>
              <a:rPr lang="en-US"/>
              <a:t>The long end of the T-tube is brought out from the wound and later attached to a special “bile bag,” which collects bile while the wound heals.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3F465-D84B-4E87-AE7A-4C25A0CA1F35}" type="slidenum">
              <a:rPr lang="en-US"/>
              <a:pPr/>
              <a:t>5</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t>Biliary tract: gallbladder, cystic duct, CBD, CHD.  Function:  transport bile, store bile, and release bile into the duodenum to aid in the digestion and absorption of fat.  Divided into:  fundus, body, and Hartman’s pouch.  Hartman’s pouch is the most common site of gallstones which will clog  and prevent passage of bile into the Cystic duct.  Sphincter of Oddi is where the CBD empties into the duodenum and it controls the release of bile into the duodenum.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86C7B-DACD-43B2-B279-4D02CA4ADAC8}" type="slidenum">
              <a:rPr lang="en-US"/>
              <a:pPr/>
              <a:t>6</a:t>
            </a:fld>
            <a:endParaRPr lang="en-US"/>
          </a:p>
        </p:txBody>
      </p:sp>
      <p:sp>
        <p:nvSpPr>
          <p:cNvPr id="38914" name="Rectangle 2"/>
          <p:cNvSpPr>
            <a:spLocks noRot="1" noChangeArrowheads="1" noTextEdit="1"/>
          </p:cNvSpPr>
          <p:nvPr>
            <p:ph type="sldImg"/>
          </p:nvPr>
        </p:nvSpPr>
        <p:spPr>
          <a:xfrm>
            <a:off x="1152525" y="684213"/>
            <a:ext cx="4557713" cy="3417887"/>
          </a:xfrm>
          <a:ln/>
        </p:spPr>
      </p:sp>
      <p:sp>
        <p:nvSpPr>
          <p:cNvPr id="38915" name="Rectangle 3"/>
          <p:cNvSpPr>
            <a:spLocks noGrp="1" noChangeArrowheads="1"/>
          </p:cNvSpPr>
          <p:nvPr>
            <p:ph type="body" idx="1"/>
          </p:nvPr>
        </p:nvSpPr>
        <p:spPr>
          <a:xfrm>
            <a:off x="914400" y="4343400"/>
            <a:ext cx="5029200" cy="4114800"/>
          </a:xfrm>
        </p:spPr>
        <p:txBody>
          <a:bodyPr/>
          <a:lstStyle/>
          <a:p>
            <a:r>
              <a:rPr lang="en-US"/>
              <a:t>The liver, gallbladder, spleen, and pancreas are situated in the mid-abdominal cavity.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48D4F-E702-4D5C-9477-8EC0640A9BF2}" type="slidenum">
              <a:rPr lang="en-US"/>
              <a:pPr/>
              <a:t>13</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Hypaque is versatile used in cholagiography, peripheral arteriography, cerebral angiography, urography is 45% iodine percentage refers to megaglumine ((60%) per 100cc of solution not the amount of iodine.  Supplied 50 and 100ml glass vials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51081-9DB2-4D2A-ADB9-47CAEA7B7C69}" type="slidenum">
              <a:rPr lang="en-US"/>
              <a:pPr/>
              <a:t>21</a:t>
            </a:fld>
            <a:endParaRPr lang="en-US"/>
          </a:p>
        </p:txBody>
      </p:sp>
      <p:sp>
        <p:nvSpPr>
          <p:cNvPr id="24578" name="Rectangle 2"/>
          <p:cNvSpPr>
            <a:spLocks noRot="1" noChangeArrowheads="1" noTextEdit="1"/>
          </p:cNvSpPr>
          <p:nvPr>
            <p:ph type="sldImg"/>
          </p:nvPr>
        </p:nvSpPr>
        <p:spPr>
          <a:xfrm>
            <a:off x="1152525" y="684213"/>
            <a:ext cx="4557713" cy="3417887"/>
          </a:xfrm>
          <a:ln/>
        </p:spPr>
      </p:sp>
      <p:sp>
        <p:nvSpPr>
          <p:cNvPr id="24579" name="Rectangle 3"/>
          <p:cNvSpPr>
            <a:spLocks noGrp="1" noChangeArrowheads="1"/>
          </p:cNvSpPr>
          <p:nvPr>
            <p:ph type="body" idx="1"/>
          </p:nvPr>
        </p:nvSpPr>
        <p:spPr>
          <a:xfrm>
            <a:off x="914400" y="4343400"/>
            <a:ext cx="5029200" cy="4572000"/>
          </a:xfrm>
        </p:spPr>
        <p:txBody>
          <a:bodyPr/>
          <a:lstStyle/>
          <a:p>
            <a:pPr>
              <a:tabLst>
                <a:tab pos="169863" algn="l"/>
                <a:tab pos="398463" algn="l"/>
                <a:tab pos="627063" algn="l"/>
                <a:tab pos="914400" algn="l"/>
                <a:tab pos="1143000" algn="l"/>
                <a:tab pos="1371600" algn="l"/>
                <a:tab pos="1600200" algn="l"/>
                <a:tab pos="1828800" algn="l"/>
                <a:tab pos="2057400" algn="l"/>
              </a:tabLst>
            </a:pPr>
            <a:r>
              <a:rPr lang="en-US" i="1"/>
              <a:t>Technique:</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A pneumoperitoneum is established.</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Trocars are placed in the abdomen.</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The gallbladder is retracted upward using a toothed grasper.</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The cystic duct, cystic artery, and common bile duct and exposed.</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The assistant maintains gentle traction on the gallbladder. </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The cystic artery and cystic duct are identified and exposed using sharp dissecting instruments.  </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The cystic duct and artery are occluded with endoscopic clips, and each is divided by sharp dissection or ESU. </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Cholangiography is performed.</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The gallbladder is dissected from the underside of the liver using the ESU probe, hook, or scissors. </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The gallbladder is removed from the abdomen through a 10-mm trocar site using a grasper with teeth. </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The abdominal cavity is irrigated.</a:t>
            </a:r>
          </a:p>
          <a:p>
            <a:pPr marL="568325" lvl="1" indent="-334963">
              <a:buFontTx/>
              <a:buAutoNum type="arabicPeriod"/>
              <a:tabLst>
                <a:tab pos="169863" algn="l"/>
                <a:tab pos="398463" algn="l"/>
                <a:tab pos="627063" algn="l"/>
                <a:tab pos="914400" algn="l"/>
                <a:tab pos="1143000" algn="l"/>
                <a:tab pos="1371600" algn="l"/>
                <a:tab pos="1600200" algn="l"/>
                <a:tab pos="1828800" algn="l"/>
                <a:tab pos="2057400" algn="l"/>
              </a:tabLst>
            </a:pPr>
            <a:r>
              <a:rPr lang="en-US"/>
              <a:t>A T-tube may be inserted for continuous postoperative drainage.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0C777-A116-4794-BD76-FF2EC7F8DD7A}" type="slidenum">
              <a:rPr lang="en-US"/>
              <a:pPr/>
              <a:t>22</a:t>
            </a:fld>
            <a:endParaRPr lang="en-US"/>
          </a:p>
        </p:txBody>
      </p:sp>
      <p:sp>
        <p:nvSpPr>
          <p:cNvPr id="26626" name="Rectangle 2"/>
          <p:cNvSpPr>
            <a:spLocks noRot="1" noChangeArrowheads="1" noTextEdit="1"/>
          </p:cNvSpPr>
          <p:nvPr>
            <p:ph type="sldImg"/>
          </p:nvPr>
        </p:nvSpPr>
        <p:spPr>
          <a:xfrm>
            <a:off x="1152525" y="684213"/>
            <a:ext cx="4557713" cy="3417887"/>
          </a:xfrm>
          <a:ln/>
        </p:spPr>
      </p:sp>
      <p:sp>
        <p:nvSpPr>
          <p:cNvPr id="26627" name="Rectangle 3"/>
          <p:cNvSpPr>
            <a:spLocks noGrp="1" noChangeArrowheads="1"/>
          </p:cNvSpPr>
          <p:nvPr>
            <p:ph type="body" idx="1"/>
          </p:nvPr>
        </p:nvSpPr>
        <p:spPr>
          <a:xfrm>
            <a:off x="914400" y="4343400"/>
            <a:ext cx="5029200" cy="4114800"/>
          </a:xfrm>
        </p:spPr>
        <p:txBody>
          <a:bodyPr/>
          <a:lstStyle/>
          <a:p>
            <a:r>
              <a:rPr lang="en-US"/>
              <a:t>Figure 21–46B shows the ligation of the cystic artery and cystic duct during cholecystectomy.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CB8B2-B82A-47A5-BE8B-36DDA7744B98}" type="slidenum">
              <a:rPr lang="en-US"/>
              <a:pPr/>
              <a:t>25</a:t>
            </a:fld>
            <a:endParaRPr lang="en-US"/>
          </a:p>
        </p:txBody>
      </p:sp>
      <p:sp>
        <p:nvSpPr>
          <p:cNvPr id="28674" name="Rectangle 2"/>
          <p:cNvSpPr>
            <a:spLocks noRot="1" noChangeArrowheads="1" noTextEdit="1"/>
          </p:cNvSpPr>
          <p:nvPr>
            <p:ph type="sldImg"/>
          </p:nvPr>
        </p:nvSpPr>
        <p:spPr>
          <a:xfrm>
            <a:off x="1152525" y="684213"/>
            <a:ext cx="4557713" cy="3417887"/>
          </a:xfrm>
          <a:ln/>
        </p:spPr>
      </p:sp>
      <p:sp>
        <p:nvSpPr>
          <p:cNvPr id="28675" name="Rectangle 3"/>
          <p:cNvSpPr>
            <a:spLocks noGrp="1" noChangeArrowheads="1"/>
          </p:cNvSpPr>
          <p:nvPr>
            <p:ph type="body" idx="1"/>
          </p:nvPr>
        </p:nvSpPr>
        <p:spPr>
          <a:xfrm>
            <a:off x="914400" y="4343400"/>
            <a:ext cx="5029200" cy="4114800"/>
          </a:xfrm>
        </p:spPr>
        <p:txBody>
          <a:bodyPr/>
          <a:lstStyle/>
          <a:p>
            <a:pPr marL="111125" indent="-111125">
              <a:buFontTx/>
              <a:buChar char="•"/>
              <a:tabLst>
                <a:tab pos="169863" algn="l"/>
                <a:tab pos="398463" algn="l"/>
                <a:tab pos="627063" algn="l"/>
                <a:tab pos="914400" algn="l"/>
                <a:tab pos="1143000" algn="l"/>
                <a:tab pos="1371600" algn="l"/>
                <a:tab pos="1600200" algn="l"/>
                <a:tab pos="1828800" algn="l"/>
                <a:tab pos="2057400" algn="l"/>
              </a:tabLst>
            </a:pPr>
            <a:r>
              <a:rPr lang="en-US"/>
              <a:t>If stones are located, the surgeon extends the exploration by dilating the cystic duct with a balloon catheter. This is performed by threading a guide wire through the cystic duct and into the common duct. The balloon catheter is then inserted over the guide wire and slowly inflated with saline solution. </a:t>
            </a:r>
          </a:p>
          <a:p>
            <a:pPr marL="111125" indent="-111125">
              <a:buFontTx/>
              <a:buChar char="•"/>
              <a:tabLst>
                <a:tab pos="169863" algn="l"/>
                <a:tab pos="398463" algn="l"/>
                <a:tab pos="627063" algn="l"/>
                <a:tab pos="914400" algn="l"/>
                <a:tab pos="1143000" algn="l"/>
                <a:tab pos="1371600" algn="l"/>
                <a:tab pos="1600200" algn="l"/>
                <a:tab pos="1828800" algn="l"/>
                <a:tab pos="2057400" algn="l"/>
              </a:tabLst>
            </a:pPr>
            <a:r>
              <a:rPr lang="en-US"/>
              <a:t>Single stones can be removed by slowly withdrawing the catheter as in the illustration. The common-duct stones can also be flushed out by using a high-pressure irrigation device.</a:t>
            </a:r>
          </a:p>
          <a:p>
            <a:pPr marL="111125" indent="-111125">
              <a:buFontTx/>
              <a:buChar char="•"/>
              <a:tabLst>
                <a:tab pos="169863" algn="l"/>
                <a:tab pos="398463" algn="l"/>
                <a:tab pos="627063" algn="l"/>
                <a:tab pos="914400" algn="l"/>
                <a:tab pos="1143000" algn="l"/>
                <a:tab pos="1371600" algn="l"/>
                <a:tab pos="1600200" algn="l"/>
                <a:tab pos="1828800" algn="l"/>
                <a:tab pos="2057400" algn="l"/>
              </a:tabLst>
            </a:pPr>
            <a:r>
              <a:rPr lang="en-US"/>
              <a:t> Any stones that fall into the abdominal cavity are retrieved with an endoscopic grasper.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097C9-145B-4A71-933F-16401831B1D2}" type="slidenum">
              <a:rPr lang="en-US"/>
              <a:pPr/>
              <a:t>26</a:t>
            </a:fld>
            <a:endParaRPr lang="en-US"/>
          </a:p>
        </p:txBody>
      </p:sp>
      <p:sp>
        <p:nvSpPr>
          <p:cNvPr id="30722" name="Rectangle 2"/>
          <p:cNvSpPr>
            <a:spLocks noRot="1" noChangeArrowheads="1" noTextEdit="1"/>
          </p:cNvSpPr>
          <p:nvPr>
            <p:ph type="sldImg"/>
          </p:nvPr>
        </p:nvSpPr>
        <p:spPr>
          <a:xfrm>
            <a:off x="1152525" y="684213"/>
            <a:ext cx="4557713" cy="3417887"/>
          </a:xfrm>
          <a:ln/>
        </p:spPr>
      </p:sp>
      <p:sp>
        <p:nvSpPr>
          <p:cNvPr id="30723" name="Rectangle 3"/>
          <p:cNvSpPr>
            <a:spLocks noGrp="1" noChangeArrowheads="1"/>
          </p:cNvSpPr>
          <p:nvPr>
            <p:ph type="body" idx="1"/>
          </p:nvPr>
        </p:nvSpPr>
        <p:spPr>
          <a:xfrm>
            <a:off x="914400" y="4343400"/>
            <a:ext cx="5029200" cy="4114800"/>
          </a:xfrm>
        </p:spPr>
        <p:txBody>
          <a:bodyPr/>
          <a:lstStyle/>
          <a:p>
            <a:pPr marL="111125" indent="-111125">
              <a:buFontTx/>
              <a:buChar char="•"/>
              <a:tabLst>
                <a:tab pos="169863" algn="l"/>
                <a:tab pos="398463" algn="l"/>
                <a:tab pos="627063" algn="l"/>
                <a:tab pos="914400" algn="l"/>
                <a:tab pos="1143000" algn="l"/>
                <a:tab pos="1371600" algn="l"/>
                <a:tab pos="1600200" algn="l"/>
                <a:tab pos="1828800" algn="l"/>
                <a:tab pos="2057400" algn="l"/>
              </a:tabLst>
            </a:pPr>
            <a:r>
              <a:rPr lang="en-US"/>
              <a:t>In acute cholecystitis, the normally bluish green gallbladder becomes distended and inflamed due to obstruction by one or more gallstones. In removing the gallbladder, the common bile duct is left unimpaired so that it becomes a functional passageway through which bile can enter the duodenum.</a:t>
            </a:r>
          </a:p>
          <a:p>
            <a:pPr marL="111125" indent="-111125">
              <a:tabLst>
                <a:tab pos="169863" algn="l"/>
                <a:tab pos="398463" algn="l"/>
                <a:tab pos="627063" algn="l"/>
                <a:tab pos="914400" algn="l"/>
                <a:tab pos="1143000" algn="l"/>
                <a:tab pos="1371600" algn="l"/>
                <a:tab pos="1600200" algn="l"/>
                <a:tab pos="1828800" algn="l"/>
                <a:tab pos="2057400" algn="l"/>
              </a:tabLst>
            </a:pPr>
            <a:endParaRPr lang="en-US"/>
          </a:p>
          <a:p>
            <a:pPr marL="111125" indent="-111125">
              <a:tabLst>
                <a:tab pos="169863" algn="l"/>
                <a:tab pos="398463" algn="l"/>
                <a:tab pos="627063" algn="l"/>
                <a:tab pos="914400" algn="l"/>
                <a:tab pos="1143000" algn="l"/>
                <a:tab pos="1371600" algn="l"/>
                <a:tab pos="1600200" algn="l"/>
                <a:tab pos="1828800" algn="l"/>
                <a:tab pos="2057400" algn="l"/>
              </a:tabLst>
            </a:pPr>
            <a:r>
              <a:rPr lang="en-US" i="1"/>
              <a:t>Technique</a:t>
            </a:r>
            <a:r>
              <a:rPr lang="en-US"/>
              <a:t>:</a:t>
            </a:r>
          </a:p>
          <a:p>
            <a:pPr marL="517525" lvl="1" indent="-284163">
              <a:buFontTx/>
              <a:buAutoNum type="arabicPeriod"/>
              <a:tabLst>
                <a:tab pos="169863" algn="l"/>
                <a:tab pos="398463" algn="l"/>
                <a:tab pos="627063" algn="l"/>
                <a:tab pos="914400" algn="l"/>
                <a:tab pos="1143000" algn="l"/>
                <a:tab pos="1371600" algn="l"/>
                <a:tab pos="1600200" algn="l"/>
                <a:tab pos="1828800" algn="l"/>
                <a:tab pos="2057400" algn="l"/>
              </a:tabLst>
            </a:pPr>
            <a:r>
              <a:rPr lang="en-US"/>
              <a:t>The abdomen is entered.</a:t>
            </a:r>
          </a:p>
          <a:p>
            <a:pPr marL="517525" lvl="1" indent="-284163">
              <a:buFontTx/>
              <a:buAutoNum type="arabicPeriod"/>
              <a:tabLst>
                <a:tab pos="169863" algn="l"/>
                <a:tab pos="398463" algn="l"/>
                <a:tab pos="627063" algn="l"/>
                <a:tab pos="914400" algn="l"/>
                <a:tab pos="1143000" algn="l"/>
                <a:tab pos="1371600" algn="l"/>
                <a:tab pos="1600200" algn="l"/>
                <a:tab pos="1828800" algn="l"/>
                <a:tab pos="2057400" algn="l"/>
              </a:tabLst>
            </a:pPr>
            <a:r>
              <a:rPr lang="en-US"/>
              <a:t>The bile ducts are identified and isolated.</a:t>
            </a:r>
          </a:p>
          <a:p>
            <a:pPr marL="517525" lvl="1" indent="-284163">
              <a:buFontTx/>
              <a:buAutoNum type="arabicPeriod"/>
              <a:tabLst>
                <a:tab pos="169863" algn="l"/>
                <a:tab pos="398463" algn="l"/>
                <a:tab pos="627063" algn="l"/>
                <a:tab pos="914400" algn="l"/>
                <a:tab pos="1143000" algn="l"/>
                <a:tab pos="1371600" algn="l"/>
                <a:tab pos="1600200" algn="l"/>
                <a:tab pos="1828800" algn="l"/>
                <a:tab pos="2057400" algn="l"/>
              </a:tabLst>
            </a:pPr>
            <a:r>
              <a:rPr lang="en-US"/>
              <a:t>The cystic artery is identified and ligated.</a:t>
            </a:r>
          </a:p>
          <a:p>
            <a:pPr marL="517525" lvl="1" indent="-284163">
              <a:buFontTx/>
              <a:buAutoNum type="arabicPeriod"/>
              <a:tabLst>
                <a:tab pos="169863" algn="l"/>
                <a:tab pos="398463" algn="l"/>
                <a:tab pos="627063" algn="l"/>
                <a:tab pos="914400" algn="l"/>
                <a:tab pos="1143000" algn="l"/>
                <a:tab pos="1371600" algn="l"/>
                <a:tab pos="1600200" algn="l"/>
                <a:tab pos="1828800" algn="l"/>
                <a:tab pos="2057400" algn="l"/>
              </a:tabLst>
            </a:pPr>
            <a:r>
              <a:rPr lang="en-US"/>
              <a:t>The cystic duct is ligated.</a:t>
            </a:r>
          </a:p>
          <a:p>
            <a:pPr marL="517525" lvl="1" indent="-284163">
              <a:buFontTx/>
              <a:buAutoNum type="arabicPeriod"/>
              <a:tabLst>
                <a:tab pos="169863" algn="l"/>
                <a:tab pos="398463" algn="l"/>
                <a:tab pos="627063" algn="l"/>
                <a:tab pos="914400" algn="l"/>
                <a:tab pos="1143000" algn="l"/>
                <a:tab pos="1371600" algn="l"/>
                <a:tab pos="1600200" algn="l"/>
                <a:tab pos="1828800" algn="l"/>
                <a:tab pos="2057400" algn="l"/>
              </a:tabLst>
            </a:pPr>
            <a:r>
              <a:rPr lang="en-US"/>
              <a:t>The gallbladder is dissected from the liver bed.</a:t>
            </a:r>
          </a:p>
          <a:p>
            <a:pPr marL="517525" lvl="1" indent="-284163">
              <a:buFontTx/>
              <a:buAutoNum type="arabicPeriod"/>
              <a:tabLst>
                <a:tab pos="169863" algn="l"/>
                <a:tab pos="398463" algn="l"/>
                <a:tab pos="627063" algn="l"/>
                <a:tab pos="914400" algn="l"/>
                <a:tab pos="1143000" algn="l"/>
                <a:tab pos="1371600" algn="l"/>
                <a:tab pos="1600200" algn="l"/>
                <a:tab pos="1828800" algn="l"/>
                <a:tab pos="2057400" algn="l"/>
              </a:tabLst>
            </a:pPr>
            <a:r>
              <a:rPr lang="en-US"/>
              <a:t>The wound is closed.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B704E-C601-4AD4-B8DD-AADEC4B9C091}" type="slidenum">
              <a:rPr lang="en-US"/>
              <a:pPr/>
              <a:t>27</a:t>
            </a:fld>
            <a:endParaRPr lang="en-US"/>
          </a:p>
        </p:txBody>
      </p:sp>
      <p:sp>
        <p:nvSpPr>
          <p:cNvPr id="32770" name="Rectangle 2"/>
          <p:cNvSpPr>
            <a:spLocks noRot="1" noChangeArrowheads="1" noTextEdit="1"/>
          </p:cNvSpPr>
          <p:nvPr>
            <p:ph type="sldImg"/>
          </p:nvPr>
        </p:nvSpPr>
        <p:spPr>
          <a:xfrm>
            <a:off x="1152525" y="684213"/>
            <a:ext cx="4557713" cy="3417887"/>
          </a:xfrm>
          <a:ln/>
        </p:spPr>
      </p:sp>
      <p:sp>
        <p:nvSpPr>
          <p:cNvPr id="32771" name="Rectangle 3"/>
          <p:cNvSpPr>
            <a:spLocks noGrp="1" noChangeArrowheads="1"/>
          </p:cNvSpPr>
          <p:nvPr>
            <p:ph type="body" idx="1"/>
          </p:nvPr>
        </p:nvSpPr>
        <p:spPr>
          <a:xfrm>
            <a:off x="914400" y="4343400"/>
            <a:ext cx="5029200" cy="4114800"/>
          </a:xfrm>
        </p:spPr>
        <p:txBody>
          <a:bodyPr/>
          <a:lstStyle/>
          <a:p>
            <a:pPr marL="173038" indent="-173038">
              <a:buFontTx/>
              <a:buChar char="•"/>
              <a:tabLst>
                <a:tab pos="173038" algn="l"/>
                <a:tab pos="1431925" algn="l"/>
                <a:tab pos="1717675" algn="l"/>
                <a:tab pos="2001838" algn="l"/>
              </a:tabLst>
            </a:pPr>
            <a:r>
              <a:rPr lang="en-US"/>
              <a:t>Regardless of the type of cholecystectomy performed (open or laparoscopic), cholangiograms will be performed to check for the presence of stones in the common duct. </a:t>
            </a:r>
          </a:p>
          <a:p>
            <a:pPr marL="173038" indent="-173038">
              <a:buFontTx/>
              <a:buChar char="•"/>
              <a:tabLst>
                <a:tab pos="173038" algn="l"/>
                <a:tab pos="1431925" algn="l"/>
                <a:tab pos="1717675" algn="l"/>
                <a:tab pos="2001838" algn="l"/>
              </a:tabLst>
            </a:pPr>
            <a:r>
              <a:rPr lang="en-US"/>
              <a:t>Once a stone or group of stones is located on the radiograph, the stones are removed and the ducts are dilated. </a:t>
            </a:r>
          </a:p>
          <a:p>
            <a:pPr marL="458788" lvl="1" indent="-171450">
              <a:buFontTx/>
              <a:buChar char="•"/>
              <a:tabLst>
                <a:tab pos="173038" algn="l"/>
                <a:tab pos="1431925" algn="l"/>
                <a:tab pos="1717675" algn="l"/>
                <a:tab pos="2001838" algn="l"/>
              </a:tabLst>
            </a:pPr>
            <a:r>
              <a:rPr lang="en-US"/>
              <a:t>Once the surgeon has identified the common duct, two traction sutures of 3-0 silk are placed through the wall of the duct.</a:t>
            </a:r>
          </a:p>
          <a:p>
            <a:pPr marL="458788" lvl="1" indent="-171450">
              <a:buFontTx/>
              <a:buChar char="•"/>
              <a:tabLst>
                <a:tab pos="173038" algn="l"/>
                <a:tab pos="1431925" algn="l"/>
                <a:tab pos="1717675" algn="l"/>
                <a:tab pos="2001838" algn="l"/>
              </a:tabLst>
            </a:pPr>
            <a:r>
              <a:rPr lang="en-US"/>
              <a:t>An incision is then made between the sutures with a No. 15 or No. 11 scalpel blade or Potts scissors.</a:t>
            </a:r>
          </a:p>
          <a:p>
            <a:pPr marL="458788" lvl="1" indent="-171450">
              <a:buFontTx/>
              <a:buChar char="•"/>
              <a:tabLst>
                <a:tab pos="173038" algn="l"/>
                <a:tab pos="1431925" algn="l"/>
                <a:tab pos="1717675" algn="l"/>
                <a:tab pos="2001838" algn="l"/>
              </a:tabLst>
            </a:pPr>
            <a:r>
              <a:rPr lang="en-US"/>
              <a:t>The scrub should have a catheter for insertion into the duct, radiopaque dye, and a 30- or 50-mL syringe available. </a:t>
            </a:r>
          </a:p>
          <a:p>
            <a:pPr marL="741363" lvl="2" indent="-168275">
              <a:buFontTx/>
              <a:buChar char="•"/>
              <a:tabLst>
                <a:tab pos="173038" algn="l"/>
                <a:tab pos="1431925" algn="l"/>
                <a:tab pos="1717675" algn="l"/>
                <a:tab pos="2001838" algn="l"/>
              </a:tabLst>
            </a:pPr>
            <a:r>
              <a:rPr lang="en-US" b="1" i="1"/>
              <a:t>All air bubbles must be removed</a:t>
            </a:r>
            <a:r>
              <a:rPr lang="en-US"/>
              <a:t> from both the syringe and catheter. To do this, the scrub holds the syringe upright and injects a tiny amount of dye solution through the catheter. Tapping the syringe gently should cause the bubbles to rise to the top of the syringe, where they can be ejected out of the catheter.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A80DED-1440-435F-B69E-2C0F4FBDAAC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BEC30D-F30E-4FCC-9E79-F8414E9294C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28A5D7-D93C-4250-92D6-FF793BBF331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7657AC-873F-43CC-AB9F-E36A3C6046A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C68591-1C86-426E-B403-4A0A8C4D486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C86769-E317-4E84-A516-9DF64662FF0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1F745C-8247-468D-9D8F-C6169B1EE63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0C34545-76C3-403A-826C-FEFC417ED1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282835-B824-4176-AC9F-B18C5B775A0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11F1D6-559C-4D81-A548-6AC684C8B8F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0B16DA-BB86-4098-A79D-C0CA7D812F4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606B64B-414F-43DD-AB6F-D2DE1B6FA9B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H6zOBKjVRa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7tTGfYCqH5w" TargetMode="External"/><Relationship Id="rId2" Type="http://schemas.openxmlformats.org/officeDocument/2006/relationships/hyperlink" Target="http://www.youtube.com/watch?v=Pr3Md9XlLv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G0w9YSmFa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6qyY9NLfZYo&amp;feature=relat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t>SUR 111</a:t>
            </a:r>
          </a:p>
        </p:txBody>
      </p:sp>
      <p:sp>
        <p:nvSpPr>
          <p:cNvPr id="4099" name="Rectangle 3"/>
          <p:cNvSpPr>
            <a:spLocks noGrp="1" noChangeArrowheads="1"/>
          </p:cNvSpPr>
          <p:nvPr>
            <p:ph type="subTitle" idx="1"/>
          </p:nvPr>
        </p:nvSpPr>
        <p:spPr/>
        <p:txBody>
          <a:bodyPr/>
          <a:lstStyle/>
          <a:p>
            <a:r>
              <a:rPr lang="en-US" b="1"/>
              <a:t>Cholecystectomy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Types cont.</a:t>
            </a:r>
          </a:p>
        </p:txBody>
      </p:sp>
      <p:sp>
        <p:nvSpPr>
          <p:cNvPr id="48131" name="Rectangle 3"/>
          <p:cNvSpPr>
            <a:spLocks noGrp="1" noChangeArrowheads="1"/>
          </p:cNvSpPr>
          <p:nvPr>
            <p:ph type="body" idx="1"/>
          </p:nvPr>
        </p:nvSpPr>
        <p:spPr/>
        <p:txBody>
          <a:bodyPr/>
          <a:lstStyle/>
          <a:p>
            <a:r>
              <a:rPr lang="en-US" sz="2800" b="1"/>
              <a:t>Pigment gallstones</a:t>
            </a:r>
            <a:endParaRPr lang="en-US" sz="2800"/>
          </a:p>
          <a:p>
            <a:r>
              <a:rPr lang="en-US" sz="2800"/>
              <a:t>Pigment gallstones are the second most common type of gallstone.</a:t>
            </a:r>
          </a:p>
          <a:p>
            <a:pPr lvl="1"/>
            <a:r>
              <a:rPr lang="en-US" sz="2400"/>
              <a:t>There are two types of pigment gallstones 1) black pigment gallstones, and 2) brown pigment gallstones. </a:t>
            </a:r>
          </a:p>
          <a:p>
            <a:pPr lvl="2"/>
            <a:r>
              <a:rPr lang="en-US" sz="2000" b="1"/>
              <a:t>Black pigment gallstones:</a:t>
            </a:r>
            <a:r>
              <a:rPr lang="en-US" sz="2000"/>
              <a:t> too much bilirubin in bile </a:t>
            </a:r>
          </a:p>
          <a:p>
            <a:pPr lvl="2"/>
            <a:r>
              <a:rPr lang="en-US" sz="2000" b="1"/>
              <a:t>Brown pigment gallstones</a:t>
            </a:r>
            <a:r>
              <a:rPr lang="en-US" sz="2000"/>
              <a:t>: If there is reduced contraction of the gallbladder or obstruction to the flow of bile through the ducts, bacteria may ascend from the duodenum into the bile ducts and gallbladder. The bacteria alter the bilirubin in the ducts and gallbladder, and the altered bilirubin then combines with calcium to form pigment.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p>
        </p:txBody>
      </p:sp>
      <p:sp>
        <p:nvSpPr>
          <p:cNvPr id="50179" name="Rectangle 3"/>
          <p:cNvSpPr>
            <a:spLocks noGrp="1" noChangeArrowheads="1"/>
          </p:cNvSpPr>
          <p:nvPr>
            <p:ph type="body" idx="1"/>
          </p:nvPr>
        </p:nvSpPr>
        <p:spPr/>
        <p:txBody>
          <a:bodyPr/>
          <a:lstStyle/>
          <a:p>
            <a:r>
              <a:rPr lang="en-US" b="1"/>
              <a:t>Bilirubin</a:t>
            </a:r>
            <a:r>
              <a:rPr lang="en-US"/>
              <a:t> - a yellow pigment that is excreted in the bile </a:t>
            </a:r>
          </a:p>
          <a:p>
            <a:pPr lvl="1"/>
            <a:r>
              <a:rPr lang="en-US"/>
              <a:t>It is responsible for the yellow colour of bruises and the yellow discolouration in jaundice.</a:t>
            </a:r>
          </a:p>
          <a:p>
            <a:pPr lvl="1"/>
            <a:endParaRPr lang="en-US"/>
          </a:p>
          <a:p>
            <a:endParaRPr lang="en-US"/>
          </a:p>
          <a:p>
            <a:endParaRPr lang="en-US"/>
          </a:p>
        </p:txBody>
      </p:sp>
      <p:pic>
        <p:nvPicPr>
          <p:cNvPr id="50181" name="Picture 5" descr="gallstones+"/>
          <p:cNvPicPr>
            <a:picLocks noChangeAspect="1" noChangeArrowheads="1"/>
          </p:cNvPicPr>
          <p:nvPr/>
        </p:nvPicPr>
        <p:blipFill>
          <a:blip r:embed="rId2" cstate="print"/>
          <a:srcRect/>
          <a:stretch>
            <a:fillRect/>
          </a:stretch>
        </p:blipFill>
        <p:spPr bwMode="auto">
          <a:xfrm>
            <a:off x="3733800" y="3733800"/>
            <a:ext cx="5095875" cy="29051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Gallstones Video</a:t>
            </a:r>
          </a:p>
        </p:txBody>
      </p:sp>
      <p:sp>
        <p:nvSpPr>
          <p:cNvPr id="49155" name="Rectangle 3"/>
          <p:cNvSpPr>
            <a:spLocks noGrp="1" noChangeArrowheads="1"/>
          </p:cNvSpPr>
          <p:nvPr>
            <p:ph type="body" idx="1"/>
          </p:nvPr>
        </p:nvSpPr>
        <p:spPr/>
        <p:txBody>
          <a:bodyPr/>
          <a:lstStyle/>
          <a:p>
            <a:r>
              <a:rPr lang="en-US">
                <a:hlinkClick r:id="rId2"/>
              </a:rPr>
              <a:t>http://www.youtube.com/watch?v=H6zOBKjVRag</a:t>
            </a:r>
            <a:endParaRPr lang="en-US"/>
          </a:p>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Medications</a:t>
            </a:r>
          </a:p>
        </p:txBody>
      </p:sp>
      <p:sp>
        <p:nvSpPr>
          <p:cNvPr id="10243" name="Rectangle 3"/>
          <p:cNvSpPr>
            <a:spLocks noGrp="1" noChangeArrowheads="1"/>
          </p:cNvSpPr>
          <p:nvPr>
            <p:ph type="body" idx="1"/>
          </p:nvPr>
        </p:nvSpPr>
        <p:spPr/>
        <p:txBody>
          <a:bodyPr/>
          <a:lstStyle/>
          <a:p>
            <a:r>
              <a:rPr lang="en-US"/>
              <a:t>Contrast Media (Hypaque)</a:t>
            </a:r>
          </a:p>
          <a:p>
            <a:r>
              <a:rPr lang="en-US"/>
              <a:t>Dye</a:t>
            </a:r>
          </a:p>
          <a:p>
            <a:r>
              <a:rPr lang="en-US"/>
              <a:t>Antibiotic Irrigation</a:t>
            </a:r>
          </a:p>
          <a:p>
            <a:r>
              <a:rPr lang="en-US"/>
              <a:t>Topical Hemostatics</a:t>
            </a:r>
          </a:p>
          <a:p>
            <a:r>
              <a:rPr lang="en-US"/>
              <a:t>Local</a:t>
            </a:r>
          </a:p>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Anesthesia</a:t>
            </a:r>
          </a:p>
        </p:txBody>
      </p:sp>
      <p:sp>
        <p:nvSpPr>
          <p:cNvPr id="12291" name="Rectangle 3"/>
          <p:cNvSpPr>
            <a:spLocks noGrp="1" noChangeArrowheads="1"/>
          </p:cNvSpPr>
          <p:nvPr>
            <p:ph type="body" idx="1"/>
          </p:nvPr>
        </p:nvSpPr>
        <p:spPr/>
        <p:txBody>
          <a:bodyPr/>
          <a:lstStyle/>
          <a:p>
            <a:r>
              <a:rPr lang="en-US"/>
              <a:t>General</a:t>
            </a:r>
          </a:p>
          <a:p>
            <a:r>
              <a:rPr lang="en-US"/>
              <a:t>MAC (IV Sedation)</a:t>
            </a:r>
          </a:p>
          <a:p>
            <a:r>
              <a:rPr lang="en-US"/>
              <a:t>MAC (IV Sedation with Local)</a:t>
            </a:r>
          </a:p>
          <a:p>
            <a:r>
              <a:rPr lang="en-US"/>
              <a:t>Spinal</a:t>
            </a:r>
          </a:p>
          <a:p>
            <a:r>
              <a:rPr lang="en-US"/>
              <a:t>Epidural</a:t>
            </a:r>
          </a:p>
          <a:p>
            <a:r>
              <a:rPr lang="en-US"/>
              <a:t>Local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Instrumentation</a:t>
            </a:r>
          </a:p>
        </p:txBody>
      </p:sp>
      <p:sp>
        <p:nvSpPr>
          <p:cNvPr id="13315" name="Rectangle 3"/>
          <p:cNvSpPr>
            <a:spLocks noGrp="1" noChangeArrowheads="1"/>
          </p:cNvSpPr>
          <p:nvPr>
            <p:ph type="body" idx="1"/>
          </p:nvPr>
        </p:nvSpPr>
        <p:spPr/>
        <p:txBody>
          <a:bodyPr/>
          <a:lstStyle/>
          <a:p>
            <a:r>
              <a:rPr lang="en-US" sz="2800"/>
              <a:t>Minor tray</a:t>
            </a:r>
          </a:p>
          <a:p>
            <a:r>
              <a:rPr lang="en-US" sz="2800"/>
              <a:t>Major Tray</a:t>
            </a:r>
          </a:p>
          <a:p>
            <a:r>
              <a:rPr lang="en-US" sz="2800"/>
              <a:t>Intestinal Tray</a:t>
            </a:r>
          </a:p>
          <a:p>
            <a:r>
              <a:rPr lang="en-US" sz="2800"/>
              <a:t>Gallbladder Tray</a:t>
            </a:r>
          </a:p>
          <a:p>
            <a:r>
              <a:rPr lang="en-US" sz="2800"/>
              <a:t>Laparoscopic Tray</a:t>
            </a:r>
          </a:p>
          <a:p>
            <a:r>
              <a:rPr lang="en-US" sz="2800"/>
              <a:t>Laparoscopic Accessories</a:t>
            </a:r>
          </a:p>
          <a:p>
            <a:r>
              <a:rPr lang="en-US" sz="2800"/>
              <a:t>Extra Long Instrument Tray</a:t>
            </a:r>
          </a:p>
          <a:p>
            <a:r>
              <a:rPr lang="en-US" sz="2800"/>
              <a:t>Scopes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Equipment</a:t>
            </a:r>
          </a:p>
        </p:txBody>
      </p:sp>
      <p:sp>
        <p:nvSpPr>
          <p:cNvPr id="14339" name="Rectangle 3"/>
          <p:cNvSpPr>
            <a:spLocks noGrp="1" noChangeArrowheads="1"/>
          </p:cNvSpPr>
          <p:nvPr>
            <p:ph type="body" idx="1"/>
          </p:nvPr>
        </p:nvSpPr>
        <p:spPr/>
        <p:txBody>
          <a:bodyPr/>
          <a:lstStyle/>
          <a:p>
            <a:r>
              <a:rPr lang="en-US"/>
              <a:t>X-Ray Table</a:t>
            </a:r>
          </a:p>
          <a:p>
            <a:r>
              <a:rPr lang="en-US"/>
              <a:t>Laparotomy </a:t>
            </a:r>
          </a:p>
          <a:p>
            <a:r>
              <a:rPr lang="en-US"/>
              <a:t>Endoscopic Tower (video monitor, insufflation tubing, insufflator, light cord, light source, camera box, camera, scope, scope warmer)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Supplies</a:t>
            </a:r>
          </a:p>
        </p:txBody>
      </p:sp>
      <p:sp>
        <p:nvSpPr>
          <p:cNvPr id="15363" name="Rectangle 3"/>
          <p:cNvSpPr>
            <a:spLocks noGrp="1" noChangeArrowheads="1"/>
          </p:cNvSpPr>
          <p:nvPr>
            <p:ph type="body" idx="1"/>
          </p:nvPr>
        </p:nvSpPr>
        <p:spPr/>
        <p:txBody>
          <a:bodyPr/>
          <a:lstStyle/>
          <a:p>
            <a:pPr>
              <a:lnSpc>
                <a:spcPct val="80000"/>
              </a:lnSpc>
            </a:pPr>
            <a:r>
              <a:rPr lang="en-US" sz="2400"/>
              <a:t>Laparotomy Pack</a:t>
            </a:r>
          </a:p>
          <a:p>
            <a:pPr>
              <a:lnSpc>
                <a:spcPct val="80000"/>
              </a:lnSpc>
            </a:pPr>
            <a:r>
              <a:rPr lang="en-US" sz="2400"/>
              <a:t>Basic Pack</a:t>
            </a:r>
          </a:p>
          <a:p>
            <a:pPr>
              <a:lnSpc>
                <a:spcPct val="80000"/>
              </a:lnSpc>
            </a:pPr>
            <a:r>
              <a:rPr lang="en-US" sz="2400"/>
              <a:t>Laparotomy Sheet</a:t>
            </a:r>
          </a:p>
          <a:p>
            <a:pPr>
              <a:lnSpc>
                <a:spcPct val="80000"/>
              </a:lnSpc>
            </a:pPr>
            <a:r>
              <a:rPr lang="en-US" sz="2400"/>
              <a:t>Universal Sheet</a:t>
            </a:r>
          </a:p>
          <a:p>
            <a:pPr>
              <a:lnSpc>
                <a:spcPct val="80000"/>
              </a:lnSpc>
            </a:pPr>
            <a:r>
              <a:rPr lang="en-US" sz="2400"/>
              <a:t>Minor Basin Set</a:t>
            </a:r>
          </a:p>
          <a:p>
            <a:pPr>
              <a:lnSpc>
                <a:spcPct val="80000"/>
              </a:lnSpc>
            </a:pPr>
            <a:r>
              <a:rPr lang="en-US" sz="2400"/>
              <a:t>Suture of Surgeon choice</a:t>
            </a:r>
          </a:p>
          <a:p>
            <a:pPr>
              <a:lnSpc>
                <a:spcPct val="80000"/>
              </a:lnSpc>
            </a:pPr>
            <a:r>
              <a:rPr lang="en-US" sz="2400"/>
              <a:t>Kittners</a:t>
            </a:r>
          </a:p>
          <a:p>
            <a:pPr>
              <a:lnSpc>
                <a:spcPct val="80000"/>
              </a:lnSpc>
            </a:pPr>
            <a:r>
              <a:rPr lang="en-US" sz="2400"/>
              <a:t>Gloves</a:t>
            </a:r>
          </a:p>
          <a:p>
            <a:pPr>
              <a:lnSpc>
                <a:spcPct val="80000"/>
              </a:lnSpc>
            </a:pPr>
            <a:r>
              <a:rPr lang="en-US" sz="2400"/>
              <a:t>Blades</a:t>
            </a:r>
          </a:p>
          <a:p>
            <a:pPr>
              <a:lnSpc>
                <a:spcPct val="80000"/>
              </a:lnSpc>
            </a:pPr>
            <a:r>
              <a:rPr lang="en-US" sz="2400"/>
              <a:t>Cholangiogram Supplies (Sterile specimen cup, stopcock, IV tubing, 30cc syringes x 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Incision Open Cholecystectomy</a:t>
            </a:r>
          </a:p>
        </p:txBody>
      </p:sp>
      <p:sp>
        <p:nvSpPr>
          <p:cNvPr id="16387" name="Rectangle 3"/>
          <p:cNvSpPr>
            <a:spLocks noGrp="1" noChangeArrowheads="1"/>
          </p:cNvSpPr>
          <p:nvPr>
            <p:ph type="body" idx="1"/>
          </p:nvPr>
        </p:nvSpPr>
        <p:spPr/>
        <p:txBody>
          <a:bodyPr/>
          <a:lstStyle/>
          <a:p>
            <a:r>
              <a:rPr lang="en-US"/>
              <a:t>Right Subcostal</a:t>
            </a:r>
          </a:p>
          <a:p>
            <a:pPr lvl="1"/>
            <a:r>
              <a:rPr lang="en-US"/>
              <a:t>gallbladder, biliary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a:t>Port Sites</a:t>
            </a:r>
            <a:br>
              <a:rPr lang="en-US" sz="4000"/>
            </a:br>
            <a:r>
              <a:rPr lang="en-US" sz="4000"/>
              <a:t>Laparoscopic Cholecystectomy</a:t>
            </a:r>
          </a:p>
        </p:txBody>
      </p:sp>
      <p:sp>
        <p:nvSpPr>
          <p:cNvPr id="17411" name="Rectangle 3"/>
          <p:cNvSpPr>
            <a:spLocks noGrp="1" noChangeArrowheads="1"/>
          </p:cNvSpPr>
          <p:nvPr>
            <p:ph type="body" idx="1"/>
          </p:nvPr>
        </p:nvSpPr>
        <p:spPr/>
        <p:txBody>
          <a:bodyPr/>
          <a:lstStyle/>
          <a:p>
            <a:pPr>
              <a:buFontTx/>
              <a:buNone/>
            </a:pPr>
            <a:endParaRPr lang="en-US"/>
          </a:p>
        </p:txBody>
      </p:sp>
      <p:pic>
        <p:nvPicPr>
          <p:cNvPr id="17413" name="Picture 5" descr="7DC94DEB"/>
          <p:cNvPicPr>
            <a:picLocks noChangeAspect="1" noChangeArrowheads="1"/>
          </p:cNvPicPr>
          <p:nvPr/>
        </p:nvPicPr>
        <p:blipFill>
          <a:blip r:embed="rId2" cstate="print"/>
          <a:srcRect/>
          <a:stretch>
            <a:fillRect/>
          </a:stretch>
        </p:blipFill>
        <p:spPr bwMode="auto">
          <a:xfrm>
            <a:off x="381000" y="1524000"/>
            <a:ext cx="8305800" cy="8724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ctrTitle"/>
          </p:nvPr>
        </p:nvSpPr>
        <p:spPr/>
        <p:txBody>
          <a:bodyPr/>
          <a:lstStyle/>
          <a:p>
            <a:r>
              <a:rPr lang="en-US"/>
              <a:t>Anatomy of the Biliary System</a:t>
            </a:r>
          </a:p>
        </p:txBody>
      </p:sp>
      <p:sp>
        <p:nvSpPr>
          <p:cNvPr id="39942" name="Rectangle 6"/>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Operative Sequence</a:t>
            </a:r>
          </a:p>
        </p:txBody>
      </p:sp>
      <p:sp>
        <p:nvSpPr>
          <p:cNvPr id="45059" name="Rectangle 3"/>
          <p:cNvSpPr>
            <a:spLocks noGrp="1" noChangeArrowheads="1"/>
          </p:cNvSpPr>
          <p:nvPr>
            <p:ph type="body" idx="1"/>
          </p:nvPr>
        </p:nvSpPr>
        <p:spPr/>
        <p:txBody>
          <a:bodyPr/>
          <a:lstStyle/>
          <a:p>
            <a:r>
              <a:rPr lang="en-US"/>
              <a:t>Discussion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771525" y="600075"/>
            <a:ext cx="7639050" cy="1090613"/>
          </a:xfrm>
        </p:spPr>
        <p:txBody>
          <a:bodyPr/>
          <a:lstStyle/>
          <a:p>
            <a:r>
              <a:rPr lang="en-US"/>
              <a:t>Laparoscopic Cholecystectomy with Cholangiography, </a:t>
            </a:r>
            <a:r>
              <a:rPr lang="en-US">
                <a:solidFill>
                  <a:schemeClr val="accent2"/>
                </a:solidFill>
              </a:rPr>
              <a:t>continued</a:t>
            </a:r>
            <a:endParaRPr lang="en-US"/>
          </a:p>
        </p:txBody>
      </p:sp>
      <p:pic>
        <p:nvPicPr>
          <p:cNvPr id="23555" name="Picture 3" descr="W9693-21-46A"/>
          <p:cNvPicPr>
            <a:picLocks noChangeAspect="1" noChangeArrowheads="1"/>
          </p:cNvPicPr>
          <p:nvPr/>
        </p:nvPicPr>
        <p:blipFill>
          <a:blip r:embed="rId3" cstate="print"/>
          <a:srcRect/>
          <a:stretch>
            <a:fillRect/>
          </a:stretch>
        </p:blipFill>
        <p:spPr bwMode="auto">
          <a:xfrm>
            <a:off x="627063" y="1770063"/>
            <a:ext cx="4968875" cy="4221162"/>
          </a:xfrm>
          <a:prstGeom prst="rect">
            <a:avLst/>
          </a:prstGeom>
          <a:noFill/>
        </p:spPr>
      </p:pic>
      <p:sp>
        <p:nvSpPr>
          <p:cNvPr id="23556" name="Rectangle 4"/>
          <p:cNvSpPr>
            <a:spLocks noChangeArrowheads="1"/>
          </p:cNvSpPr>
          <p:nvPr/>
        </p:nvSpPr>
        <p:spPr bwMode="auto">
          <a:xfrm>
            <a:off x="5940425" y="2349500"/>
            <a:ext cx="2490788" cy="1616075"/>
          </a:xfrm>
          <a:prstGeom prst="rect">
            <a:avLst/>
          </a:prstGeom>
          <a:noFill/>
          <a:ln w="9525">
            <a:noFill/>
            <a:miter lim="800000"/>
            <a:headEnd/>
            <a:tailEnd/>
          </a:ln>
          <a:effectLst/>
        </p:spPr>
        <p:txBody>
          <a:bodyPr>
            <a:spAutoFit/>
          </a:bodyPr>
          <a:lstStyle/>
          <a:p>
            <a:pPr eaLnBrk="1" hangingPunct="1"/>
            <a:r>
              <a:rPr lang="en-US" sz="2000" b="1"/>
              <a:t>The gallbladder is retracted, allowing dissection of the cystic duct and artery</a:t>
            </a:r>
          </a:p>
        </p:txBody>
      </p:sp>
      <p:sp>
        <p:nvSpPr>
          <p:cNvPr id="23557" name="Rectangle 5"/>
          <p:cNvSpPr>
            <a:spLocks noChangeArrowheads="1"/>
          </p:cNvSpPr>
          <p:nvPr/>
        </p:nvSpPr>
        <p:spPr bwMode="auto">
          <a:xfrm>
            <a:off x="1770063" y="6165850"/>
            <a:ext cx="5597525" cy="274638"/>
          </a:xfrm>
          <a:prstGeom prst="rect">
            <a:avLst/>
          </a:prstGeom>
          <a:noFill/>
          <a:ln w="9525">
            <a:noFill/>
            <a:miter lim="800000"/>
            <a:headEnd/>
            <a:tailEnd/>
          </a:ln>
          <a:effectLst/>
        </p:spPr>
        <p:txBody>
          <a:bodyPr wrap="none">
            <a:spAutoFit/>
          </a:bodyPr>
          <a:lstStyle/>
          <a:p>
            <a:pPr algn="ctr" eaLnBrk="1" hangingPunct="1"/>
            <a:r>
              <a:rPr lang="en-US" sz="1200"/>
              <a:t>(Colorized from Moody FG: Atlas of ambulatory surgery, St Louis, 1999, Mosby.)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842963" y="642938"/>
            <a:ext cx="7478712" cy="1162050"/>
          </a:xfrm>
        </p:spPr>
        <p:txBody>
          <a:bodyPr/>
          <a:lstStyle/>
          <a:p>
            <a:r>
              <a:rPr lang="en-US"/>
              <a:t>Laparoscopic Cholecystectomy with Cholangiography, </a:t>
            </a:r>
            <a:r>
              <a:rPr lang="en-US">
                <a:solidFill>
                  <a:schemeClr val="accent2"/>
                </a:solidFill>
              </a:rPr>
              <a:t>continued</a:t>
            </a:r>
            <a:endParaRPr lang="en-US"/>
          </a:p>
        </p:txBody>
      </p:sp>
      <p:sp>
        <p:nvSpPr>
          <p:cNvPr id="25603" name="Rectangle 3"/>
          <p:cNvSpPr>
            <a:spLocks noChangeArrowheads="1"/>
          </p:cNvSpPr>
          <p:nvPr/>
        </p:nvSpPr>
        <p:spPr bwMode="auto">
          <a:xfrm>
            <a:off x="1770063" y="6265863"/>
            <a:ext cx="5597525" cy="274637"/>
          </a:xfrm>
          <a:prstGeom prst="rect">
            <a:avLst/>
          </a:prstGeom>
          <a:noFill/>
          <a:ln w="9525">
            <a:noFill/>
            <a:miter lim="800000"/>
            <a:headEnd/>
            <a:tailEnd/>
          </a:ln>
          <a:effectLst/>
        </p:spPr>
        <p:txBody>
          <a:bodyPr wrap="none">
            <a:spAutoFit/>
          </a:bodyPr>
          <a:lstStyle/>
          <a:p>
            <a:pPr algn="ctr" eaLnBrk="1" hangingPunct="1"/>
            <a:r>
              <a:rPr lang="en-US" sz="1200"/>
              <a:t>(Colorized from Moody FG: Atlas of ambulatory surgery, St Louis, 1999, Mosby.)</a:t>
            </a:r>
          </a:p>
        </p:txBody>
      </p:sp>
      <p:sp>
        <p:nvSpPr>
          <p:cNvPr id="25604" name="Rectangle 4"/>
          <p:cNvSpPr>
            <a:spLocks noChangeArrowheads="1"/>
          </p:cNvSpPr>
          <p:nvPr/>
        </p:nvSpPr>
        <p:spPr bwMode="auto">
          <a:xfrm>
            <a:off x="4802188" y="2898775"/>
            <a:ext cx="3208337" cy="701675"/>
          </a:xfrm>
          <a:prstGeom prst="rect">
            <a:avLst/>
          </a:prstGeom>
          <a:noFill/>
          <a:ln w="9525">
            <a:noFill/>
            <a:miter lim="800000"/>
            <a:headEnd/>
            <a:tailEnd/>
          </a:ln>
          <a:effectLst/>
        </p:spPr>
        <p:txBody>
          <a:bodyPr>
            <a:spAutoFit/>
          </a:bodyPr>
          <a:lstStyle/>
          <a:p>
            <a:pPr eaLnBrk="1" hangingPunct="1"/>
            <a:r>
              <a:rPr lang="en-US" sz="2000" b="1"/>
              <a:t>The cystic artery and duct are clipped and cut</a:t>
            </a:r>
          </a:p>
        </p:txBody>
      </p:sp>
      <p:pic>
        <p:nvPicPr>
          <p:cNvPr id="25605" name="Picture 5" descr="W9693-21-46B"/>
          <p:cNvPicPr>
            <a:picLocks noChangeAspect="1" noChangeArrowheads="1"/>
          </p:cNvPicPr>
          <p:nvPr/>
        </p:nvPicPr>
        <p:blipFill>
          <a:blip r:embed="rId3" cstate="print"/>
          <a:srcRect l="3078" t="3090"/>
          <a:stretch>
            <a:fillRect/>
          </a:stretch>
        </p:blipFill>
        <p:spPr bwMode="auto">
          <a:xfrm>
            <a:off x="1366838" y="1746250"/>
            <a:ext cx="3149600" cy="443071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a:t>Lap Chole Video</a:t>
            </a:r>
            <a:br>
              <a:rPr lang="en-US" sz="4000"/>
            </a:br>
            <a:r>
              <a:rPr lang="en-US" sz="4000"/>
              <a:t>The Good</a:t>
            </a:r>
          </a:p>
        </p:txBody>
      </p:sp>
      <p:sp>
        <p:nvSpPr>
          <p:cNvPr id="51203" name="Rectangle 3"/>
          <p:cNvSpPr>
            <a:spLocks noGrp="1" noChangeArrowheads="1"/>
          </p:cNvSpPr>
          <p:nvPr>
            <p:ph type="body" idx="1"/>
          </p:nvPr>
        </p:nvSpPr>
        <p:spPr/>
        <p:txBody>
          <a:bodyPr/>
          <a:lstStyle/>
          <a:p>
            <a:r>
              <a:rPr lang="en-US"/>
              <a:t>Excellent: </a:t>
            </a:r>
            <a:r>
              <a:rPr lang="en-US">
                <a:hlinkClick r:id="rId2"/>
              </a:rPr>
              <a:t>http://www.youtube.com/watch?v=Pr3Md9XlLvw</a:t>
            </a:r>
            <a:endParaRPr lang="en-US"/>
          </a:p>
          <a:p>
            <a:r>
              <a:rPr lang="en-US"/>
              <a:t>Excellent: Harmonic technology </a:t>
            </a:r>
            <a:r>
              <a:rPr lang="en-US">
                <a:hlinkClick r:id="rId3"/>
              </a:rPr>
              <a:t>http://www.youtube.com/watch?v=7tTGfYCqH5w</a:t>
            </a:r>
            <a:endParaRPr lang="en-US"/>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The bad</a:t>
            </a:r>
          </a:p>
        </p:txBody>
      </p:sp>
      <p:sp>
        <p:nvSpPr>
          <p:cNvPr id="52227" name="Rectangle 3"/>
          <p:cNvSpPr>
            <a:spLocks noGrp="1" noChangeArrowheads="1"/>
          </p:cNvSpPr>
          <p:nvPr>
            <p:ph type="body" idx="1"/>
          </p:nvPr>
        </p:nvSpPr>
        <p:spPr/>
        <p:txBody>
          <a:bodyPr/>
          <a:lstStyle/>
          <a:p>
            <a:pPr>
              <a:lnSpc>
                <a:spcPct val="80000"/>
              </a:lnSpc>
            </a:pPr>
            <a:r>
              <a:rPr lang="en-US" sz="2400"/>
              <a:t>Laparoscopic perforated cholecystectomy (abscess) (nasty) </a:t>
            </a:r>
            <a:r>
              <a:rPr lang="en-US" sz="2400">
                <a:hlinkClick r:id="rId2"/>
              </a:rPr>
              <a:t>http://www.youtube.com/watch?v=G0w9YSmFang</a:t>
            </a:r>
            <a:endParaRPr lang="en-US" sz="2400"/>
          </a:p>
          <a:p>
            <a:pPr>
              <a:lnSpc>
                <a:spcPct val="80000"/>
              </a:lnSpc>
            </a:pPr>
            <a:r>
              <a:rPr lang="en-US" sz="2400"/>
              <a:t>This case: a 74 year old man on anticoagulation for atrial fibrillation, presents with acute cholecystitis and sepsis; after a brief improvement with initial conservative management with rehydration, antibiotics and cardiology review for reversal of Warfarin, 48 hours later he deteriorates rapidly and is taken to surgery for cholecystectomy. At laparoscopy a large inflammatory mass is found in the right upper quadrant; gentle blunt dissection frees the omentum and colon from the liver and diaphragm and reveals a large perforated gallbladder.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771525" y="842963"/>
            <a:ext cx="7623175" cy="1190625"/>
          </a:xfrm>
        </p:spPr>
        <p:txBody>
          <a:bodyPr/>
          <a:lstStyle/>
          <a:p>
            <a:r>
              <a:rPr lang="en-US"/>
              <a:t>Laparoscopic Cholecystectomy with Cholangiography, </a:t>
            </a:r>
            <a:r>
              <a:rPr lang="en-US">
                <a:solidFill>
                  <a:schemeClr val="accent2"/>
                </a:solidFill>
              </a:rPr>
              <a:t>continued</a:t>
            </a:r>
            <a:endParaRPr lang="en-US"/>
          </a:p>
        </p:txBody>
      </p:sp>
      <p:pic>
        <p:nvPicPr>
          <p:cNvPr id="27651" name="Picture 3" descr="W9693-21-47"/>
          <p:cNvPicPr>
            <a:picLocks noChangeAspect="1" noChangeArrowheads="1"/>
          </p:cNvPicPr>
          <p:nvPr/>
        </p:nvPicPr>
        <p:blipFill>
          <a:blip r:embed="rId3" cstate="print"/>
          <a:srcRect/>
          <a:stretch>
            <a:fillRect/>
          </a:stretch>
        </p:blipFill>
        <p:spPr bwMode="auto">
          <a:xfrm>
            <a:off x="4821238" y="1858963"/>
            <a:ext cx="2994025" cy="4090987"/>
          </a:xfrm>
          <a:prstGeom prst="rect">
            <a:avLst/>
          </a:prstGeom>
          <a:noFill/>
        </p:spPr>
      </p:pic>
      <p:sp>
        <p:nvSpPr>
          <p:cNvPr id="27652" name="Rectangle 4"/>
          <p:cNvSpPr>
            <a:spLocks noChangeArrowheads="1"/>
          </p:cNvSpPr>
          <p:nvPr/>
        </p:nvSpPr>
        <p:spPr bwMode="auto">
          <a:xfrm>
            <a:off x="1089025" y="2800350"/>
            <a:ext cx="3070225" cy="1096963"/>
          </a:xfrm>
          <a:prstGeom prst="rect">
            <a:avLst/>
          </a:prstGeom>
          <a:noFill/>
          <a:ln w="9525">
            <a:noFill/>
            <a:miter lim="800000"/>
            <a:headEnd/>
            <a:tailEnd/>
          </a:ln>
          <a:effectLst/>
        </p:spPr>
        <p:txBody>
          <a:bodyPr>
            <a:spAutoFit/>
          </a:bodyPr>
          <a:lstStyle/>
          <a:p>
            <a:pPr eaLnBrk="1" hangingPunct="1"/>
            <a:r>
              <a:rPr lang="en-US" sz="2200" b="1"/>
              <a:t>Extraction of a cystic duct stone using a balloon catheter </a:t>
            </a:r>
          </a:p>
        </p:txBody>
      </p:sp>
      <p:sp>
        <p:nvSpPr>
          <p:cNvPr id="27653" name="Rectangle 5"/>
          <p:cNvSpPr>
            <a:spLocks noChangeArrowheads="1"/>
          </p:cNvSpPr>
          <p:nvPr/>
        </p:nvSpPr>
        <p:spPr bwMode="auto">
          <a:xfrm>
            <a:off x="1771650" y="6164263"/>
            <a:ext cx="5597525" cy="274637"/>
          </a:xfrm>
          <a:prstGeom prst="rect">
            <a:avLst/>
          </a:prstGeom>
          <a:noFill/>
          <a:ln w="9525">
            <a:noFill/>
            <a:miter lim="800000"/>
            <a:headEnd/>
            <a:tailEnd/>
          </a:ln>
          <a:effectLst/>
        </p:spPr>
        <p:txBody>
          <a:bodyPr wrap="none">
            <a:spAutoFit/>
          </a:bodyPr>
          <a:lstStyle/>
          <a:p>
            <a:pPr eaLnBrk="1" hangingPunct="1"/>
            <a:r>
              <a:rPr lang="en-US" sz="1200"/>
              <a:t>(Colorized from Moody FG: Atlas of ambulatory surgery, St Louis, 1999, Mosby.)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814513" y="628650"/>
            <a:ext cx="5532437" cy="773113"/>
          </a:xfrm>
        </p:spPr>
        <p:txBody>
          <a:bodyPr/>
          <a:lstStyle/>
          <a:p>
            <a:r>
              <a:rPr lang="en-US"/>
              <a:t>Cholecystectomy (Open)</a:t>
            </a:r>
          </a:p>
        </p:txBody>
      </p:sp>
      <p:pic>
        <p:nvPicPr>
          <p:cNvPr id="29699" name="Picture 3" descr="W9693-21-50A"/>
          <p:cNvPicPr>
            <a:picLocks noChangeAspect="1" noChangeArrowheads="1"/>
          </p:cNvPicPr>
          <p:nvPr/>
        </p:nvPicPr>
        <p:blipFill>
          <a:blip r:embed="rId3" cstate="print"/>
          <a:srcRect/>
          <a:stretch>
            <a:fillRect/>
          </a:stretch>
        </p:blipFill>
        <p:spPr bwMode="auto">
          <a:xfrm>
            <a:off x="3890963" y="1417638"/>
            <a:ext cx="3995737" cy="4311650"/>
          </a:xfrm>
          <a:prstGeom prst="rect">
            <a:avLst/>
          </a:prstGeom>
          <a:noFill/>
        </p:spPr>
      </p:pic>
      <p:sp>
        <p:nvSpPr>
          <p:cNvPr id="29700" name="Rectangle 4"/>
          <p:cNvSpPr>
            <a:spLocks noChangeArrowheads="1"/>
          </p:cNvSpPr>
          <p:nvPr/>
        </p:nvSpPr>
        <p:spPr bwMode="auto">
          <a:xfrm>
            <a:off x="1468438" y="2103438"/>
            <a:ext cx="2466975" cy="1431925"/>
          </a:xfrm>
          <a:prstGeom prst="rect">
            <a:avLst/>
          </a:prstGeom>
          <a:noFill/>
          <a:ln w="9525">
            <a:noFill/>
            <a:miter lim="800000"/>
            <a:headEnd/>
            <a:tailEnd/>
          </a:ln>
          <a:effectLst/>
        </p:spPr>
        <p:txBody>
          <a:bodyPr>
            <a:spAutoFit/>
          </a:bodyPr>
          <a:lstStyle/>
          <a:p>
            <a:pPr eaLnBrk="1" hangingPunct="1"/>
            <a:r>
              <a:rPr lang="en-US" sz="2200" b="1"/>
              <a:t>Cystic duct is tied close to the gallbladder with a 2-0 silk</a:t>
            </a:r>
          </a:p>
        </p:txBody>
      </p:sp>
      <p:sp>
        <p:nvSpPr>
          <p:cNvPr id="29701" name="Rectangle 5"/>
          <p:cNvSpPr>
            <a:spLocks noChangeArrowheads="1"/>
          </p:cNvSpPr>
          <p:nvPr/>
        </p:nvSpPr>
        <p:spPr bwMode="auto">
          <a:xfrm>
            <a:off x="2201863" y="6007100"/>
            <a:ext cx="4743450" cy="457200"/>
          </a:xfrm>
          <a:prstGeom prst="rect">
            <a:avLst/>
          </a:prstGeom>
          <a:noFill/>
          <a:ln w="9525">
            <a:noFill/>
            <a:miter lim="800000"/>
            <a:headEnd/>
            <a:tailEnd/>
          </a:ln>
          <a:effectLst/>
        </p:spPr>
        <p:txBody>
          <a:bodyPr>
            <a:spAutoFit/>
          </a:bodyPr>
          <a:lstStyle/>
          <a:p>
            <a:pPr algn="ctr" eaLnBrk="1" hangingPunct="1"/>
            <a:r>
              <a:rPr lang="en-US" sz="1200"/>
              <a:t>(From Economou SG and Economou TS: Atlas of surgical technique, ed 2, Philadelphia, 1996, Saunders.)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670050" y="552450"/>
            <a:ext cx="5834063" cy="657225"/>
          </a:xfrm>
        </p:spPr>
        <p:txBody>
          <a:bodyPr/>
          <a:lstStyle/>
          <a:p>
            <a:r>
              <a:rPr lang="en-US"/>
              <a:t>Operative Cholangiography</a:t>
            </a:r>
          </a:p>
        </p:txBody>
      </p:sp>
      <p:pic>
        <p:nvPicPr>
          <p:cNvPr id="31747" name="Picture 3" descr="W9693-21-51A"/>
          <p:cNvPicPr>
            <a:picLocks noChangeAspect="1" noChangeArrowheads="1"/>
          </p:cNvPicPr>
          <p:nvPr/>
        </p:nvPicPr>
        <p:blipFill>
          <a:blip r:embed="rId3" cstate="print"/>
          <a:srcRect/>
          <a:stretch>
            <a:fillRect/>
          </a:stretch>
        </p:blipFill>
        <p:spPr bwMode="auto">
          <a:xfrm>
            <a:off x="744538" y="1309688"/>
            <a:ext cx="4114800" cy="4294187"/>
          </a:xfrm>
          <a:prstGeom prst="rect">
            <a:avLst/>
          </a:prstGeom>
          <a:noFill/>
        </p:spPr>
      </p:pic>
      <p:sp>
        <p:nvSpPr>
          <p:cNvPr id="31748" name="Rectangle 4"/>
          <p:cNvSpPr>
            <a:spLocks noChangeArrowheads="1"/>
          </p:cNvSpPr>
          <p:nvPr/>
        </p:nvSpPr>
        <p:spPr bwMode="auto">
          <a:xfrm>
            <a:off x="568325" y="5876925"/>
            <a:ext cx="4365625" cy="457200"/>
          </a:xfrm>
          <a:prstGeom prst="rect">
            <a:avLst/>
          </a:prstGeom>
          <a:noFill/>
          <a:ln w="9525">
            <a:noFill/>
            <a:miter lim="800000"/>
            <a:headEnd/>
            <a:tailEnd/>
          </a:ln>
          <a:effectLst/>
        </p:spPr>
        <p:txBody>
          <a:bodyPr>
            <a:spAutoFit/>
          </a:bodyPr>
          <a:lstStyle/>
          <a:p>
            <a:pPr algn="ctr" eaLnBrk="1" hangingPunct="1"/>
            <a:r>
              <a:rPr lang="en-US" sz="1200"/>
              <a:t>(From Economou SG and Economou TS: Atlas of surgical technique, ed 2, Philadelphia, 1996, Saunders.)</a:t>
            </a:r>
          </a:p>
        </p:txBody>
      </p:sp>
      <p:sp>
        <p:nvSpPr>
          <p:cNvPr id="31749" name="Rectangle 5"/>
          <p:cNvSpPr>
            <a:spLocks noChangeArrowheads="1"/>
          </p:cNvSpPr>
          <p:nvPr/>
        </p:nvSpPr>
        <p:spPr bwMode="auto">
          <a:xfrm>
            <a:off x="5218113" y="2568575"/>
            <a:ext cx="3092450" cy="1311275"/>
          </a:xfrm>
          <a:prstGeom prst="rect">
            <a:avLst/>
          </a:prstGeom>
          <a:noFill/>
          <a:ln w="9525">
            <a:noFill/>
            <a:miter lim="800000"/>
            <a:headEnd/>
            <a:tailEnd/>
          </a:ln>
          <a:effectLst/>
        </p:spPr>
        <p:txBody>
          <a:bodyPr>
            <a:spAutoFit/>
          </a:bodyPr>
          <a:lstStyle/>
          <a:p>
            <a:pPr eaLnBrk="1" hangingPunct="1"/>
            <a:r>
              <a:rPr lang="en-US" sz="2000" b="1"/>
              <a:t>The catheter is inserted into the cystic duct and advanced into the common bile duct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741363"/>
            <a:ext cx="8229600" cy="715962"/>
          </a:xfrm>
        </p:spPr>
        <p:txBody>
          <a:bodyPr/>
          <a:lstStyle/>
          <a:p>
            <a:r>
              <a:rPr lang="en-US"/>
              <a:t>Operative Cholangiography, </a:t>
            </a:r>
            <a:r>
              <a:rPr lang="en-US">
                <a:solidFill>
                  <a:schemeClr val="accent2"/>
                </a:solidFill>
              </a:rPr>
              <a:t>continued</a:t>
            </a:r>
            <a:endParaRPr lang="en-US"/>
          </a:p>
        </p:txBody>
      </p:sp>
      <p:pic>
        <p:nvPicPr>
          <p:cNvPr id="33795" name="Picture 3" descr="W9693-21-51B"/>
          <p:cNvPicPr>
            <a:picLocks noChangeAspect="1" noChangeArrowheads="1"/>
          </p:cNvPicPr>
          <p:nvPr/>
        </p:nvPicPr>
        <p:blipFill>
          <a:blip r:embed="rId3" cstate="print"/>
          <a:srcRect/>
          <a:stretch>
            <a:fillRect/>
          </a:stretch>
        </p:blipFill>
        <p:spPr bwMode="auto">
          <a:xfrm>
            <a:off x="776288" y="1528763"/>
            <a:ext cx="3857625" cy="4098925"/>
          </a:xfrm>
          <a:prstGeom prst="rect">
            <a:avLst/>
          </a:prstGeom>
          <a:noFill/>
        </p:spPr>
      </p:pic>
      <p:sp>
        <p:nvSpPr>
          <p:cNvPr id="33796" name="Rectangle 4"/>
          <p:cNvSpPr>
            <a:spLocks noChangeArrowheads="1"/>
          </p:cNvSpPr>
          <p:nvPr/>
        </p:nvSpPr>
        <p:spPr bwMode="auto">
          <a:xfrm>
            <a:off x="5030788" y="3036888"/>
            <a:ext cx="3297237" cy="762000"/>
          </a:xfrm>
          <a:prstGeom prst="rect">
            <a:avLst/>
          </a:prstGeom>
          <a:noFill/>
          <a:ln w="9525">
            <a:noFill/>
            <a:miter lim="800000"/>
            <a:headEnd/>
            <a:tailEnd/>
          </a:ln>
          <a:effectLst/>
        </p:spPr>
        <p:txBody>
          <a:bodyPr>
            <a:spAutoFit/>
          </a:bodyPr>
          <a:lstStyle/>
          <a:p>
            <a:pPr eaLnBrk="1" hangingPunct="1"/>
            <a:r>
              <a:rPr lang="en-US" sz="2200" b="1"/>
              <a:t>Insertion of the T-tube into the common duct</a:t>
            </a:r>
          </a:p>
        </p:txBody>
      </p:sp>
      <p:sp>
        <p:nvSpPr>
          <p:cNvPr id="33797" name="Rectangle 5"/>
          <p:cNvSpPr>
            <a:spLocks noChangeArrowheads="1"/>
          </p:cNvSpPr>
          <p:nvPr/>
        </p:nvSpPr>
        <p:spPr bwMode="auto">
          <a:xfrm>
            <a:off x="568325" y="5876925"/>
            <a:ext cx="4365625" cy="457200"/>
          </a:xfrm>
          <a:prstGeom prst="rect">
            <a:avLst/>
          </a:prstGeom>
          <a:noFill/>
          <a:ln w="9525">
            <a:noFill/>
            <a:miter lim="800000"/>
            <a:headEnd/>
            <a:tailEnd/>
          </a:ln>
          <a:effectLst/>
        </p:spPr>
        <p:txBody>
          <a:bodyPr>
            <a:spAutoFit/>
          </a:bodyPr>
          <a:lstStyle/>
          <a:p>
            <a:pPr algn="ctr" eaLnBrk="1" hangingPunct="1"/>
            <a:r>
              <a:rPr lang="en-US" sz="1200"/>
              <a:t>(From Economou SG and Economou TS: Atlas of surgical technique, ed 2, Philadelphia, 1996, Saunders.)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457200" y="1314450"/>
            <a:ext cx="8229600" cy="4525963"/>
          </a:xfrm>
        </p:spPr>
        <p:txBody>
          <a:bodyPr/>
          <a:lstStyle/>
          <a:p>
            <a:pPr lvl="1">
              <a:buFont typeface="Wingdings" pitchFamily="2" charset="2"/>
              <a:buChar char="Ø"/>
            </a:pPr>
            <a:r>
              <a:rPr lang="en-US"/>
              <a:t>Complete Surgical Removal of Gallbladder</a:t>
            </a:r>
          </a:p>
          <a:p>
            <a:pPr lvl="1">
              <a:buFont typeface="Wingdings" pitchFamily="2" charset="2"/>
              <a:buChar char="Ø"/>
            </a:pPr>
            <a:r>
              <a:rPr lang="en-US"/>
              <a:t>Performed to Prevent or Treat Inflammation or Obstruction</a:t>
            </a:r>
          </a:p>
          <a:p>
            <a:pPr lvl="1">
              <a:buFontTx/>
              <a:buNone/>
            </a:pPr>
            <a:endParaRPr lang="en-US"/>
          </a:p>
        </p:txBody>
      </p:sp>
      <p:sp>
        <p:nvSpPr>
          <p:cNvPr id="43011" name="Text Box 3"/>
          <p:cNvSpPr txBox="1">
            <a:spLocks noChangeArrowheads="1"/>
          </p:cNvSpPr>
          <p:nvPr/>
        </p:nvSpPr>
        <p:spPr bwMode="auto">
          <a:xfrm>
            <a:off x="1735138" y="0"/>
            <a:ext cx="6110287" cy="1651000"/>
          </a:xfrm>
          <a:prstGeom prst="rect">
            <a:avLst/>
          </a:prstGeom>
          <a:noFill/>
          <a:ln w="9525">
            <a:noFill/>
            <a:miter lim="800000"/>
            <a:headEnd/>
            <a:tailEnd/>
          </a:ln>
          <a:effectLst/>
        </p:spPr>
        <p:txBody>
          <a:bodyPr wrap="none">
            <a:spAutoFit/>
          </a:bodyPr>
          <a:lstStyle/>
          <a:p>
            <a:pPr algn="ctr" eaLnBrk="1" hangingPunct="1">
              <a:spcBef>
                <a:spcPct val="20000"/>
              </a:spcBef>
            </a:pPr>
            <a:r>
              <a:rPr lang="en-US" sz="3200" b="1"/>
              <a:t>Cholecystectomy </a:t>
            </a:r>
          </a:p>
          <a:p>
            <a:pPr algn="ctr" eaLnBrk="1" hangingPunct="1">
              <a:spcBef>
                <a:spcPct val="20000"/>
              </a:spcBef>
            </a:pPr>
            <a:r>
              <a:rPr lang="en-US" sz="3200" b="1"/>
              <a:t>with/without Cholangiography </a:t>
            </a:r>
          </a:p>
          <a:p>
            <a:pPr algn="ctr"/>
            <a:endParaRPr lang="en-US" sz="32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Biliary Tract</a:t>
            </a:r>
          </a:p>
        </p:txBody>
      </p:sp>
      <p:sp>
        <p:nvSpPr>
          <p:cNvPr id="5123" name="Rectangle 3"/>
          <p:cNvSpPr>
            <a:spLocks noGrp="1" noChangeArrowheads="1"/>
          </p:cNvSpPr>
          <p:nvPr>
            <p:ph type="body" idx="1"/>
          </p:nvPr>
        </p:nvSpPr>
        <p:spPr/>
        <p:txBody>
          <a:bodyPr/>
          <a:lstStyle/>
          <a:p>
            <a:pPr>
              <a:lnSpc>
                <a:spcPct val="80000"/>
              </a:lnSpc>
            </a:pPr>
            <a:r>
              <a:rPr lang="en-US" sz="2000"/>
              <a:t>Gallbladder, cystic duct, common bile duct, and common hepatic duct</a:t>
            </a:r>
          </a:p>
          <a:p>
            <a:pPr>
              <a:lnSpc>
                <a:spcPct val="80000"/>
              </a:lnSpc>
            </a:pPr>
            <a:r>
              <a:rPr lang="en-US" sz="2000"/>
              <a:t>Function:  transport bile, store bile and release bile into the duodenum</a:t>
            </a:r>
          </a:p>
          <a:p>
            <a:pPr>
              <a:lnSpc>
                <a:spcPct val="80000"/>
              </a:lnSpc>
            </a:pPr>
            <a:r>
              <a:rPr lang="en-US" sz="2000"/>
              <a:t>Aids in digestion and absorption of fats</a:t>
            </a:r>
          </a:p>
          <a:p>
            <a:pPr>
              <a:lnSpc>
                <a:spcPct val="80000"/>
              </a:lnSpc>
            </a:pPr>
            <a:r>
              <a:rPr lang="en-US" sz="2000"/>
              <a:t>Gallbladder divided into fundus, body and Hartman’s pouch</a:t>
            </a:r>
          </a:p>
          <a:p>
            <a:pPr>
              <a:lnSpc>
                <a:spcPct val="80000"/>
              </a:lnSpc>
            </a:pPr>
            <a:r>
              <a:rPr lang="en-US" sz="2000"/>
              <a:t>Hartman’s pouch:  most common site of gallstones (clog and prevent passage of bile into cystic duct)</a:t>
            </a:r>
          </a:p>
          <a:p>
            <a:pPr>
              <a:lnSpc>
                <a:spcPct val="80000"/>
              </a:lnSpc>
            </a:pPr>
            <a:r>
              <a:rPr lang="en-US" sz="2000"/>
              <a:t>Sphincter of Oddi:  where CBD empties into duodenum/controls release of bile into duodenum</a:t>
            </a:r>
          </a:p>
          <a:p>
            <a:pPr>
              <a:lnSpc>
                <a:spcPct val="80000"/>
              </a:lnSpc>
            </a:pPr>
            <a:r>
              <a:rPr lang="en-US" sz="2000"/>
              <a:t>Ampulla or papilla of Vater is an enlarged area of the common bile duct where it merges with the pancreatic duct and empties into the duodenum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soF34CE"/>
          <p:cNvPicPr>
            <a:picLocks noChangeAspect="1" noChangeArrowheads="1"/>
          </p:cNvPicPr>
          <p:nvPr/>
        </p:nvPicPr>
        <p:blipFill>
          <a:blip r:embed="rId3" cstate="print"/>
          <a:srcRect/>
          <a:stretch>
            <a:fillRect/>
          </a:stretch>
        </p:blipFill>
        <p:spPr bwMode="auto">
          <a:xfrm>
            <a:off x="0" y="-914400"/>
            <a:ext cx="9144000" cy="99012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414338"/>
            <a:ext cx="8229600" cy="1119187"/>
          </a:xfrm>
        </p:spPr>
        <p:txBody>
          <a:bodyPr/>
          <a:lstStyle/>
          <a:p>
            <a:r>
              <a:rPr lang="en-US"/>
              <a:t>Surgery of the Biliary System, </a:t>
            </a:r>
            <a:br>
              <a:rPr lang="en-US"/>
            </a:br>
            <a:r>
              <a:rPr lang="en-US"/>
              <a:t>Liver, Pancreas, and Spleen, </a:t>
            </a:r>
            <a:r>
              <a:rPr lang="en-US">
                <a:solidFill>
                  <a:schemeClr val="accent2"/>
                </a:solidFill>
              </a:rPr>
              <a:t>continued</a:t>
            </a:r>
            <a:endParaRPr lang="en-US"/>
          </a:p>
        </p:txBody>
      </p:sp>
      <p:pic>
        <p:nvPicPr>
          <p:cNvPr id="37891" name="Picture 3" descr="W9693-21-40"/>
          <p:cNvPicPr>
            <a:picLocks noChangeAspect="1" noChangeArrowheads="1"/>
          </p:cNvPicPr>
          <p:nvPr/>
        </p:nvPicPr>
        <p:blipFill>
          <a:blip r:embed="rId3" cstate="print"/>
          <a:srcRect/>
          <a:stretch>
            <a:fillRect/>
          </a:stretch>
        </p:blipFill>
        <p:spPr bwMode="auto">
          <a:xfrm>
            <a:off x="1803400" y="2147888"/>
            <a:ext cx="5564188" cy="3609975"/>
          </a:xfrm>
          <a:prstGeom prst="rect">
            <a:avLst/>
          </a:prstGeom>
          <a:noFill/>
        </p:spPr>
      </p:pic>
      <p:sp>
        <p:nvSpPr>
          <p:cNvPr id="37892" name="Rectangle 4"/>
          <p:cNvSpPr>
            <a:spLocks noChangeArrowheads="1"/>
          </p:cNvSpPr>
          <p:nvPr/>
        </p:nvSpPr>
        <p:spPr bwMode="auto">
          <a:xfrm>
            <a:off x="1909763" y="5932488"/>
            <a:ext cx="5410200" cy="457200"/>
          </a:xfrm>
          <a:prstGeom prst="rect">
            <a:avLst/>
          </a:prstGeom>
          <a:noFill/>
          <a:ln w="9525">
            <a:noFill/>
            <a:miter lim="800000"/>
            <a:headEnd/>
            <a:tailEnd/>
          </a:ln>
          <a:effectLst/>
        </p:spPr>
        <p:txBody>
          <a:bodyPr>
            <a:spAutoFit/>
          </a:bodyPr>
          <a:lstStyle/>
          <a:p>
            <a:pPr algn="ctr" eaLnBrk="1" hangingPunct="1"/>
            <a:r>
              <a:rPr lang="en-US" sz="1200"/>
              <a:t>(Modified from Herlihy B and Maebius NK: The human body in health and illness, ed 2, Philadelphia, 2003, Saunders.)</a:t>
            </a:r>
          </a:p>
        </p:txBody>
      </p:sp>
      <p:sp>
        <p:nvSpPr>
          <p:cNvPr id="37893" name="Rectangle 5"/>
          <p:cNvSpPr>
            <a:spLocks noChangeArrowheads="1"/>
          </p:cNvSpPr>
          <p:nvPr/>
        </p:nvSpPr>
        <p:spPr bwMode="auto">
          <a:xfrm>
            <a:off x="1573213" y="1574800"/>
            <a:ext cx="6007100" cy="396875"/>
          </a:xfrm>
          <a:prstGeom prst="rect">
            <a:avLst/>
          </a:prstGeom>
          <a:noFill/>
          <a:ln w="9525">
            <a:noFill/>
            <a:miter lim="800000"/>
            <a:headEnd/>
            <a:tailEnd/>
          </a:ln>
          <a:effectLst/>
        </p:spPr>
        <p:txBody>
          <a:bodyPr wrap="none">
            <a:spAutoFit/>
          </a:bodyPr>
          <a:lstStyle/>
          <a:p>
            <a:pPr algn="ctr" eaLnBrk="1" hangingPunct="1"/>
            <a:r>
              <a:rPr lang="en-US" sz="2000" b="1"/>
              <a:t>Locations of the liver, gallbladder, and pancreas</a:t>
            </a:r>
          </a:p>
        </p:txBody>
      </p:sp>
      <p:sp>
        <p:nvSpPr>
          <p:cNvPr id="37894" name="Text Box 6"/>
          <p:cNvSpPr txBox="1">
            <a:spLocks noChangeArrowheads="1"/>
          </p:cNvSpPr>
          <p:nvPr/>
        </p:nvSpPr>
        <p:spPr bwMode="auto">
          <a:xfrm>
            <a:off x="7527925" y="6056313"/>
            <a:ext cx="755650" cy="366712"/>
          </a:xfrm>
          <a:prstGeom prst="rect">
            <a:avLst/>
          </a:prstGeom>
          <a:noFill/>
          <a:ln w="9525">
            <a:noFill/>
            <a:miter lim="800000"/>
            <a:headEnd/>
            <a:tailEnd/>
          </a:ln>
          <a:effectLst/>
        </p:spPr>
        <p:txBody>
          <a:bodyPr wrap="none">
            <a:spAutoFit/>
          </a:bodyPr>
          <a:lstStyle/>
          <a:p>
            <a:r>
              <a:rPr lang="en-US"/>
              <a:t>Fuller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Gallbladder Pathology</a:t>
            </a:r>
          </a:p>
        </p:txBody>
      </p:sp>
      <p:sp>
        <p:nvSpPr>
          <p:cNvPr id="9219" name="Rectangle 3"/>
          <p:cNvSpPr>
            <a:spLocks noGrp="1" noChangeArrowheads="1"/>
          </p:cNvSpPr>
          <p:nvPr>
            <p:ph type="body" idx="1"/>
          </p:nvPr>
        </p:nvSpPr>
        <p:spPr/>
        <p:txBody>
          <a:bodyPr/>
          <a:lstStyle/>
          <a:p>
            <a:r>
              <a:rPr lang="en-US"/>
              <a:t>Cholecystitis</a:t>
            </a:r>
          </a:p>
          <a:p>
            <a:pPr lvl="1"/>
            <a:r>
              <a:rPr lang="en-US"/>
              <a:t>Inflammation of the gallbladder</a:t>
            </a:r>
          </a:p>
          <a:p>
            <a:pPr lvl="1"/>
            <a:r>
              <a:rPr lang="en-US"/>
              <a:t>Acute or chronic</a:t>
            </a:r>
          </a:p>
          <a:p>
            <a:r>
              <a:rPr lang="en-US"/>
              <a:t>Cholelithiasis</a:t>
            </a:r>
          </a:p>
          <a:p>
            <a:pPr lvl="1"/>
            <a:r>
              <a:rPr lang="en-US"/>
              <a:t>Presence of gallstones</a:t>
            </a:r>
          </a:p>
          <a:p>
            <a:r>
              <a:rPr lang="en-US"/>
              <a:t>Gallbladder calcification</a:t>
            </a:r>
          </a:p>
          <a:p>
            <a:r>
              <a:rPr lang="en-US"/>
              <a:t>Tumor (benign or malignant)</a:t>
            </a:r>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Gallbladder Dissection</a:t>
            </a:r>
          </a:p>
        </p:txBody>
      </p:sp>
      <p:sp>
        <p:nvSpPr>
          <p:cNvPr id="47107" name="Rectangle 3"/>
          <p:cNvSpPr>
            <a:spLocks noGrp="1" noChangeArrowheads="1"/>
          </p:cNvSpPr>
          <p:nvPr>
            <p:ph type="body" idx="1"/>
          </p:nvPr>
        </p:nvSpPr>
        <p:spPr/>
        <p:txBody>
          <a:bodyPr/>
          <a:lstStyle/>
          <a:p>
            <a:r>
              <a:rPr lang="en-US"/>
              <a:t>This is what the gallbladder looks like when it gets to path.</a:t>
            </a:r>
          </a:p>
          <a:p>
            <a:r>
              <a:rPr lang="en-US">
                <a:hlinkClick r:id="rId2"/>
              </a:rPr>
              <a:t>http://www.youtube.com/watch?v=6qyY9NLfZYo&amp;feature=related</a:t>
            </a:r>
            <a:endParaRPr lang="en-US"/>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Gall Stones </a:t>
            </a:r>
          </a:p>
        </p:txBody>
      </p:sp>
      <p:sp>
        <p:nvSpPr>
          <p:cNvPr id="46083" name="Rectangle 3"/>
          <p:cNvSpPr>
            <a:spLocks noGrp="1" noChangeArrowheads="1"/>
          </p:cNvSpPr>
          <p:nvPr>
            <p:ph type="body" idx="1"/>
          </p:nvPr>
        </p:nvSpPr>
        <p:spPr/>
        <p:txBody>
          <a:bodyPr/>
          <a:lstStyle/>
          <a:p>
            <a:r>
              <a:rPr lang="en-US"/>
              <a:t>Types:</a:t>
            </a:r>
          </a:p>
          <a:p>
            <a:pPr lvl="1"/>
            <a:r>
              <a:rPr lang="en-US"/>
              <a:t>Cholesterol gallstones</a:t>
            </a:r>
          </a:p>
          <a:p>
            <a:pPr lvl="2"/>
            <a:r>
              <a:rPr lang="en-US"/>
              <a:t>Cholesterol gallstones are made primarily of cholesterol. They are the most common type of gallstone, comprising 80% of gallstones in individuals from Europe and the Americas. Cholesterol is one of the substances that liver cells secrete into bile. </a:t>
            </a:r>
          </a:p>
          <a:p>
            <a:pPr lvl="1"/>
            <a:endParaRPr lang="en-US"/>
          </a:p>
          <a:p>
            <a:endParaRPr lang="en-US"/>
          </a:p>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TotalTime>
  <Words>1702</Words>
  <Application>Microsoft Office PowerPoint</Application>
  <PresentationFormat>On-screen Show (4:3)</PresentationFormat>
  <Paragraphs>165</Paragraphs>
  <Slides>28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Wingdings</vt:lpstr>
      <vt:lpstr>Times New Roman</vt:lpstr>
      <vt:lpstr>Default Design</vt:lpstr>
      <vt:lpstr>SUR 111</vt:lpstr>
      <vt:lpstr>Anatomy of the Biliary System</vt:lpstr>
      <vt:lpstr>Slide 3</vt:lpstr>
      <vt:lpstr>Biliary Tract</vt:lpstr>
      <vt:lpstr>Slide 5</vt:lpstr>
      <vt:lpstr>Slide 6</vt:lpstr>
      <vt:lpstr>Gallbladder Pathology</vt:lpstr>
      <vt:lpstr>Gallbladder Dissection</vt:lpstr>
      <vt:lpstr>Gall Stones </vt:lpstr>
      <vt:lpstr>Types cont.</vt:lpstr>
      <vt:lpstr>Slide 11</vt:lpstr>
      <vt:lpstr>Gallstones Video</vt:lpstr>
      <vt:lpstr>Medications</vt:lpstr>
      <vt:lpstr>Anesthesia</vt:lpstr>
      <vt:lpstr>Instrumentation</vt:lpstr>
      <vt:lpstr>Equipment</vt:lpstr>
      <vt:lpstr>Supplies</vt:lpstr>
      <vt:lpstr>Incision Open Cholecystectomy</vt:lpstr>
      <vt:lpstr>Port Sites Laparoscopic Cholecystectomy</vt:lpstr>
      <vt:lpstr>Operative Sequence</vt:lpstr>
      <vt:lpstr>Slide 21</vt:lpstr>
      <vt:lpstr>Slide 22</vt:lpstr>
      <vt:lpstr>Lap Chole Video The Good</vt:lpstr>
      <vt:lpstr>The bad</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ABTECH</cp:lastModifiedBy>
  <cp:revision>7</cp:revision>
  <cp:lastPrinted>1601-01-01T00:00:00Z</cp:lastPrinted>
  <dcterms:created xsi:type="dcterms:W3CDTF">1601-01-01T00:00:00Z</dcterms:created>
  <dcterms:modified xsi:type="dcterms:W3CDTF">2010-10-07T16:02:20Z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