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notesSlides/notesSlide141.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slides/slide158.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notesSlides/notesSlide13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slides/slide108.xml" ContentType="application/vnd.openxmlformats-officedocument.presentationml.slide+xml"/>
  <Override PartName="/ppt/slides/slide155.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slides/slide185.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notesSlides/notesSlide10.xml" ContentType="application/vnd.openxmlformats-officedocument.presentationml.notesSlide+xml"/>
  <Override PartName="/ppt/notesSlides/notesSlide137.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126.xml" ContentType="application/vnd.openxmlformats-officedocument.presentationml.notesSlide+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notesSlides/notesSlide140.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168.xml" ContentType="application/vnd.openxmlformats-officedocument.presentationml.slide+xml"/>
  <Override PartName="/ppt/slides/slide179.xml" ContentType="application/vnd.openxmlformats-officedocument.presentationml.slide+xml"/>
  <Override PartName="/ppt/slideLayouts/slideLayout12.xml" ContentType="application/vnd.openxmlformats-officedocument.presentationml.slideLayout+xml"/>
  <Override PartName="/ppt/notesSlides/notesSlide51.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27.xml" ContentType="application/vnd.openxmlformats-officedocument.presentationml.notesSlide+xml"/>
  <Override PartName="/ppt/notesSlides/notesSlide138.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docProps/custom.xml" ContentType="application/vnd.openxmlformats-officedocument.custom-properties+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notesSlides/notesSlide139.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notesSlides/notesSlide128.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slides/slide159.xml" ContentType="application/vnd.openxmlformats-officedocument.presentationml.slide+xml"/>
  <Override PartName="/ppt/notesSlides/notesSlide42.xml" ContentType="application/vnd.openxmlformats-officedocument.presentationml.notesSlide+xml"/>
  <Override PartName="/ppt/slides/slide148.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notesSlides/notesSlide12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slides/slide167.xml" ContentType="application/vnd.openxmlformats-officedocument.presentationml.slide+xml"/>
  <Override PartName="/ppt/notesSlides/notesSlide50.xml" ContentType="application/vnd.openxmlformats-officedocument.presentationml.notes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notesSlides/notesSlide88.xml" ContentType="application/vnd.openxmlformats-officedocument.presentationml.notesSlide+xml"/>
  <Override PartName="/ppt/notesSlides/notesSlide13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122.xml" ContentType="application/vnd.openxmlformats-officedocument.presentationml.notesSlide+xml"/>
  <Override PartName="/ppt/slides/slide53.xml" ContentType="application/vnd.openxmlformats-officedocument.presentationml.slide+xml"/>
  <Default Extension="jpeg" ContentType="image/jpeg"/>
  <Override PartName="/ppt/notesSlides/notesSlide55.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31.xml" ContentType="application/vnd.openxmlformats-officedocument.presentationml.slide+xml"/>
  <Override PartName="/ppt/slides/slide42.xml" ContentType="application/vnd.openxmlformats-officedocument.presentationml.slide+xml"/>
  <Override PartName="/ppt/notesSlides/notesSlide44.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95"/>
  </p:notesMasterIdLst>
  <p:sldIdLst>
    <p:sldId id="290" r:id="rId2"/>
    <p:sldId id="312" r:id="rId3"/>
    <p:sldId id="291" r:id="rId4"/>
    <p:sldId id="292" r:id="rId5"/>
    <p:sldId id="293" r:id="rId6"/>
    <p:sldId id="294" r:id="rId7"/>
    <p:sldId id="313" r:id="rId8"/>
    <p:sldId id="296" r:id="rId9"/>
    <p:sldId id="297" r:id="rId10"/>
    <p:sldId id="298" r:id="rId11"/>
    <p:sldId id="299" r:id="rId12"/>
    <p:sldId id="300" r:id="rId13"/>
    <p:sldId id="301" r:id="rId14"/>
    <p:sldId id="302" r:id="rId15"/>
    <p:sldId id="303" r:id="rId16"/>
    <p:sldId id="304" r:id="rId17"/>
    <p:sldId id="305" r:id="rId18"/>
    <p:sldId id="306" r:id="rId19"/>
    <p:sldId id="25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0" r:id="rId44"/>
    <p:sldId id="288" r:id="rId45"/>
    <p:sldId id="281" r:id="rId46"/>
    <p:sldId id="282" r:id="rId47"/>
    <p:sldId id="283" r:id="rId48"/>
    <p:sldId id="284" r:id="rId49"/>
    <p:sldId id="285" r:id="rId50"/>
    <p:sldId id="286" r:id="rId51"/>
    <p:sldId id="28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354" r:id="rId89"/>
    <p:sldId id="355" r:id="rId90"/>
    <p:sldId id="356" r:id="rId91"/>
    <p:sldId id="357" r:id="rId92"/>
    <p:sldId id="358" r:id="rId93"/>
    <p:sldId id="359" r:id="rId94"/>
    <p:sldId id="360" r:id="rId95"/>
    <p:sldId id="361" r:id="rId96"/>
    <p:sldId id="362" r:id="rId97"/>
    <p:sldId id="363" r:id="rId98"/>
    <p:sldId id="364" r:id="rId99"/>
    <p:sldId id="365" r:id="rId100"/>
    <p:sldId id="366" r:id="rId101"/>
    <p:sldId id="367" r:id="rId102"/>
    <p:sldId id="368" r:id="rId103"/>
    <p:sldId id="369" r:id="rId104"/>
    <p:sldId id="370" r:id="rId105"/>
    <p:sldId id="371" r:id="rId106"/>
    <p:sldId id="372" r:id="rId107"/>
    <p:sldId id="373" r:id="rId108"/>
    <p:sldId id="374" r:id="rId109"/>
    <p:sldId id="375" r:id="rId110"/>
    <p:sldId id="376" r:id="rId111"/>
    <p:sldId id="377" r:id="rId112"/>
    <p:sldId id="378" r:id="rId113"/>
    <p:sldId id="379" r:id="rId114"/>
    <p:sldId id="380" r:id="rId115"/>
    <p:sldId id="381" r:id="rId116"/>
    <p:sldId id="382" r:id="rId117"/>
    <p:sldId id="383" r:id="rId118"/>
    <p:sldId id="384" r:id="rId119"/>
    <p:sldId id="385" r:id="rId120"/>
    <p:sldId id="386" r:id="rId121"/>
    <p:sldId id="387" r:id="rId122"/>
    <p:sldId id="388" r:id="rId123"/>
    <p:sldId id="389" r:id="rId124"/>
    <p:sldId id="390" r:id="rId125"/>
    <p:sldId id="391" r:id="rId126"/>
    <p:sldId id="392" r:id="rId127"/>
    <p:sldId id="393" r:id="rId128"/>
    <p:sldId id="394" r:id="rId129"/>
    <p:sldId id="395" r:id="rId130"/>
    <p:sldId id="396" r:id="rId131"/>
    <p:sldId id="397" r:id="rId132"/>
    <p:sldId id="398" r:id="rId133"/>
    <p:sldId id="399" r:id="rId134"/>
    <p:sldId id="400" r:id="rId135"/>
    <p:sldId id="401" r:id="rId136"/>
    <p:sldId id="402" r:id="rId137"/>
    <p:sldId id="403" r:id="rId138"/>
    <p:sldId id="404" r:id="rId139"/>
    <p:sldId id="405" r:id="rId140"/>
    <p:sldId id="406" r:id="rId141"/>
    <p:sldId id="407" r:id="rId142"/>
    <p:sldId id="408" r:id="rId143"/>
    <p:sldId id="409" r:id="rId144"/>
    <p:sldId id="410" r:id="rId145"/>
    <p:sldId id="411" r:id="rId146"/>
    <p:sldId id="412" r:id="rId147"/>
    <p:sldId id="413" r:id="rId148"/>
    <p:sldId id="414" r:id="rId149"/>
    <p:sldId id="415" r:id="rId150"/>
    <p:sldId id="416" r:id="rId151"/>
    <p:sldId id="417" r:id="rId152"/>
    <p:sldId id="418" r:id="rId153"/>
    <p:sldId id="419" r:id="rId154"/>
    <p:sldId id="420" r:id="rId155"/>
    <p:sldId id="421" r:id="rId156"/>
    <p:sldId id="422" r:id="rId157"/>
    <p:sldId id="423" r:id="rId158"/>
    <p:sldId id="424" r:id="rId159"/>
    <p:sldId id="425" r:id="rId160"/>
    <p:sldId id="426" r:id="rId161"/>
    <p:sldId id="427" r:id="rId162"/>
    <p:sldId id="428" r:id="rId163"/>
    <p:sldId id="429" r:id="rId164"/>
    <p:sldId id="430" r:id="rId165"/>
    <p:sldId id="431" r:id="rId166"/>
    <p:sldId id="432" r:id="rId167"/>
    <p:sldId id="433" r:id="rId168"/>
    <p:sldId id="434" r:id="rId169"/>
    <p:sldId id="435" r:id="rId170"/>
    <p:sldId id="436" r:id="rId171"/>
    <p:sldId id="437" r:id="rId172"/>
    <p:sldId id="438" r:id="rId173"/>
    <p:sldId id="439" r:id="rId174"/>
    <p:sldId id="440" r:id="rId175"/>
    <p:sldId id="441" r:id="rId176"/>
    <p:sldId id="442" r:id="rId177"/>
    <p:sldId id="443" r:id="rId178"/>
    <p:sldId id="444" r:id="rId179"/>
    <p:sldId id="445" r:id="rId180"/>
    <p:sldId id="446" r:id="rId181"/>
    <p:sldId id="447" r:id="rId182"/>
    <p:sldId id="448" r:id="rId183"/>
    <p:sldId id="449" r:id="rId184"/>
    <p:sldId id="450" r:id="rId185"/>
    <p:sldId id="451" r:id="rId186"/>
    <p:sldId id="452" r:id="rId187"/>
    <p:sldId id="453" r:id="rId188"/>
    <p:sldId id="454" r:id="rId189"/>
    <p:sldId id="455" r:id="rId190"/>
    <p:sldId id="456" r:id="rId191"/>
    <p:sldId id="457" r:id="rId192"/>
    <p:sldId id="458" r:id="rId193"/>
    <p:sldId id="459" r:id="rId19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0000"/>
    <a:srgbClr val="6600CC"/>
    <a:srgbClr val="009900"/>
    <a:srgbClr val="FF3300"/>
    <a:srgbClr val="33CC33"/>
    <a:srgbClr val="9973FF"/>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57" d="100"/>
          <a:sy n="57" d="100"/>
        </p:scale>
        <p:origin x="-67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heme" Target="theme/theme1.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notesMaster" Target="notesMasters/notesMaster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omic Sans MS" pitchFamily="66" charset="0"/>
              </a:defRPr>
            </a:lvl1pPr>
          </a:lstStyle>
          <a:p>
            <a:endParaRPr lang="en-US"/>
          </a:p>
        </p:txBody>
      </p:sp>
      <p:sp>
        <p:nvSpPr>
          <p:cNvPr id="139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omic Sans MS" pitchFamily="66" charset="0"/>
              </a:defRPr>
            </a:lvl1pPr>
          </a:lstStyle>
          <a:p>
            <a:endParaRPr lang="en-US"/>
          </a:p>
        </p:txBody>
      </p:sp>
      <p:sp>
        <p:nvSpPr>
          <p:cNvPr id="139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9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9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omic Sans MS" pitchFamily="66" charset="0"/>
              </a:defRPr>
            </a:lvl1pPr>
          </a:lstStyle>
          <a:p>
            <a:endParaRPr lang="en-US"/>
          </a:p>
        </p:txBody>
      </p:sp>
      <p:sp>
        <p:nvSpPr>
          <p:cNvPr id="139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Comic Sans MS" pitchFamily="66" charset="0"/>
              </a:defRPr>
            </a:lvl1pPr>
          </a:lstStyle>
          <a:p>
            <a:fld id="{27B440AC-9D68-4EC2-9E9A-3604F0FB29E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omic Sans MS" pitchFamily="66" charset="0"/>
        <a:ea typeface="+mn-ea"/>
        <a:cs typeface="Arial" charset="0"/>
      </a:defRPr>
    </a:lvl1pPr>
    <a:lvl2pPr marL="457200" algn="l" rtl="0" fontAlgn="base">
      <a:spcBef>
        <a:spcPct val="30000"/>
      </a:spcBef>
      <a:spcAft>
        <a:spcPct val="0"/>
      </a:spcAft>
      <a:defRPr sz="1200" kern="1200">
        <a:solidFill>
          <a:schemeClr val="tx1"/>
        </a:solidFill>
        <a:latin typeface="Comic Sans MS" pitchFamily="66" charset="0"/>
        <a:ea typeface="+mn-ea"/>
        <a:cs typeface="Arial" charset="0"/>
      </a:defRPr>
    </a:lvl2pPr>
    <a:lvl3pPr marL="914400" algn="l" rtl="0" fontAlgn="base">
      <a:spcBef>
        <a:spcPct val="30000"/>
      </a:spcBef>
      <a:spcAft>
        <a:spcPct val="0"/>
      </a:spcAft>
      <a:defRPr sz="1200" kern="1200">
        <a:solidFill>
          <a:schemeClr val="tx1"/>
        </a:solidFill>
        <a:latin typeface="Comic Sans MS" pitchFamily="66" charset="0"/>
        <a:ea typeface="+mn-ea"/>
        <a:cs typeface="Arial" charset="0"/>
      </a:defRPr>
    </a:lvl3pPr>
    <a:lvl4pPr marL="1371600" algn="l" rtl="0" fontAlgn="base">
      <a:spcBef>
        <a:spcPct val="30000"/>
      </a:spcBef>
      <a:spcAft>
        <a:spcPct val="0"/>
      </a:spcAft>
      <a:defRPr sz="1200" kern="1200">
        <a:solidFill>
          <a:schemeClr val="tx1"/>
        </a:solidFill>
        <a:latin typeface="Comic Sans MS" pitchFamily="66" charset="0"/>
        <a:ea typeface="+mn-ea"/>
        <a:cs typeface="Arial" charset="0"/>
      </a:defRPr>
    </a:lvl4pPr>
    <a:lvl5pPr marL="1828800" algn="l" rtl="0" fontAlgn="base">
      <a:spcBef>
        <a:spcPct val="30000"/>
      </a:spcBef>
      <a:spcAft>
        <a:spcPct val="0"/>
      </a:spcAft>
      <a:defRPr sz="1200" kern="1200">
        <a:solidFill>
          <a:schemeClr val="tx1"/>
        </a:solidFill>
        <a:latin typeface="Comic Sans MS" pitchFamily="66"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F999B-0360-4A32-83FA-11ACCE50DD8C}" type="slidenum">
              <a:rPr lang="en-US"/>
              <a:pPr/>
              <a:t>53</a:t>
            </a:fld>
            <a:endParaRPr lang="en-US"/>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C30C11-8C73-410D-BBF4-1CB16CFA5D8F}" type="slidenum">
              <a:rPr lang="en-US"/>
              <a:pPr/>
              <a:t>62</a:t>
            </a:fld>
            <a:endParaRPr lang="en-US"/>
          </a:p>
        </p:txBody>
      </p:sp>
      <p:sp>
        <p:nvSpPr>
          <p:cNvPr id="158722" name="Rectangle 2"/>
          <p:cNvSpPr>
            <a:spLocks noRo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BCF4D1-5F92-4566-AD8C-0BADD566B4A3}" type="slidenum">
              <a:rPr lang="en-US"/>
              <a:pPr/>
              <a:t>152</a:t>
            </a:fld>
            <a:endParaRPr lang="en-US"/>
          </a:p>
        </p:txBody>
      </p:sp>
      <p:sp>
        <p:nvSpPr>
          <p:cNvPr id="343042" name="Rectangle 2"/>
          <p:cNvSpPr>
            <a:spLocks noRo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4D884C-11C5-4CBF-9011-194B49A98D4B}" type="slidenum">
              <a:rPr lang="en-US"/>
              <a:pPr/>
              <a:t>153</a:t>
            </a:fld>
            <a:endParaRPr lang="en-US"/>
          </a:p>
        </p:txBody>
      </p:sp>
      <p:sp>
        <p:nvSpPr>
          <p:cNvPr id="345090" name="Rectangle 2"/>
          <p:cNvSpPr>
            <a:spLocks noRo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0A4D3A-74B8-4F7F-9327-4BC82E5C9DEC}" type="slidenum">
              <a:rPr lang="en-US"/>
              <a:pPr/>
              <a:t>154</a:t>
            </a:fld>
            <a:endParaRPr lang="en-US"/>
          </a:p>
        </p:txBody>
      </p:sp>
      <p:sp>
        <p:nvSpPr>
          <p:cNvPr id="347138" name="Rectangle 2"/>
          <p:cNvSpPr>
            <a:spLocks noRo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22B1F-1EDB-4B34-B668-1A13A066D5F6}" type="slidenum">
              <a:rPr lang="en-US"/>
              <a:pPr/>
              <a:t>155</a:t>
            </a:fld>
            <a:endParaRPr lang="en-US"/>
          </a:p>
        </p:txBody>
      </p:sp>
      <p:sp>
        <p:nvSpPr>
          <p:cNvPr id="349186" name="Rectangle 2"/>
          <p:cNvSpPr>
            <a:spLocks noRo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16F4AB-B0C7-4A58-9603-2E249F6332C7}" type="slidenum">
              <a:rPr lang="en-US"/>
              <a:pPr/>
              <a:t>156</a:t>
            </a:fld>
            <a:endParaRPr lang="en-US"/>
          </a:p>
        </p:txBody>
      </p:sp>
      <p:sp>
        <p:nvSpPr>
          <p:cNvPr id="351234" name="Rectangle 2"/>
          <p:cNvSpPr>
            <a:spLocks noRot="1" noChangeArrowheads="1" noTextEdit="1"/>
          </p:cNvSpPr>
          <p:nvPr>
            <p:ph type="sldImg"/>
          </p:nvPr>
        </p:nvSpPr>
        <p:spPr>
          <a:ln/>
        </p:spPr>
      </p:sp>
      <p:sp>
        <p:nvSpPr>
          <p:cNvPr id="351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D828B2-5574-4107-A593-CA15D15EC880}" type="slidenum">
              <a:rPr lang="en-US"/>
              <a:pPr/>
              <a:t>157</a:t>
            </a:fld>
            <a:endParaRPr lang="en-US"/>
          </a:p>
        </p:txBody>
      </p:sp>
      <p:sp>
        <p:nvSpPr>
          <p:cNvPr id="353282" name="Rectangle 2"/>
          <p:cNvSpPr>
            <a:spLocks noRot="1" noChangeArrowheads="1" noTextEdit="1"/>
          </p:cNvSpPr>
          <p:nvPr>
            <p:ph type="sldImg"/>
          </p:nvPr>
        </p:nvSpPr>
        <p:spPr>
          <a:ln/>
        </p:spPr>
      </p:sp>
      <p:sp>
        <p:nvSpPr>
          <p:cNvPr id="353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4AC21B-AD74-415D-B7CA-0F5C77F1E337}" type="slidenum">
              <a:rPr lang="en-US"/>
              <a:pPr/>
              <a:t>158</a:t>
            </a:fld>
            <a:endParaRPr lang="en-US"/>
          </a:p>
        </p:txBody>
      </p:sp>
      <p:sp>
        <p:nvSpPr>
          <p:cNvPr id="355330" name="Rectangle 2"/>
          <p:cNvSpPr>
            <a:spLocks noRot="1" noChangeArrowheads="1" noTextEdit="1"/>
          </p:cNvSpPr>
          <p:nvPr>
            <p:ph type="sldImg"/>
          </p:nvPr>
        </p:nvSpPr>
        <p:spPr>
          <a:ln/>
        </p:spPr>
      </p:sp>
      <p:sp>
        <p:nvSpPr>
          <p:cNvPr id="355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1D165-511A-4D10-9FAF-149FBBF38574}" type="slidenum">
              <a:rPr lang="en-US"/>
              <a:pPr/>
              <a:t>159</a:t>
            </a:fld>
            <a:endParaRPr lang="en-US"/>
          </a:p>
        </p:txBody>
      </p:sp>
      <p:sp>
        <p:nvSpPr>
          <p:cNvPr id="357378" name="Rectangle 2"/>
          <p:cNvSpPr>
            <a:spLocks noRot="1" noChangeArrowheads="1" noTextEdit="1"/>
          </p:cNvSpPr>
          <p:nvPr>
            <p:ph type="sldImg"/>
          </p:nvPr>
        </p:nvSpPr>
        <p:spPr>
          <a:ln/>
        </p:spPr>
      </p:sp>
      <p:sp>
        <p:nvSpPr>
          <p:cNvPr id="357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DF711A-A330-4C24-87FD-BA550559F5A9}" type="slidenum">
              <a:rPr lang="en-US"/>
              <a:pPr/>
              <a:t>160</a:t>
            </a:fld>
            <a:endParaRPr lang="en-US"/>
          </a:p>
        </p:txBody>
      </p:sp>
      <p:sp>
        <p:nvSpPr>
          <p:cNvPr id="359426" name="Rectangle 2"/>
          <p:cNvSpPr>
            <a:spLocks noRot="1"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C7FA3C-CE4C-4A69-B21A-53A373573767}" type="slidenum">
              <a:rPr lang="en-US"/>
              <a:pPr/>
              <a:t>161</a:t>
            </a:fld>
            <a:endParaRPr lang="en-US"/>
          </a:p>
        </p:txBody>
      </p:sp>
      <p:sp>
        <p:nvSpPr>
          <p:cNvPr id="361474" name="Rectangle 2"/>
          <p:cNvSpPr>
            <a:spLocks noRot="1" noChangeArrowheads="1" noTextEdit="1"/>
          </p:cNvSpPr>
          <p:nvPr>
            <p:ph type="sldImg"/>
          </p:nvPr>
        </p:nvSpPr>
        <p:spPr>
          <a:ln/>
        </p:spPr>
      </p:sp>
      <p:sp>
        <p:nvSpPr>
          <p:cNvPr id="361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D6F5FB-7D56-4E66-B5D4-480DBA60840A}" type="slidenum">
              <a:rPr lang="en-US"/>
              <a:pPr/>
              <a:t>63</a:t>
            </a:fld>
            <a:endParaRPr lang="en-US"/>
          </a:p>
        </p:txBody>
      </p:sp>
      <p:sp>
        <p:nvSpPr>
          <p:cNvPr id="160770" name="Rectangle 2"/>
          <p:cNvSpPr>
            <a:spLocks noRo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AB3641-F00B-4954-B6B7-C1C6EC73F83B}" type="slidenum">
              <a:rPr lang="en-US"/>
              <a:pPr/>
              <a:t>162</a:t>
            </a:fld>
            <a:endParaRPr lang="en-US"/>
          </a:p>
        </p:txBody>
      </p:sp>
      <p:sp>
        <p:nvSpPr>
          <p:cNvPr id="363522" name="Rectangle 2"/>
          <p:cNvSpPr>
            <a:spLocks noRot="1" noChangeArrowheads="1" noTextEdit="1"/>
          </p:cNvSpPr>
          <p:nvPr>
            <p:ph type="sldImg"/>
          </p:nvPr>
        </p:nvSpPr>
        <p:spPr>
          <a:ln/>
        </p:spPr>
      </p:sp>
      <p:sp>
        <p:nvSpPr>
          <p:cNvPr id="363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641FC-BCFC-456E-B28D-41F1019F84E7}" type="slidenum">
              <a:rPr lang="en-US"/>
              <a:pPr/>
              <a:t>163</a:t>
            </a:fld>
            <a:endParaRPr lang="en-US"/>
          </a:p>
        </p:txBody>
      </p:sp>
      <p:sp>
        <p:nvSpPr>
          <p:cNvPr id="365570" name="Rectangle 2"/>
          <p:cNvSpPr>
            <a:spLocks noRo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AABD6C-8B0E-4E50-B657-927EF7D5D923}" type="slidenum">
              <a:rPr lang="en-US"/>
              <a:pPr/>
              <a:t>164</a:t>
            </a:fld>
            <a:endParaRPr lang="en-US"/>
          </a:p>
        </p:txBody>
      </p:sp>
      <p:sp>
        <p:nvSpPr>
          <p:cNvPr id="367618" name="Rectangle 2"/>
          <p:cNvSpPr>
            <a:spLocks noRot="1" noChangeArrowheads="1" noTextEdit="1"/>
          </p:cNvSpPr>
          <p:nvPr>
            <p:ph type="sldImg"/>
          </p:nvPr>
        </p:nvSpPr>
        <p:spPr>
          <a:ln/>
        </p:spPr>
      </p:sp>
      <p:sp>
        <p:nvSpPr>
          <p:cNvPr id="367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7431C-F6D3-4268-B990-E5826D2F382C}" type="slidenum">
              <a:rPr lang="en-US"/>
              <a:pPr/>
              <a:t>165</a:t>
            </a:fld>
            <a:endParaRPr lang="en-US"/>
          </a:p>
        </p:txBody>
      </p:sp>
      <p:sp>
        <p:nvSpPr>
          <p:cNvPr id="369666" name="Rectangle 2"/>
          <p:cNvSpPr>
            <a:spLocks noRot="1"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C1393D-B122-4685-9A55-8650E37C16F2}" type="slidenum">
              <a:rPr lang="en-US"/>
              <a:pPr/>
              <a:t>166</a:t>
            </a:fld>
            <a:endParaRPr lang="en-US"/>
          </a:p>
        </p:txBody>
      </p:sp>
      <p:sp>
        <p:nvSpPr>
          <p:cNvPr id="371714" name="Rectangle 2"/>
          <p:cNvSpPr>
            <a:spLocks noRot="1"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ED87B8-DD68-4FBF-8D67-2CE0FC0925CF}" type="slidenum">
              <a:rPr lang="en-US"/>
              <a:pPr/>
              <a:t>167</a:t>
            </a:fld>
            <a:endParaRPr lang="en-US"/>
          </a:p>
        </p:txBody>
      </p:sp>
      <p:sp>
        <p:nvSpPr>
          <p:cNvPr id="373762" name="Rectangle 2"/>
          <p:cNvSpPr>
            <a:spLocks noRot="1" noChangeArrowheads="1" noTextEdit="1"/>
          </p:cNvSpPr>
          <p:nvPr>
            <p:ph type="sldImg"/>
          </p:nvPr>
        </p:nvSpPr>
        <p:spPr>
          <a:ln/>
        </p:spPr>
      </p:sp>
      <p:sp>
        <p:nvSpPr>
          <p:cNvPr id="373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0D3FB0-D5AC-437C-B876-BB2CBE8DA8BE}" type="slidenum">
              <a:rPr lang="en-US"/>
              <a:pPr/>
              <a:t>168</a:t>
            </a:fld>
            <a:endParaRPr lang="en-US"/>
          </a:p>
        </p:txBody>
      </p:sp>
      <p:sp>
        <p:nvSpPr>
          <p:cNvPr id="375810" name="Rectangle 2"/>
          <p:cNvSpPr>
            <a:spLocks noRot="1" noChangeArrowheads="1" noTextEdit="1"/>
          </p:cNvSpPr>
          <p:nvPr>
            <p:ph type="sldImg"/>
          </p:nvPr>
        </p:nvSpPr>
        <p:spPr>
          <a:ln/>
        </p:spPr>
      </p:sp>
      <p:sp>
        <p:nvSpPr>
          <p:cNvPr id="375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CEA94-3B9E-4FAE-B6BB-E8019EBECBE8}" type="slidenum">
              <a:rPr lang="en-US"/>
              <a:pPr/>
              <a:t>169</a:t>
            </a:fld>
            <a:endParaRPr lang="en-US"/>
          </a:p>
        </p:txBody>
      </p:sp>
      <p:sp>
        <p:nvSpPr>
          <p:cNvPr id="377858" name="Rectangle 2"/>
          <p:cNvSpPr>
            <a:spLocks noRot="1" noChangeArrowheads="1" noTextEdit="1"/>
          </p:cNvSpPr>
          <p:nvPr>
            <p:ph type="sldImg"/>
          </p:nvPr>
        </p:nvSpPr>
        <p:spPr>
          <a:ln/>
        </p:spPr>
      </p:sp>
      <p:sp>
        <p:nvSpPr>
          <p:cNvPr id="377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0F25DB-AF16-44B2-A6A7-41B319126974}" type="slidenum">
              <a:rPr lang="en-US"/>
              <a:pPr/>
              <a:t>170</a:t>
            </a:fld>
            <a:endParaRPr lang="en-US"/>
          </a:p>
        </p:txBody>
      </p:sp>
      <p:sp>
        <p:nvSpPr>
          <p:cNvPr id="379906" name="Rectangle 2"/>
          <p:cNvSpPr>
            <a:spLocks noRot="1" noChangeArrowheads="1" noTextEdit="1"/>
          </p:cNvSpPr>
          <p:nvPr>
            <p:ph type="sldImg"/>
          </p:nvPr>
        </p:nvSpPr>
        <p:spPr>
          <a:ln/>
        </p:spPr>
      </p:sp>
      <p:sp>
        <p:nvSpPr>
          <p:cNvPr id="379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D3AF6C-5DD8-42DC-BE6F-AC9C694C0FAF}" type="slidenum">
              <a:rPr lang="en-US"/>
              <a:pPr/>
              <a:t>171</a:t>
            </a:fld>
            <a:endParaRPr lang="en-US"/>
          </a:p>
        </p:txBody>
      </p:sp>
      <p:sp>
        <p:nvSpPr>
          <p:cNvPr id="381954" name="Rectangle 2"/>
          <p:cNvSpPr>
            <a:spLocks noRot="1" noChangeArrowheads="1" noTextEdit="1"/>
          </p:cNvSpPr>
          <p:nvPr>
            <p:ph type="sldImg"/>
          </p:nvPr>
        </p:nvSpPr>
        <p:spPr>
          <a:ln/>
        </p:spPr>
      </p:sp>
      <p:sp>
        <p:nvSpPr>
          <p:cNvPr id="381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220727-162E-4971-9F19-346F2E554BD8}" type="slidenum">
              <a:rPr lang="en-US"/>
              <a:pPr/>
              <a:t>64</a:t>
            </a:fld>
            <a:endParaRPr lang="en-US"/>
          </a:p>
        </p:txBody>
      </p:sp>
      <p:sp>
        <p:nvSpPr>
          <p:cNvPr id="162818" name="Rectangle 2"/>
          <p:cNvSpPr>
            <a:spLocks noRo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647C51-6D11-4E12-80AC-C887627CA859}" type="slidenum">
              <a:rPr lang="en-US"/>
              <a:pPr/>
              <a:t>172</a:t>
            </a:fld>
            <a:endParaRPr lang="en-US"/>
          </a:p>
        </p:txBody>
      </p:sp>
      <p:sp>
        <p:nvSpPr>
          <p:cNvPr id="384002" name="Rectangle 2"/>
          <p:cNvSpPr>
            <a:spLocks noRot="1" noChangeArrowheads="1" noTextEdit="1"/>
          </p:cNvSpPr>
          <p:nvPr>
            <p:ph type="sldImg"/>
          </p:nvPr>
        </p:nvSpPr>
        <p:spPr>
          <a:ln/>
        </p:spPr>
      </p:sp>
      <p:sp>
        <p:nvSpPr>
          <p:cNvPr id="384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1E43B0-F54E-4282-8800-F2B78C5EE613}" type="slidenum">
              <a:rPr lang="en-US"/>
              <a:pPr/>
              <a:t>173</a:t>
            </a:fld>
            <a:endParaRPr lang="en-US"/>
          </a:p>
        </p:txBody>
      </p:sp>
      <p:sp>
        <p:nvSpPr>
          <p:cNvPr id="386050" name="Rectangle 2"/>
          <p:cNvSpPr>
            <a:spLocks noRo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E7C47-B366-42B4-BC5A-72C0D29E23AA}" type="slidenum">
              <a:rPr lang="en-US"/>
              <a:pPr/>
              <a:t>174</a:t>
            </a:fld>
            <a:endParaRPr lang="en-US"/>
          </a:p>
        </p:txBody>
      </p:sp>
      <p:sp>
        <p:nvSpPr>
          <p:cNvPr id="388098" name="Rectangle 2"/>
          <p:cNvSpPr>
            <a:spLocks noRot="1" noChangeArrowheads="1" noTextEdit="1"/>
          </p:cNvSpPr>
          <p:nvPr>
            <p:ph type="sldImg"/>
          </p:nvPr>
        </p:nvSpPr>
        <p:spPr>
          <a:ln/>
        </p:spPr>
      </p:sp>
      <p:sp>
        <p:nvSpPr>
          <p:cNvPr id="388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0D90FB-89A9-419E-81C7-A72164C4356F}" type="slidenum">
              <a:rPr lang="en-US"/>
              <a:pPr/>
              <a:t>175</a:t>
            </a:fld>
            <a:endParaRPr lang="en-US"/>
          </a:p>
        </p:txBody>
      </p:sp>
      <p:sp>
        <p:nvSpPr>
          <p:cNvPr id="390146" name="Rectangle 2"/>
          <p:cNvSpPr>
            <a:spLocks noRot="1" noChangeArrowheads="1" noTextEdit="1"/>
          </p:cNvSpPr>
          <p:nvPr>
            <p:ph type="sldImg"/>
          </p:nvPr>
        </p:nvSpPr>
        <p:spPr>
          <a:ln/>
        </p:spPr>
      </p:sp>
      <p:sp>
        <p:nvSpPr>
          <p:cNvPr id="390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A417B-7F64-41C7-AF37-83CC387C80D6}" type="slidenum">
              <a:rPr lang="en-US"/>
              <a:pPr/>
              <a:t>176</a:t>
            </a:fld>
            <a:endParaRPr lang="en-US"/>
          </a:p>
        </p:txBody>
      </p:sp>
      <p:sp>
        <p:nvSpPr>
          <p:cNvPr id="392194" name="Rectangle 2"/>
          <p:cNvSpPr>
            <a:spLocks noRo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2B59C-FC3A-4F86-B4DF-CC4F756F58C0}" type="slidenum">
              <a:rPr lang="en-US"/>
              <a:pPr/>
              <a:t>177</a:t>
            </a:fld>
            <a:endParaRPr lang="en-US"/>
          </a:p>
        </p:txBody>
      </p:sp>
      <p:sp>
        <p:nvSpPr>
          <p:cNvPr id="394242" name="Rectangle 2"/>
          <p:cNvSpPr>
            <a:spLocks noRot="1" noChangeArrowheads="1" noTextEdit="1"/>
          </p:cNvSpPr>
          <p:nvPr>
            <p:ph type="sldImg"/>
          </p:nvPr>
        </p:nvSpPr>
        <p:spPr>
          <a:ln/>
        </p:spPr>
      </p:sp>
      <p:sp>
        <p:nvSpPr>
          <p:cNvPr id="394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080AD0-BA76-42FE-8CC3-E69454EBCD68}" type="slidenum">
              <a:rPr lang="en-US"/>
              <a:pPr/>
              <a:t>178</a:t>
            </a:fld>
            <a:endParaRPr lang="en-US"/>
          </a:p>
        </p:txBody>
      </p:sp>
      <p:sp>
        <p:nvSpPr>
          <p:cNvPr id="396290" name="Rectangle 2"/>
          <p:cNvSpPr>
            <a:spLocks noRot="1" noChangeArrowheads="1" noTextEdit="1"/>
          </p:cNvSpPr>
          <p:nvPr>
            <p:ph type="sldImg"/>
          </p:nvPr>
        </p:nvSpPr>
        <p:spPr>
          <a:ln/>
        </p:spPr>
      </p:sp>
      <p:sp>
        <p:nvSpPr>
          <p:cNvPr id="396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E08121-7143-490C-BEA8-E5F967E112DD}" type="slidenum">
              <a:rPr lang="en-US"/>
              <a:pPr/>
              <a:t>179</a:t>
            </a:fld>
            <a:endParaRPr lang="en-US"/>
          </a:p>
        </p:txBody>
      </p:sp>
      <p:sp>
        <p:nvSpPr>
          <p:cNvPr id="398338" name="Rectangle 2"/>
          <p:cNvSpPr>
            <a:spLocks noRot="1" noChangeArrowheads="1" noTextEdit="1"/>
          </p:cNvSpPr>
          <p:nvPr>
            <p:ph type="sldImg"/>
          </p:nvPr>
        </p:nvSpPr>
        <p:spPr>
          <a:ln/>
        </p:spPr>
      </p:sp>
      <p:sp>
        <p:nvSpPr>
          <p:cNvPr id="39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336F2C-CCCD-459B-8539-5DAFE816DCD9}" type="slidenum">
              <a:rPr lang="en-US"/>
              <a:pPr/>
              <a:t>180</a:t>
            </a:fld>
            <a:endParaRPr lang="en-US"/>
          </a:p>
        </p:txBody>
      </p:sp>
      <p:sp>
        <p:nvSpPr>
          <p:cNvPr id="400386" name="Rectangle 2"/>
          <p:cNvSpPr>
            <a:spLocks noRot="1"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6E54EA-B738-4A4A-8FE6-0B956D7F4453}" type="slidenum">
              <a:rPr lang="en-US"/>
              <a:pPr/>
              <a:t>181</a:t>
            </a:fld>
            <a:endParaRPr lang="en-US"/>
          </a:p>
        </p:txBody>
      </p:sp>
      <p:sp>
        <p:nvSpPr>
          <p:cNvPr id="402434" name="Rectangle 2"/>
          <p:cNvSpPr>
            <a:spLocks noRot="1" noChangeArrowheads="1" noTextEdit="1"/>
          </p:cNvSpPr>
          <p:nvPr>
            <p:ph type="sldImg"/>
          </p:nvPr>
        </p:nvSpPr>
        <p:spPr>
          <a:ln/>
        </p:spPr>
      </p:sp>
      <p:sp>
        <p:nvSpPr>
          <p:cNvPr id="402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30CCB7-CDF7-4238-94A5-F5AF151F7A55}" type="slidenum">
              <a:rPr lang="en-US"/>
              <a:pPr/>
              <a:t>65</a:t>
            </a:fld>
            <a:endParaRPr lang="en-US"/>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B43B2C-A73E-4A78-BEAD-27180E45AB8C}" type="slidenum">
              <a:rPr lang="en-US"/>
              <a:pPr/>
              <a:t>182</a:t>
            </a:fld>
            <a:endParaRPr lang="en-US"/>
          </a:p>
        </p:txBody>
      </p:sp>
      <p:sp>
        <p:nvSpPr>
          <p:cNvPr id="404482" name="Rectangle 2"/>
          <p:cNvSpPr>
            <a:spLocks noRot="1" noChangeArrowheads="1" noTextEdit="1"/>
          </p:cNvSpPr>
          <p:nvPr>
            <p:ph type="sldImg"/>
          </p:nvPr>
        </p:nvSpPr>
        <p:spPr>
          <a:ln/>
        </p:spPr>
      </p:sp>
      <p:sp>
        <p:nvSpPr>
          <p:cNvPr id="404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D44CB6-6939-4480-ADC8-590618F3DA13}" type="slidenum">
              <a:rPr lang="en-US"/>
              <a:pPr/>
              <a:t>183</a:t>
            </a:fld>
            <a:endParaRPr lang="en-US"/>
          </a:p>
        </p:txBody>
      </p:sp>
      <p:sp>
        <p:nvSpPr>
          <p:cNvPr id="406530" name="Rectangle 2"/>
          <p:cNvSpPr>
            <a:spLocks noRot="1" noChangeArrowheads="1" noTextEdit="1"/>
          </p:cNvSpPr>
          <p:nvPr>
            <p:ph type="sldImg"/>
          </p:nvPr>
        </p:nvSpPr>
        <p:spPr>
          <a:ln/>
        </p:spPr>
      </p:sp>
      <p:sp>
        <p:nvSpPr>
          <p:cNvPr id="406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7C547-B548-4EC7-B9D7-02D54DE03377}" type="slidenum">
              <a:rPr lang="en-US"/>
              <a:pPr/>
              <a:t>184</a:t>
            </a:fld>
            <a:endParaRPr lang="en-US"/>
          </a:p>
        </p:txBody>
      </p:sp>
      <p:sp>
        <p:nvSpPr>
          <p:cNvPr id="408578" name="Rectangle 2"/>
          <p:cNvSpPr>
            <a:spLocks noRot="1" noChangeArrowheads="1" noTextEdit="1"/>
          </p:cNvSpPr>
          <p:nvPr>
            <p:ph type="sldImg"/>
          </p:nvPr>
        </p:nvSpPr>
        <p:spPr>
          <a:ln/>
        </p:spPr>
      </p:sp>
      <p:sp>
        <p:nvSpPr>
          <p:cNvPr id="408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3BD0D7-0EEC-4CC9-A054-DB682406AC56}" type="slidenum">
              <a:rPr lang="en-US"/>
              <a:pPr/>
              <a:t>185</a:t>
            </a:fld>
            <a:endParaRPr lang="en-US"/>
          </a:p>
        </p:txBody>
      </p:sp>
      <p:sp>
        <p:nvSpPr>
          <p:cNvPr id="410626" name="Rectangle 2"/>
          <p:cNvSpPr>
            <a:spLocks noRot="1" noChangeArrowheads="1" noTextEdit="1"/>
          </p:cNvSpPr>
          <p:nvPr>
            <p:ph type="sldImg"/>
          </p:nvPr>
        </p:nvSpPr>
        <p:spPr>
          <a:ln/>
        </p:spPr>
      </p:sp>
      <p:sp>
        <p:nvSpPr>
          <p:cNvPr id="410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AEEB08-A039-4E78-A555-D2D6ADD301D5}" type="slidenum">
              <a:rPr lang="en-US"/>
              <a:pPr/>
              <a:t>186</a:t>
            </a:fld>
            <a:endParaRPr lang="en-US"/>
          </a:p>
        </p:txBody>
      </p:sp>
      <p:sp>
        <p:nvSpPr>
          <p:cNvPr id="412674" name="Rectangle 2"/>
          <p:cNvSpPr>
            <a:spLocks noRo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113F1E-133F-4E79-8583-880F52589492}" type="slidenum">
              <a:rPr lang="en-US"/>
              <a:pPr/>
              <a:t>187</a:t>
            </a:fld>
            <a:endParaRPr lang="en-US"/>
          </a:p>
        </p:txBody>
      </p:sp>
      <p:sp>
        <p:nvSpPr>
          <p:cNvPr id="414722" name="Rectangle 2"/>
          <p:cNvSpPr>
            <a:spLocks noRot="1" noChangeArrowheads="1" noTextEdit="1"/>
          </p:cNvSpPr>
          <p:nvPr>
            <p:ph type="sldImg"/>
          </p:nvPr>
        </p:nvSpPr>
        <p:spPr>
          <a:ln/>
        </p:spPr>
      </p:sp>
      <p:sp>
        <p:nvSpPr>
          <p:cNvPr id="414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A7BE0C-C693-48EA-8762-F59D83D804D9}" type="slidenum">
              <a:rPr lang="en-US"/>
              <a:pPr/>
              <a:t>188</a:t>
            </a:fld>
            <a:endParaRPr lang="en-US"/>
          </a:p>
        </p:txBody>
      </p:sp>
      <p:sp>
        <p:nvSpPr>
          <p:cNvPr id="416770" name="Rectangle 2"/>
          <p:cNvSpPr>
            <a:spLocks noRot="1" noChangeArrowheads="1" noTextEdit="1"/>
          </p:cNvSpPr>
          <p:nvPr>
            <p:ph type="sldImg"/>
          </p:nvPr>
        </p:nvSpPr>
        <p:spPr>
          <a:ln/>
        </p:spPr>
      </p:sp>
      <p:sp>
        <p:nvSpPr>
          <p:cNvPr id="416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06A21E-0150-4E91-BDE4-D2F7F054A254}" type="slidenum">
              <a:rPr lang="en-US"/>
              <a:pPr/>
              <a:t>189</a:t>
            </a:fld>
            <a:endParaRPr lang="en-US"/>
          </a:p>
        </p:txBody>
      </p:sp>
      <p:sp>
        <p:nvSpPr>
          <p:cNvPr id="418818" name="Rectangle 2"/>
          <p:cNvSpPr>
            <a:spLocks noRot="1"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D2BA4F-2F30-4EFF-9470-E91BA4839ABB}" type="slidenum">
              <a:rPr lang="en-US"/>
              <a:pPr/>
              <a:t>190</a:t>
            </a:fld>
            <a:endParaRPr lang="en-US"/>
          </a:p>
        </p:txBody>
      </p:sp>
      <p:sp>
        <p:nvSpPr>
          <p:cNvPr id="420866" name="Rectangle 2"/>
          <p:cNvSpPr>
            <a:spLocks noRo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DE95F5-9273-4A17-9B81-827E4E0E9595}" type="slidenum">
              <a:rPr lang="en-US"/>
              <a:pPr/>
              <a:t>191</a:t>
            </a:fld>
            <a:endParaRPr lang="en-US"/>
          </a:p>
        </p:txBody>
      </p:sp>
      <p:sp>
        <p:nvSpPr>
          <p:cNvPr id="422914" name="Rectangle 2"/>
          <p:cNvSpPr>
            <a:spLocks noRo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9AD75E-2EF9-4653-9B93-E66EDC4B81B1}" type="slidenum">
              <a:rPr lang="en-US"/>
              <a:pPr/>
              <a:t>66</a:t>
            </a:fld>
            <a:endParaRPr lang="en-US"/>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78F78-EEA8-434A-AEEB-E6B263B44132}" type="slidenum">
              <a:rPr lang="en-US"/>
              <a:pPr/>
              <a:t>192</a:t>
            </a:fld>
            <a:endParaRPr lang="en-US"/>
          </a:p>
        </p:txBody>
      </p:sp>
      <p:sp>
        <p:nvSpPr>
          <p:cNvPr id="424962" name="Rectangle 2"/>
          <p:cNvSpPr>
            <a:spLocks noRot="1" noChangeArrowheads="1" noTextEdit="1"/>
          </p:cNvSpPr>
          <p:nvPr>
            <p:ph type="sldImg"/>
          </p:nvPr>
        </p:nvSpPr>
        <p:spPr>
          <a:ln/>
        </p:spPr>
      </p:sp>
      <p:sp>
        <p:nvSpPr>
          <p:cNvPr id="424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9F6723-0E4E-47D9-9A35-0BE2F3636EF5}" type="slidenum">
              <a:rPr lang="en-US"/>
              <a:pPr/>
              <a:t>193</a:t>
            </a:fld>
            <a:endParaRPr lang="en-US"/>
          </a:p>
        </p:txBody>
      </p:sp>
      <p:sp>
        <p:nvSpPr>
          <p:cNvPr id="427010" name="Rectangle 2"/>
          <p:cNvSpPr>
            <a:spLocks noRot="1" noChangeArrowheads="1" noTextEdit="1"/>
          </p:cNvSpPr>
          <p:nvPr>
            <p:ph type="sldImg"/>
          </p:nvPr>
        </p:nvSpPr>
        <p:spPr>
          <a:ln/>
        </p:spPr>
      </p:sp>
      <p:sp>
        <p:nvSpPr>
          <p:cNvPr id="427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38640A-1321-4BE2-BFA3-84DFD28450ED}" type="slidenum">
              <a:rPr lang="en-US"/>
              <a:pPr/>
              <a:t>67</a:t>
            </a:fld>
            <a:endParaRPr lang="en-US"/>
          </a:p>
        </p:txBody>
      </p:sp>
      <p:sp>
        <p:nvSpPr>
          <p:cNvPr id="168962" name="Rectangle 2"/>
          <p:cNvSpPr>
            <a:spLocks noRo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F2F0A4-A0B4-497E-9289-89BC404ACF86}" type="slidenum">
              <a:rPr lang="en-US"/>
              <a:pPr/>
              <a:t>68</a:t>
            </a:fld>
            <a:endParaRPr lang="en-US"/>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E2BE8-0213-49D2-98C0-9E0FDABAA965}" type="slidenum">
              <a:rPr lang="en-US"/>
              <a:pPr/>
              <a:t>69</a:t>
            </a:fld>
            <a:endParaRPr 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8A2E47-D654-44E7-A16B-EF55A17A7854}" type="slidenum">
              <a:rPr lang="en-US"/>
              <a:pPr/>
              <a:t>70</a:t>
            </a:fld>
            <a:endParaRPr lang="en-US"/>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4DAEA8-B263-4070-9609-A964B874E39D}" type="slidenum">
              <a:rPr lang="en-US"/>
              <a:pPr/>
              <a:t>71</a:t>
            </a:fld>
            <a:endParaRPr lang="en-US"/>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CB5C0E-2806-446C-8513-F52CD5B24F99}" type="slidenum">
              <a:rPr lang="en-US"/>
              <a:pPr/>
              <a:t>54</a:t>
            </a:fld>
            <a:endParaRPr 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F61768-EF40-4A0D-8E31-D9CE4500BA91}" type="slidenum">
              <a:rPr lang="en-US"/>
              <a:pPr/>
              <a:t>72</a:t>
            </a:fld>
            <a:endParaRPr lang="en-US"/>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D09712-1194-49AF-B582-2026A2705262}" type="slidenum">
              <a:rPr lang="en-US"/>
              <a:pPr/>
              <a:t>73</a:t>
            </a:fld>
            <a:endParaRPr 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E202F9-6625-4FA3-9182-B2C6FDD710D1}" type="slidenum">
              <a:rPr lang="en-US"/>
              <a:pPr/>
              <a:t>74</a:t>
            </a:fld>
            <a:endParaRPr lang="en-US"/>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64275F-4B22-4613-9E11-AA83A6EA8F04}" type="slidenum">
              <a:rPr lang="en-US"/>
              <a:pPr/>
              <a:t>75</a:t>
            </a:fld>
            <a:endParaRPr lang="en-US"/>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C6C5A-9EBE-458F-89C5-B060FFE56BCE}" type="slidenum">
              <a:rPr lang="en-US"/>
              <a:pPr/>
              <a:t>76</a:t>
            </a:fld>
            <a:endParaRPr lang="en-US"/>
          </a:p>
        </p:txBody>
      </p:sp>
      <p:sp>
        <p:nvSpPr>
          <p:cNvPr id="187394" name="Rectangle 2"/>
          <p:cNvSpPr>
            <a:spLocks noRo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FBC7AF-0F9A-4FCD-9480-59178811C68E}" type="slidenum">
              <a:rPr lang="en-US"/>
              <a:pPr/>
              <a:t>77</a:t>
            </a:fld>
            <a:endParaRPr lang="en-US"/>
          </a:p>
        </p:txBody>
      </p:sp>
      <p:sp>
        <p:nvSpPr>
          <p:cNvPr id="189442" name="Rectangle 2"/>
          <p:cNvSpPr>
            <a:spLocks noRo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406534-8630-4EF6-9F74-771C8C58D7E7}" type="slidenum">
              <a:rPr lang="en-US"/>
              <a:pPr/>
              <a:t>78</a:t>
            </a:fld>
            <a:endParaRPr lang="en-US"/>
          </a:p>
        </p:txBody>
      </p:sp>
      <p:sp>
        <p:nvSpPr>
          <p:cNvPr id="191490" name="Rectangle 2"/>
          <p:cNvSpPr>
            <a:spLocks noRo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677823-C54F-4F47-A974-38C806655D66}" type="slidenum">
              <a:rPr lang="en-US"/>
              <a:pPr/>
              <a:t>79</a:t>
            </a:fld>
            <a:endParaRPr lang="en-US"/>
          </a:p>
        </p:txBody>
      </p:sp>
      <p:sp>
        <p:nvSpPr>
          <p:cNvPr id="193538" name="Rectangle 2"/>
          <p:cNvSpPr>
            <a:spLocks noRo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A2A43C-A7EC-4C4F-90A7-AB5EBC6A7A40}" type="slidenum">
              <a:rPr lang="en-US"/>
              <a:pPr/>
              <a:t>80</a:t>
            </a:fld>
            <a:endParaRPr lang="en-US"/>
          </a:p>
        </p:txBody>
      </p:sp>
      <p:sp>
        <p:nvSpPr>
          <p:cNvPr id="195586" name="Rectangle 2"/>
          <p:cNvSpPr>
            <a:spLocks noRo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DE55D-D077-4D4B-8E5F-B0D1D1FDDFF5}" type="slidenum">
              <a:rPr lang="en-US"/>
              <a:pPr/>
              <a:t>81</a:t>
            </a:fld>
            <a:endParaRPr lang="en-US"/>
          </a:p>
        </p:txBody>
      </p:sp>
      <p:sp>
        <p:nvSpPr>
          <p:cNvPr id="197634" name="Rectangle 2"/>
          <p:cNvSpPr>
            <a:spLocks noRo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0E5AC-AFA5-4A38-AF24-915B0E21814D}" type="slidenum">
              <a:rPr lang="en-US"/>
              <a:pPr/>
              <a:t>55</a:t>
            </a:fld>
            <a:endParaRPr lang="en-US"/>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19119-95E3-47DB-B58D-A29F7E35B865}" type="slidenum">
              <a:rPr lang="en-US"/>
              <a:pPr/>
              <a:t>82</a:t>
            </a:fld>
            <a:endParaRPr lang="en-US"/>
          </a:p>
        </p:txBody>
      </p:sp>
      <p:sp>
        <p:nvSpPr>
          <p:cNvPr id="199682" name="Rectangle 2"/>
          <p:cNvSpPr>
            <a:spLocks noRo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5289A0-09AC-434C-A1A7-227434836F51}" type="slidenum">
              <a:rPr lang="en-US"/>
              <a:pPr/>
              <a:t>83</a:t>
            </a:fld>
            <a:endParaRPr lang="en-US"/>
          </a:p>
        </p:txBody>
      </p:sp>
      <p:sp>
        <p:nvSpPr>
          <p:cNvPr id="201730" name="Rectangle 2"/>
          <p:cNvSpPr>
            <a:spLocks noRo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E33769-7E3D-44CB-8026-DB4E5B400B3C}" type="slidenum">
              <a:rPr lang="en-US"/>
              <a:pPr/>
              <a:t>84</a:t>
            </a:fld>
            <a:endParaRPr lang="en-US"/>
          </a:p>
        </p:txBody>
      </p:sp>
      <p:sp>
        <p:nvSpPr>
          <p:cNvPr id="203778" name="Rectangle 2"/>
          <p:cNvSpPr>
            <a:spLocks noRo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F3356-EF42-4314-905A-D01954E46A05}" type="slidenum">
              <a:rPr lang="en-US"/>
              <a:pPr/>
              <a:t>85</a:t>
            </a:fld>
            <a:endParaRPr lang="en-US"/>
          </a:p>
        </p:txBody>
      </p:sp>
      <p:sp>
        <p:nvSpPr>
          <p:cNvPr id="205826" name="Rectangle 2"/>
          <p:cNvSpPr>
            <a:spLocks noRo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FAE38-DF2C-4639-9CC2-3FA3917EB512}" type="slidenum">
              <a:rPr lang="en-US"/>
              <a:pPr/>
              <a:t>86</a:t>
            </a:fld>
            <a:endParaRPr lang="en-US"/>
          </a:p>
        </p:txBody>
      </p:sp>
      <p:sp>
        <p:nvSpPr>
          <p:cNvPr id="207874" name="Rectangle 2"/>
          <p:cNvSpPr>
            <a:spLocks noRo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5C7E59-223C-49AD-A813-FC800EE48033}" type="slidenum">
              <a:rPr lang="en-US"/>
              <a:pPr/>
              <a:t>87</a:t>
            </a:fld>
            <a:endParaRPr lang="en-US"/>
          </a:p>
        </p:txBody>
      </p:sp>
      <p:sp>
        <p:nvSpPr>
          <p:cNvPr id="209922" name="Rectangle 2"/>
          <p:cNvSpPr>
            <a:spLocks noRo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8A8107-108E-439C-AE8B-AE56DF700A66}" type="slidenum">
              <a:rPr lang="en-US"/>
              <a:pPr/>
              <a:t>88</a:t>
            </a:fld>
            <a:endParaRPr lang="en-US"/>
          </a:p>
        </p:txBody>
      </p:sp>
      <p:sp>
        <p:nvSpPr>
          <p:cNvPr id="211970" name="Rectangle 2"/>
          <p:cNvSpPr>
            <a:spLocks noRo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14EEC9-CF61-4865-8305-C46D6ACB5879}" type="slidenum">
              <a:rPr lang="en-US"/>
              <a:pPr/>
              <a:t>89</a:t>
            </a:fld>
            <a:endParaRPr lang="en-US"/>
          </a:p>
        </p:txBody>
      </p:sp>
      <p:sp>
        <p:nvSpPr>
          <p:cNvPr id="214018" name="Rectangle 2"/>
          <p:cNvSpPr>
            <a:spLocks noRo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92E96B-7AF8-4969-99F8-043F088D4C95}" type="slidenum">
              <a:rPr lang="en-US"/>
              <a:pPr/>
              <a:t>90</a:t>
            </a:fld>
            <a:endParaRPr lang="en-US"/>
          </a:p>
        </p:txBody>
      </p:sp>
      <p:sp>
        <p:nvSpPr>
          <p:cNvPr id="216066" name="Rectangle 2"/>
          <p:cNvSpPr>
            <a:spLocks noRo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EA34C-CE42-46AB-8B06-067E0A6C1D1B}" type="slidenum">
              <a:rPr lang="en-US"/>
              <a:pPr/>
              <a:t>91</a:t>
            </a:fld>
            <a:endParaRPr lang="en-US"/>
          </a:p>
        </p:txBody>
      </p:sp>
      <p:sp>
        <p:nvSpPr>
          <p:cNvPr id="218114" name="Rectangle 2"/>
          <p:cNvSpPr>
            <a:spLocks noRo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2A53C9-AD78-484F-AE65-749DFE725E19}" type="slidenum">
              <a:rPr lang="en-US"/>
              <a:pPr/>
              <a:t>56</a:t>
            </a:fld>
            <a:endParaRPr lang="en-US"/>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2EF3BB-2EF9-4CFD-AA3C-3AFF9DDAC7A9}" type="slidenum">
              <a:rPr lang="en-US"/>
              <a:pPr/>
              <a:t>92</a:t>
            </a:fld>
            <a:endParaRPr lang="en-US"/>
          </a:p>
        </p:txBody>
      </p:sp>
      <p:sp>
        <p:nvSpPr>
          <p:cNvPr id="220162" name="Rectangle 2"/>
          <p:cNvSpPr>
            <a:spLocks noRo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A2C16B-292F-403D-9A24-D04A626B05E5}" type="slidenum">
              <a:rPr lang="en-US"/>
              <a:pPr/>
              <a:t>93</a:t>
            </a:fld>
            <a:endParaRPr lang="en-US"/>
          </a:p>
        </p:txBody>
      </p:sp>
      <p:sp>
        <p:nvSpPr>
          <p:cNvPr id="222210" name="Rectangle 2"/>
          <p:cNvSpPr>
            <a:spLocks noRo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5A515-23C3-48EA-AD4F-6A8BF45C5BE2}" type="slidenum">
              <a:rPr lang="en-US"/>
              <a:pPr/>
              <a:t>94</a:t>
            </a:fld>
            <a:endParaRPr lang="en-US"/>
          </a:p>
        </p:txBody>
      </p:sp>
      <p:sp>
        <p:nvSpPr>
          <p:cNvPr id="224258" name="Rectangle 2"/>
          <p:cNvSpPr>
            <a:spLocks noRo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D135F-F984-4294-8F23-689FCA2F7467}" type="slidenum">
              <a:rPr lang="en-US"/>
              <a:pPr/>
              <a:t>95</a:t>
            </a:fld>
            <a:endParaRPr lang="en-US"/>
          </a:p>
        </p:txBody>
      </p:sp>
      <p:sp>
        <p:nvSpPr>
          <p:cNvPr id="226306" name="Rectangle 2"/>
          <p:cNvSpPr>
            <a:spLocks noRo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F05E2F-24DE-48D1-A311-4FEE066F82CF}" type="slidenum">
              <a:rPr lang="en-US"/>
              <a:pPr/>
              <a:t>96</a:t>
            </a:fld>
            <a:endParaRPr lang="en-US"/>
          </a:p>
        </p:txBody>
      </p:sp>
      <p:sp>
        <p:nvSpPr>
          <p:cNvPr id="228354" name="Rectangle 2"/>
          <p:cNvSpPr>
            <a:spLocks noRo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6FE534-B299-43AC-B2DC-209F01A8C9E2}" type="slidenum">
              <a:rPr lang="en-US"/>
              <a:pPr/>
              <a:t>97</a:t>
            </a:fld>
            <a:endParaRPr lang="en-US"/>
          </a:p>
        </p:txBody>
      </p:sp>
      <p:sp>
        <p:nvSpPr>
          <p:cNvPr id="230402" name="Rectangle 2"/>
          <p:cNvSpPr>
            <a:spLocks noRo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32864D-27A6-4760-A8CB-9B1AC475385B}" type="slidenum">
              <a:rPr lang="en-US"/>
              <a:pPr/>
              <a:t>98</a:t>
            </a:fld>
            <a:endParaRPr lang="en-US"/>
          </a:p>
        </p:txBody>
      </p:sp>
      <p:sp>
        <p:nvSpPr>
          <p:cNvPr id="232450" name="Rectangle 2"/>
          <p:cNvSpPr>
            <a:spLocks noRo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9FA33D-F7C9-403A-8B50-9B1D8C03A4EC}" type="slidenum">
              <a:rPr lang="en-US"/>
              <a:pPr/>
              <a:t>99</a:t>
            </a:fld>
            <a:endParaRPr lang="en-US"/>
          </a:p>
        </p:txBody>
      </p:sp>
      <p:sp>
        <p:nvSpPr>
          <p:cNvPr id="234498" name="Rectangle 2"/>
          <p:cNvSpPr>
            <a:spLocks noRo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592AD8-1308-4D5B-98BE-15C798FC99CA}" type="slidenum">
              <a:rPr lang="en-US"/>
              <a:pPr/>
              <a:t>100</a:t>
            </a:fld>
            <a:endParaRPr lang="en-US"/>
          </a:p>
        </p:txBody>
      </p:sp>
      <p:sp>
        <p:nvSpPr>
          <p:cNvPr id="236546" name="Rectangle 2"/>
          <p:cNvSpPr>
            <a:spLocks noRo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581AE8-DBC4-4EF7-B84A-1222EE633ECE}" type="slidenum">
              <a:rPr lang="en-US"/>
              <a:pPr/>
              <a:t>101</a:t>
            </a:fld>
            <a:endParaRPr lang="en-US"/>
          </a:p>
        </p:txBody>
      </p:sp>
      <p:sp>
        <p:nvSpPr>
          <p:cNvPr id="238594" name="Rectangle 2"/>
          <p:cNvSpPr>
            <a:spLocks noRo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0FA030-BB84-4036-BE75-BAB25C7B8238}" type="slidenum">
              <a:rPr lang="en-US"/>
              <a:pPr/>
              <a:t>57</a:t>
            </a:fld>
            <a:endParaRPr lang="en-US"/>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E6D9D2-3AF6-4473-B71D-DA430F8608B3}" type="slidenum">
              <a:rPr lang="en-US"/>
              <a:pPr/>
              <a:t>102</a:t>
            </a:fld>
            <a:endParaRPr lang="en-US"/>
          </a:p>
        </p:txBody>
      </p:sp>
      <p:sp>
        <p:nvSpPr>
          <p:cNvPr id="240642" name="Rectangle 2"/>
          <p:cNvSpPr>
            <a:spLocks noRo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028DB5-E6C7-41AE-B146-419B81466E51}" type="slidenum">
              <a:rPr lang="en-US"/>
              <a:pPr/>
              <a:t>103</a:t>
            </a:fld>
            <a:endParaRPr lang="en-US"/>
          </a:p>
        </p:txBody>
      </p:sp>
      <p:sp>
        <p:nvSpPr>
          <p:cNvPr id="242690" name="Rectangle 2"/>
          <p:cNvSpPr>
            <a:spLocks noRo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4B792-8EF2-48BC-BCC1-5C87B4FAF1C3}" type="slidenum">
              <a:rPr lang="en-US"/>
              <a:pPr/>
              <a:t>104</a:t>
            </a:fld>
            <a:endParaRPr lang="en-US"/>
          </a:p>
        </p:txBody>
      </p:sp>
      <p:sp>
        <p:nvSpPr>
          <p:cNvPr id="244738" name="Rectangle 2"/>
          <p:cNvSpPr>
            <a:spLocks noRo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FFA47D-A236-4041-9DCE-BEC28312B7CE}" type="slidenum">
              <a:rPr lang="en-US"/>
              <a:pPr/>
              <a:t>105</a:t>
            </a:fld>
            <a:endParaRPr lang="en-US"/>
          </a:p>
        </p:txBody>
      </p:sp>
      <p:sp>
        <p:nvSpPr>
          <p:cNvPr id="246786" name="Rectangle 2"/>
          <p:cNvSpPr>
            <a:spLocks noRo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B5A05E-7DEC-4FBF-8D62-33D8881D8317}" type="slidenum">
              <a:rPr lang="en-US"/>
              <a:pPr/>
              <a:t>106</a:t>
            </a:fld>
            <a:endParaRPr lang="en-US"/>
          </a:p>
        </p:txBody>
      </p:sp>
      <p:sp>
        <p:nvSpPr>
          <p:cNvPr id="248834" name="Rectangle 2"/>
          <p:cNvSpPr>
            <a:spLocks noRo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61D4C2-2086-4DDD-BDF5-C2A5302F820B}" type="slidenum">
              <a:rPr lang="en-US"/>
              <a:pPr/>
              <a:t>107</a:t>
            </a:fld>
            <a:endParaRPr lang="en-US"/>
          </a:p>
        </p:txBody>
      </p:sp>
      <p:sp>
        <p:nvSpPr>
          <p:cNvPr id="250882" name="Rectangle 2"/>
          <p:cNvSpPr>
            <a:spLocks noRo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15E93-BCB0-46BF-83AD-3B9E9399288E}" type="slidenum">
              <a:rPr lang="en-US"/>
              <a:pPr/>
              <a:t>108</a:t>
            </a:fld>
            <a:endParaRPr lang="en-US"/>
          </a:p>
        </p:txBody>
      </p:sp>
      <p:sp>
        <p:nvSpPr>
          <p:cNvPr id="252930" name="Rectangle 2"/>
          <p:cNvSpPr>
            <a:spLocks noRot="1" noChangeArrowheads="1" noTextEdit="1"/>
          </p:cNvSpPr>
          <p:nvPr>
            <p:ph type="sldImg"/>
          </p:nvPr>
        </p:nvSpPr>
        <p:spPr>
          <a:ln/>
        </p:spPr>
      </p:sp>
      <p:sp>
        <p:nvSpPr>
          <p:cNvPr id="252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44F07-77DF-4F94-ADA3-4B194A710D93}" type="slidenum">
              <a:rPr lang="en-US"/>
              <a:pPr/>
              <a:t>109</a:t>
            </a:fld>
            <a:endParaRPr lang="en-US"/>
          </a:p>
        </p:txBody>
      </p:sp>
      <p:sp>
        <p:nvSpPr>
          <p:cNvPr id="254978" name="Rectangle 2"/>
          <p:cNvSpPr>
            <a:spLocks noRo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8F9F33-1F9A-448D-B772-81A75670313E}" type="slidenum">
              <a:rPr lang="en-US"/>
              <a:pPr/>
              <a:t>110</a:t>
            </a:fld>
            <a:endParaRPr lang="en-US"/>
          </a:p>
        </p:txBody>
      </p:sp>
      <p:sp>
        <p:nvSpPr>
          <p:cNvPr id="257026" name="Rectangle 2"/>
          <p:cNvSpPr>
            <a:spLocks noRo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4A3B57-26BD-4108-8933-72C555CB8451}" type="slidenum">
              <a:rPr lang="en-US"/>
              <a:pPr/>
              <a:t>111</a:t>
            </a:fld>
            <a:endParaRPr lang="en-US"/>
          </a:p>
        </p:txBody>
      </p:sp>
      <p:sp>
        <p:nvSpPr>
          <p:cNvPr id="259074" name="Rectangle 2"/>
          <p:cNvSpPr>
            <a:spLocks noRo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EE3738-039E-4790-BAFA-6DEB5EA3E63B}" type="slidenum">
              <a:rPr lang="en-US"/>
              <a:pPr/>
              <a:t>58</a:t>
            </a:fld>
            <a:endParaRPr lang="en-US"/>
          </a:p>
        </p:txBody>
      </p:sp>
      <p:sp>
        <p:nvSpPr>
          <p:cNvPr id="150530" name="Rectangle 2"/>
          <p:cNvSpPr>
            <a:spLocks noRo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5016A3-E2BA-49BC-BFF5-93DC44B63004}" type="slidenum">
              <a:rPr lang="en-US"/>
              <a:pPr/>
              <a:t>112</a:t>
            </a:fld>
            <a:endParaRPr lang="en-US"/>
          </a:p>
        </p:txBody>
      </p:sp>
      <p:sp>
        <p:nvSpPr>
          <p:cNvPr id="261122" name="Rectangle 2"/>
          <p:cNvSpPr>
            <a:spLocks noRo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EA477-0E27-4F5A-B4BE-04754E3C04E3}" type="slidenum">
              <a:rPr lang="en-US"/>
              <a:pPr/>
              <a:t>113</a:t>
            </a:fld>
            <a:endParaRPr lang="en-US"/>
          </a:p>
        </p:txBody>
      </p:sp>
      <p:sp>
        <p:nvSpPr>
          <p:cNvPr id="263170" name="Rectangle 2"/>
          <p:cNvSpPr>
            <a:spLocks noRo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F2101-DEA7-4B17-9A39-214884BFEBF3}" type="slidenum">
              <a:rPr lang="en-US"/>
              <a:pPr/>
              <a:t>114</a:t>
            </a:fld>
            <a:endParaRPr lang="en-US"/>
          </a:p>
        </p:txBody>
      </p:sp>
      <p:sp>
        <p:nvSpPr>
          <p:cNvPr id="265218" name="Rectangle 2"/>
          <p:cNvSpPr>
            <a:spLocks noRo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2CE6B-51B9-4095-A771-91C95E4396BF}" type="slidenum">
              <a:rPr lang="en-US"/>
              <a:pPr/>
              <a:t>115</a:t>
            </a:fld>
            <a:endParaRPr lang="en-US"/>
          </a:p>
        </p:txBody>
      </p:sp>
      <p:sp>
        <p:nvSpPr>
          <p:cNvPr id="267266" name="Rectangle 2"/>
          <p:cNvSpPr>
            <a:spLocks noRo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DB07AC-DB73-4C0D-A6B6-04362147ECEC}" type="slidenum">
              <a:rPr lang="en-US"/>
              <a:pPr/>
              <a:t>116</a:t>
            </a:fld>
            <a:endParaRPr lang="en-US"/>
          </a:p>
        </p:txBody>
      </p:sp>
      <p:sp>
        <p:nvSpPr>
          <p:cNvPr id="269314" name="Rectangle 2"/>
          <p:cNvSpPr>
            <a:spLocks noRo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16DE0B-D932-4D09-93DB-DEB0CFB6D46F}" type="slidenum">
              <a:rPr lang="en-US"/>
              <a:pPr/>
              <a:t>117</a:t>
            </a:fld>
            <a:endParaRPr lang="en-US"/>
          </a:p>
        </p:txBody>
      </p:sp>
      <p:sp>
        <p:nvSpPr>
          <p:cNvPr id="271362" name="Rectangle 2"/>
          <p:cNvSpPr>
            <a:spLocks noRo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681C5-50E8-4DBB-9C76-DADFB8938E38}" type="slidenum">
              <a:rPr lang="en-US"/>
              <a:pPr/>
              <a:t>118</a:t>
            </a:fld>
            <a:endParaRPr lang="en-US"/>
          </a:p>
        </p:txBody>
      </p:sp>
      <p:sp>
        <p:nvSpPr>
          <p:cNvPr id="273410" name="Rectangle 2"/>
          <p:cNvSpPr>
            <a:spLocks noRo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2EEA50-9DCF-44F0-90AE-9D5EC1FADA1B}" type="slidenum">
              <a:rPr lang="en-US"/>
              <a:pPr/>
              <a:t>119</a:t>
            </a:fld>
            <a:endParaRPr lang="en-US"/>
          </a:p>
        </p:txBody>
      </p:sp>
      <p:sp>
        <p:nvSpPr>
          <p:cNvPr id="275458" name="Rectangle 2"/>
          <p:cNvSpPr>
            <a:spLocks noRo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0BAC5-8E5E-4C8E-8DF2-71088358CB72}" type="slidenum">
              <a:rPr lang="en-US"/>
              <a:pPr/>
              <a:t>120</a:t>
            </a:fld>
            <a:endParaRPr lang="en-US"/>
          </a:p>
        </p:txBody>
      </p:sp>
      <p:sp>
        <p:nvSpPr>
          <p:cNvPr id="277506" name="Rectangle 2"/>
          <p:cNvSpPr>
            <a:spLocks noRo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B8604-0A0A-4A75-ACFC-7C57261383CF}" type="slidenum">
              <a:rPr lang="en-US"/>
              <a:pPr/>
              <a:t>121</a:t>
            </a:fld>
            <a:endParaRPr lang="en-US"/>
          </a:p>
        </p:txBody>
      </p:sp>
      <p:sp>
        <p:nvSpPr>
          <p:cNvPr id="279554" name="Rectangle 2"/>
          <p:cNvSpPr>
            <a:spLocks noRo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FC5072-5D9B-475D-863F-216B3DB0B8FD}" type="slidenum">
              <a:rPr lang="en-US"/>
              <a:pPr/>
              <a:t>59</a:t>
            </a:fld>
            <a:endParaRPr lang="en-US"/>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19233A-8DC9-4432-A9DB-19A97FBB22DD}" type="slidenum">
              <a:rPr lang="en-US"/>
              <a:pPr/>
              <a:t>122</a:t>
            </a:fld>
            <a:endParaRPr lang="en-US"/>
          </a:p>
        </p:txBody>
      </p:sp>
      <p:sp>
        <p:nvSpPr>
          <p:cNvPr id="281602" name="Rectangle 2"/>
          <p:cNvSpPr>
            <a:spLocks noRot="1"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B1227-FE60-4D54-96C3-95B190FEC838}" type="slidenum">
              <a:rPr lang="en-US"/>
              <a:pPr/>
              <a:t>123</a:t>
            </a:fld>
            <a:endParaRPr lang="en-US"/>
          </a:p>
        </p:txBody>
      </p:sp>
      <p:sp>
        <p:nvSpPr>
          <p:cNvPr id="283650" name="Rectangle 2"/>
          <p:cNvSpPr>
            <a:spLocks noRo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02EF1-CF3F-4E1D-A505-3CC0B08D4C14}" type="slidenum">
              <a:rPr lang="en-US"/>
              <a:pPr/>
              <a:t>124</a:t>
            </a:fld>
            <a:endParaRPr lang="en-US"/>
          </a:p>
        </p:txBody>
      </p:sp>
      <p:sp>
        <p:nvSpPr>
          <p:cNvPr id="285698" name="Rectangle 2"/>
          <p:cNvSpPr>
            <a:spLocks noRot="1"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B7FDF6-2EA7-42F3-A175-B92BE2A0440F}" type="slidenum">
              <a:rPr lang="en-US"/>
              <a:pPr/>
              <a:t>125</a:t>
            </a:fld>
            <a:endParaRPr lang="en-US"/>
          </a:p>
        </p:txBody>
      </p:sp>
      <p:sp>
        <p:nvSpPr>
          <p:cNvPr id="287746" name="Rectangle 2"/>
          <p:cNvSpPr>
            <a:spLocks noRo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62B69-5A00-4F26-B5BB-6390918CC6BF}" type="slidenum">
              <a:rPr lang="en-US"/>
              <a:pPr/>
              <a:t>126</a:t>
            </a:fld>
            <a:endParaRPr lang="en-US"/>
          </a:p>
        </p:txBody>
      </p:sp>
      <p:sp>
        <p:nvSpPr>
          <p:cNvPr id="289794" name="Rectangle 2"/>
          <p:cNvSpPr>
            <a:spLocks noRo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CE8020-6366-46EA-95C2-11410C7533FE}" type="slidenum">
              <a:rPr lang="en-US"/>
              <a:pPr/>
              <a:t>127</a:t>
            </a:fld>
            <a:endParaRPr lang="en-US"/>
          </a:p>
        </p:txBody>
      </p:sp>
      <p:sp>
        <p:nvSpPr>
          <p:cNvPr id="291842" name="Rectangle 2"/>
          <p:cNvSpPr>
            <a:spLocks noRo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364-B456-4D12-BB67-EAD8D178D806}" type="slidenum">
              <a:rPr lang="en-US"/>
              <a:pPr/>
              <a:t>128</a:t>
            </a:fld>
            <a:endParaRPr lang="en-US"/>
          </a:p>
        </p:txBody>
      </p:sp>
      <p:sp>
        <p:nvSpPr>
          <p:cNvPr id="293890" name="Rectangle 2"/>
          <p:cNvSpPr>
            <a:spLocks noRo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4DED8C-A6AE-43F6-9FEA-38C974C875D8}" type="slidenum">
              <a:rPr lang="en-US"/>
              <a:pPr/>
              <a:t>129</a:t>
            </a:fld>
            <a:endParaRPr lang="en-US"/>
          </a:p>
        </p:txBody>
      </p:sp>
      <p:sp>
        <p:nvSpPr>
          <p:cNvPr id="295938" name="Rectangle 2"/>
          <p:cNvSpPr>
            <a:spLocks noRo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D99C85-4D1C-4232-BE1C-1E23C14463EF}" type="slidenum">
              <a:rPr lang="en-US"/>
              <a:pPr/>
              <a:t>130</a:t>
            </a:fld>
            <a:endParaRPr lang="en-US"/>
          </a:p>
        </p:txBody>
      </p:sp>
      <p:sp>
        <p:nvSpPr>
          <p:cNvPr id="297986" name="Rectangle 2"/>
          <p:cNvSpPr>
            <a:spLocks noRo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125C64-145B-4F60-A7C2-AD1DFCCAE365}" type="slidenum">
              <a:rPr lang="en-US"/>
              <a:pPr/>
              <a:t>131</a:t>
            </a:fld>
            <a:endParaRPr lang="en-US"/>
          </a:p>
        </p:txBody>
      </p:sp>
      <p:sp>
        <p:nvSpPr>
          <p:cNvPr id="300034" name="Rectangle 2"/>
          <p:cNvSpPr>
            <a:spLocks noRo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4EB625-65C1-4C08-96C3-FB89D4D917C1}" type="slidenum">
              <a:rPr lang="en-US"/>
              <a:pPr/>
              <a:t>60</a:t>
            </a:fld>
            <a:endParaRPr lang="en-US"/>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40AE57-B518-4ADE-BD18-C8E86C69E39C}" type="slidenum">
              <a:rPr lang="en-US"/>
              <a:pPr/>
              <a:t>132</a:t>
            </a:fld>
            <a:endParaRPr lang="en-US"/>
          </a:p>
        </p:txBody>
      </p:sp>
      <p:sp>
        <p:nvSpPr>
          <p:cNvPr id="302082" name="Rectangle 2"/>
          <p:cNvSpPr>
            <a:spLocks noRo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307665-56E0-4C99-B4B6-E1BA60449486}" type="slidenum">
              <a:rPr lang="en-US"/>
              <a:pPr/>
              <a:t>133</a:t>
            </a:fld>
            <a:endParaRPr lang="en-US"/>
          </a:p>
        </p:txBody>
      </p:sp>
      <p:sp>
        <p:nvSpPr>
          <p:cNvPr id="304130" name="Rectangle 2"/>
          <p:cNvSpPr>
            <a:spLocks noRo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24560-8FCB-4BC1-914E-1AD0203894E5}" type="slidenum">
              <a:rPr lang="en-US"/>
              <a:pPr/>
              <a:t>134</a:t>
            </a:fld>
            <a:endParaRPr lang="en-US"/>
          </a:p>
        </p:txBody>
      </p:sp>
      <p:sp>
        <p:nvSpPr>
          <p:cNvPr id="306178" name="Rectangle 2"/>
          <p:cNvSpPr>
            <a:spLocks noRo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8D11EC-615F-4B70-B2F6-FA02C4AC1CCB}" type="slidenum">
              <a:rPr lang="en-US"/>
              <a:pPr/>
              <a:t>135</a:t>
            </a:fld>
            <a:endParaRPr lang="en-US"/>
          </a:p>
        </p:txBody>
      </p:sp>
      <p:sp>
        <p:nvSpPr>
          <p:cNvPr id="308226" name="Rectangle 2"/>
          <p:cNvSpPr>
            <a:spLocks noRo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E04F60-396C-465A-8800-3AD003708A7A}" type="slidenum">
              <a:rPr lang="en-US"/>
              <a:pPr/>
              <a:t>136</a:t>
            </a:fld>
            <a:endParaRPr lang="en-US"/>
          </a:p>
        </p:txBody>
      </p:sp>
      <p:sp>
        <p:nvSpPr>
          <p:cNvPr id="310274" name="Rectangle 2"/>
          <p:cNvSpPr>
            <a:spLocks noRo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08117-3023-4C32-8015-E55E443144CD}" type="slidenum">
              <a:rPr lang="en-US"/>
              <a:pPr/>
              <a:t>137</a:t>
            </a:fld>
            <a:endParaRPr lang="en-US"/>
          </a:p>
        </p:txBody>
      </p:sp>
      <p:sp>
        <p:nvSpPr>
          <p:cNvPr id="312322" name="Rectangle 2"/>
          <p:cNvSpPr>
            <a:spLocks noRot="1"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FB6386-3858-4491-AAFB-92123A309E56}" type="slidenum">
              <a:rPr lang="en-US"/>
              <a:pPr/>
              <a:t>138</a:t>
            </a:fld>
            <a:endParaRPr lang="en-US"/>
          </a:p>
        </p:txBody>
      </p:sp>
      <p:sp>
        <p:nvSpPr>
          <p:cNvPr id="314370" name="Rectangle 2"/>
          <p:cNvSpPr>
            <a:spLocks noRot="1"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D7BD59-1592-4830-B11C-95C0842ACC25}" type="slidenum">
              <a:rPr lang="en-US"/>
              <a:pPr/>
              <a:t>139</a:t>
            </a:fld>
            <a:endParaRPr lang="en-US"/>
          </a:p>
        </p:txBody>
      </p:sp>
      <p:sp>
        <p:nvSpPr>
          <p:cNvPr id="316418" name="Rectangle 2"/>
          <p:cNvSpPr>
            <a:spLocks noRot="1"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C9D5ED-A283-48CA-BE70-6F8527714B28}" type="slidenum">
              <a:rPr lang="en-US"/>
              <a:pPr/>
              <a:t>140</a:t>
            </a:fld>
            <a:endParaRPr lang="en-US"/>
          </a:p>
        </p:txBody>
      </p:sp>
      <p:sp>
        <p:nvSpPr>
          <p:cNvPr id="318466" name="Rectangle 2"/>
          <p:cNvSpPr>
            <a:spLocks noRot="1"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B42E90-5F5D-4FD1-8A89-507371B45D7F}" type="slidenum">
              <a:rPr lang="en-US"/>
              <a:pPr/>
              <a:t>141</a:t>
            </a:fld>
            <a:endParaRPr lang="en-US"/>
          </a:p>
        </p:txBody>
      </p:sp>
      <p:sp>
        <p:nvSpPr>
          <p:cNvPr id="320514" name="Rectangle 2"/>
          <p:cNvSpPr>
            <a:spLocks noRot="1"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6D04D4-D177-4573-8C19-F28EFBDED8BB}" type="slidenum">
              <a:rPr lang="en-US"/>
              <a:pPr/>
              <a:t>61</a:t>
            </a:fld>
            <a:endParaRPr lang="en-US"/>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A9DBB3-B2C0-44D5-98D9-A17297C16D9C}" type="slidenum">
              <a:rPr lang="en-US"/>
              <a:pPr/>
              <a:t>142</a:t>
            </a:fld>
            <a:endParaRPr lang="en-US"/>
          </a:p>
        </p:txBody>
      </p:sp>
      <p:sp>
        <p:nvSpPr>
          <p:cNvPr id="322562" name="Rectangle 2"/>
          <p:cNvSpPr>
            <a:spLocks noRot="1" noChangeArrowheads="1" noTextEdit="1"/>
          </p:cNvSpPr>
          <p:nvPr>
            <p:ph type="sldImg"/>
          </p:nvPr>
        </p:nvSpPr>
        <p:spPr>
          <a:ln/>
        </p:spPr>
      </p:sp>
      <p:sp>
        <p:nvSpPr>
          <p:cNvPr id="322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51F10-24EF-47EB-87BC-85B604EFB7F3}" type="slidenum">
              <a:rPr lang="en-US"/>
              <a:pPr/>
              <a:t>143</a:t>
            </a:fld>
            <a:endParaRPr lang="en-US"/>
          </a:p>
        </p:txBody>
      </p:sp>
      <p:sp>
        <p:nvSpPr>
          <p:cNvPr id="324610" name="Rectangle 2"/>
          <p:cNvSpPr>
            <a:spLocks noRot="1" noChangeArrowheads="1" noTextEdit="1"/>
          </p:cNvSpPr>
          <p:nvPr>
            <p:ph type="sldImg"/>
          </p:nvPr>
        </p:nvSpPr>
        <p:spPr>
          <a:ln/>
        </p:spPr>
      </p:sp>
      <p:sp>
        <p:nvSpPr>
          <p:cNvPr id="324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3B50D3-C2FD-4F84-8FD3-D1080D5206BB}" type="slidenum">
              <a:rPr lang="en-US"/>
              <a:pPr/>
              <a:t>144</a:t>
            </a:fld>
            <a:endParaRPr lang="en-US"/>
          </a:p>
        </p:txBody>
      </p:sp>
      <p:sp>
        <p:nvSpPr>
          <p:cNvPr id="326658" name="Rectangle 2"/>
          <p:cNvSpPr>
            <a:spLocks noRot="1" noChangeArrowheads="1" noTextEdit="1"/>
          </p:cNvSpPr>
          <p:nvPr>
            <p:ph type="sldImg"/>
          </p:nvPr>
        </p:nvSpPr>
        <p:spPr>
          <a:ln/>
        </p:spPr>
      </p:sp>
      <p:sp>
        <p:nvSpPr>
          <p:cNvPr id="326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BE08DF-D520-497A-A390-FD8569B6E10E}" type="slidenum">
              <a:rPr lang="en-US"/>
              <a:pPr/>
              <a:t>145</a:t>
            </a:fld>
            <a:endParaRPr lang="en-US"/>
          </a:p>
        </p:txBody>
      </p:sp>
      <p:sp>
        <p:nvSpPr>
          <p:cNvPr id="328706" name="Rectangle 2"/>
          <p:cNvSpPr>
            <a:spLocks noRo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F7D62-F30D-4770-B408-205B88D183D6}" type="slidenum">
              <a:rPr lang="en-US"/>
              <a:pPr/>
              <a:t>146</a:t>
            </a:fld>
            <a:endParaRPr lang="en-US"/>
          </a:p>
        </p:txBody>
      </p:sp>
      <p:sp>
        <p:nvSpPr>
          <p:cNvPr id="330754" name="Rectangle 2"/>
          <p:cNvSpPr>
            <a:spLocks noRot="1"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D65DA6-296A-4B41-9558-B8CE5309187D}" type="slidenum">
              <a:rPr lang="en-US"/>
              <a:pPr/>
              <a:t>147</a:t>
            </a:fld>
            <a:endParaRPr lang="en-US"/>
          </a:p>
        </p:txBody>
      </p:sp>
      <p:sp>
        <p:nvSpPr>
          <p:cNvPr id="332802" name="Rectangle 2"/>
          <p:cNvSpPr>
            <a:spLocks noRot="1" noChangeArrowheads="1" noTextEdit="1"/>
          </p:cNvSpPr>
          <p:nvPr>
            <p:ph type="sldImg"/>
          </p:nvPr>
        </p:nvSpPr>
        <p:spPr>
          <a:ln/>
        </p:spPr>
      </p:sp>
      <p:sp>
        <p:nvSpPr>
          <p:cNvPr id="332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DC486-29C2-4561-B2F2-232262327BE8}" type="slidenum">
              <a:rPr lang="en-US"/>
              <a:pPr/>
              <a:t>148</a:t>
            </a:fld>
            <a:endParaRPr lang="en-US"/>
          </a:p>
        </p:txBody>
      </p:sp>
      <p:sp>
        <p:nvSpPr>
          <p:cNvPr id="334850" name="Rectangle 2"/>
          <p:cNvSpPr>
            <a:spLocks noRo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9F0657-BE99-4193-8121-98ED60B4EDA5}" type="slidenum">
              <a:rPr lang="en-US"/>
              <a:pPr/>
              <a:t>149</a:t>
            </a:fld>
            <a:endParaRPr lang="en-US"/>
          </a:p>
        </p:txBody>
      </p:sp>
      <p:sp>
        <p:nvSpPr>
          <p:cNvPr id="336898" name="Rectangle 2"/>
          <p:cNvSpPr>
            <a:spLocks noRo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6A13AC-07EE-4961-AFE3-CF0BBEAE3972}" type="slidenum">
              <a:rPr lang="en-US"/>
              <a:pPr/>
              <a:t>150</a:t>
            </a:fld>
            <a:endParaRPr lang="en-US"/>
          </a:p>
        </p:txBody>
      </p:sp>
      <p:sp>
        <p:nvSpPr>
          <p:cNvPr id="338946" name="Rectangle 2"/>
          <p:cNvSpPr>
            <a:spLocks noRot="1" noChangeArrowheads="1" noTextEdit="1"/>
          </p:cNvSpPr>
          <p:nvPr>
            <p:ph type="sldImg"/>
          </p:nvPr>
        </p:nvSpPr>
        <p:spPr>
          <a:ln/>
        </p:spPr>
      </p:sp>
      <p:sp>
        <p:nvSpPr>
          <p:cNvPr id="338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5E1D95-9D9B-466A-BA26-6A0C408D9F7A}" type="slidenum">
              <a:rPr lang="en-US"/>
              <a:pPr/>
              <a:t>151</a:t>
            </a:fld>
            <a:endParaRPr lang="en-US"/>
          </a:p>
        </p:txBody>
      </p:sp>
      <p:sp>
        <p:nvSpPr>
          <p:cNvPr id="340994" name="Rectangle 2"/>
          <p:cNvSpPr>
            <a:spLocks noRo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6194" name="Group 2"/>
          <p:cNvGrpSpPr>
            <a:grpSpLocks/>
          </p:cNvGrpSpPr>
          <p:nvPr/>
        </p:nvGrpSpPr>
        <p:grpSpPr bwMode="auto">
          <a:xfrm>
            <a:off x="0" y="3902075"/>
            <a:ext cx="3400425" cy="2949575"/>
            <a:chOff x="0" y="2458"/>
            <a:chExt cx="2142" cy="1858"/>
          </a:xfrm>
        </p:grpSpPr>
        <p:sp>
          <p:nvSpPr>
            <p:cNvPr id="13619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619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US"/>
            </a:p>
          </p:txBody>
        </p:sp>
        <p:sp>
          <p:nvSpPr>
            <p:cNvPr id="13619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619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619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sp>
          <p:nvSpPr>
            <p:cNvPr id="13620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US"/>
            </a:p>
          </p:txBody>
        </p:sp>
        <p:sp>
          <p:nvSpPr>
            <p:cNvPr id="13620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grpSp>
      <p:sp>
        <p:nvSpPr>
          <p:cNvPr id="136202"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13620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6204" name="Rectangle 12"/>
          <p:cNvSpPr>
            <a:spLocks noGrp="1" noChangeArrowheads="1"/>
          </p:cNvSpPr>
          <p:nvPr>
            <p:ph type="dt" sz="quarter" idx="2"/>
          </p:nvPr>
        </p:nvSpPr>
        <p:spPr/>
        <p:txBody>
          <a:bodyPr/>
          <a:lstStyle>
            <a:lvl1pPr>
              <a:defRPr/>
            </a:lvl1pPr>
          </a:lstStyle>
          <a:p>
            <a:endParaRPr lang="en-US"/>
          </a:p>
        </p:txBody>
      </p:sp>
      <p:sp>
        <p:nvSpPr>
          <p:cNvPr id="136205" name="Rectangle 13"/>
          <p:cNvSpPr>
            <a:spLocks noGrp="1" noChangeArrowheads="1"/>
          </p:cNvSpPr>
          <p:nvPr>
            <p:ph type="ftr" sz="quarter" idx="3"/>
          </p:nvPr>
        </p:nvSpPr>
        <p:spPr/>
        <p:txBody>
          <a:bodyPr/>
          <a:lstStyle>
            <a:lvl1pPr>
              <a:defRPr/>
            </a:lvl1pPr>
          </a:lstStyle>
          <a:p>
            <a:endParaRPr lang="en-US"/>
          </a:p>
        </p:txBody>
      </p:sp>
      <p:sp>
        <p:nvSpPr>
          <p:cNvPr id="136206" name="Rectangle 14"/>
          <p:cNvSpPr>
            <a:spLocks noGrp="1" noChangeArrowheads="1"/>
          </p:cNvSpPr>
          <p:nvPr>
            <p:ph type="sldNum" sz="quarter" idx="4"/>
          </p:nvPr>
        </p:nvSpPr>
        <p:spPr/>
        <p:txBody>
          <a:bodyPr/>
          <a:lstStyle>
            <a:lvl1pPr>
              <a:defRPr/>
            </a:lvl1pPr>
          </a:lstStyle>
          <a:p>
            <a:fld id="{0E59146D-81E1-4DCE-BDD3-82749E1A97CC}"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FE0A55-4612-487F-B20D-CC2BB506BD9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8C9359-75AB-42BE-8A85-D753D0B34CB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D05A4047-E8B4-4C85-BFE9-3FBC0C9ACAE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6A75D9-DD46-4C20-8130-36CAD7B8BE4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3CA5B8-DB16-4E92-A933-EE83FE29002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5347BE-6CF2-49F3-B2AF-521AD7476B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4E2884A-1147-41B7-A983-EA8FFAB5D69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18C9B20-D7C6-4A80-824A-1CB9266C82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2D88DA9-44DC-40FD-A459-0B3B7DD4D2D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F5DF14-9A79-4511-930F-2C6537AD7D5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7312CDB-7851-4E7E-A323-7C6D84FF18E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5170" name="Group 2"/>
          <p:cNvGrpSpPr>
            <a:grpSpLocks/>
          </p:cNvGrpSpPr>
          <p:nvPr/>
        </p:nvGrpSpPr>
        <p:grpSpPr bwMode="auto">
          <a:xfrm>
            <a:off x="0" y="3902075"/>
            <a:ext cx="3400425" cy="2949575"/>
            <a:chOff x="0" y="2458"/>
            <a:chExt cx="2142" cy="1858"/>
          </a:xfrm>
        </p:grpSpPr>
        <p:sp>
          <p:nvSpPr>
            <p:cNvPr id="13517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517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US"/>
            </a:p>
          </p:txBody>
        </p:sp>
        <p:sp>
          <p:nvSpPr>
            <p:cNvPr id="13517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517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US"/>
            </a:p>
          </p:txBody>
        </p:sp>
        <p:sp>
          <p:nvSpPr>
            <p:cNvPr id="13517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sp>
          <p:nvSpPr>
            <p:cNvPr id="13517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US"/>
            </a:p>
          </p:txBody>
        </p:sp>
        <p:sp>
          <p:nvSpPr>
            <p:cNvPr id="13517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US"/>
            </a:p>
          </p:txBody>
        </p:sp>
      </p:grpSp>
      <p:sp>
        <p:nvSpPr>
          <p:cNvPr id="135178"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35179"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5180"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defRPr>
            </a:lvl1pPr>
          </a:lstStyle>
          <a:p>
            <a:endParaRPr lang="en-US"/>
          </a:p>
        </p:txBody>
      </p:sp>
      <p:sp>
        <p:nvSpPr>
          <p:cNvPr id="13518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defRPr>
            </a:lvl1pPr>
          </a:lstStyle>
          <a:p>
            <a:endParaRPr lang="en-US"/>
          </a:p>
        </p:txBody>
      </p:sp>
      <p:sp>
        <p:nvSpPr>
          <p:cNvPr id="135182"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fld id="{1DD0A21A-D269-46BA-97CA-1B7881D1A0C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Program%20Files\KaZaA%20Lite\My%20Shared%20Folder\Its%20a%20Beautiful%20Morning%20~%20Rascal%20Flats.mp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Program%20Files\KaZaA%20Lite\My%20Shared%20Folder\Dobie%20Gray%20-%20Drift%20Away%20(1).mp3"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Program%20Files\KaZaA%20Lite\My%20Shared%20Folder\Savage%20Garden%20-%20I%20Want%20You.mp3"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Program%20Files\KaZaA%20Lite\My%20Shared%20Folder\Rascal%20Flatts%20-%20Melt%20-%2003%20-%20I%20Melt.mp3"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1371600" y="1828800"/>
            <a:ext cx="6400800" cy="2273300"/>
          </a:xfrm>
        </p:spPr>
        <p:txBody>
          <a:bodyPr/>
          <a:lstStyle/>
          <a:p>
            <a:r>
              <a:rPr lang="en-US"/>
              <a:t>Cleaning &amp; Disinfection</a:t>
            </a:r>
            <a:br>
              <a:rPr lang="en-US"/>
            </a:br>
            <a:r>
              <a:rPr lang="en-US"/>
              <a:t>Packaging/Preparation for Sterilization</a:t>
            </a:r>
          </a:p>
        </p:txBody>
      </p:sp>
      <p:sp>
        <p:nvSpPr>
          <p:cNvPr id="91139" name="Rectangle 3"/>
          <p:cNvSpPr>
            <a:spLocks noGrp="1" noChangeArrowheads="1"/>
          </p:cNvSpPr>
          <p:nvPr>
            <p:ph type="subTitle" idx="1"/>
          </p:nvPr>
        </p:nvSpPr>
        <p:spPr/>
        <p:txBody>
          <a:bodyPr/>
          <a:lstStyle/>
          <a:p>
            <a:pPr>
              <a:lnSpc>
                <a:spcPct val="80000"/>
              </a:lnSpc>
            </a:pPr>
            <a:endParaRPr lang="en-US" sz="2400"/>
          </a:p>
          <a:p>
            <a:pPr>
              <a:lnSpc>
                <a:spcPct val="80000"/>
              </a:lnSpc>
            </a:pPr>
            <a:endParaRPr lang="en-US" sz="2400"/>
          </a:p>
          <a:p>
            <a:pPr>
              <a:lnSpc>
                <a:spcPct val="80000"/>
              </a:lnSpc>
            </a:pPr>
            <a:endParaRPr lang="en-US" sz="2400"/>
          </a:p>
          <a:p>
            <a:pPr>
              <a:lnSpc>
                <a:spcPct val="80000"/>
              </a:lnSpc>
            </a:pPr>
            <a:r>
              <a:rPr lang="en-US" sz="2400"/>
              <a:t>SUR 111</a:t>
            </a:r>
          </a:p>
          <a:p>
            <a:pPr>
              <a:lnSpc>
                <a:spcPct val="80000"/>
              </a:lnSpc>
            </a:pPr>
            <a:r>
              <a:rPr lang="en-US" sz="2400"/>
              <a:t>Day 3</a:t>
            </a:r>
          </a:p>
          <a:p>
            <a:pPr>
              <a:lnSpc>
                <a:spcPct val="80000"/>
              </a:lnSpc>
            </a:pP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Cleaning-Decontamination</a:t>
            </a:r>
          </a:p>
        </p:txBody>
      </p:sp>
      <p:sp>
        <p:nvSpPr>
          <p:cNvPr id="99331" name="Rectangle 3"/>
          <p:cNvSpPr>
            <a:spLocks noGrp="1" noChangeArrowheads="1"/>
          </p:cNvSpPr>
          <p:nvPr>
            <p:ph type="body" idx="1"/>
          </p:nvPr>
        </p:nvSpPr>
        <p:spPr/>
        <p:txBody>
          <a:bodyPr/>
          <a:lstStyle/>
          <a:p>
            <a:pPr>
              <a:lnSpc>
                <a:spcPct val="80000"/>
              </a:lnSpc>
            </a:pPr>
            <a:r>
              <a:rPr lang="en-US" sz="1800" b="1" u="sng"/>
              <a:t>Physical/Manual</a:t>
            </a:r>
          </a:p>
          <a:p>
            <a:pPr>
              <a:lnSpc>
                <a:spcPct val="80000"/>
              </a:lnSpc>
            </a:pPr>
            <a:r>
              <a:rPr lang="en-US" sz="1800"/>
              <a:t>Universal </a:t>
            </a:r>
            <a:r>
              <a:rPr lang="en-US" sz="1800" b="1"/>
              <a:t>precautions</a:t>
            </a:r>
            <a:r>
              <a:rPr lang="en-US" sz="1800"/>
              <a:t> utilized (PPE)</a:t>
            </a:r>
          </a:p>
          <a:p>
            <a:pPr>
              <a:lnSpc>
                <a:spcPct val="80000"/>
              </a:lnSpc>
            </a:pPr>
            <a:r>
              <a:rPr lang="en-US" sz="1800"/>
              <a:t>Assembled instruments are disassembled,  left open, with ratchets, joints, or hinges released </a:t>
            </a:r>
          </a:p>
          <a:p>
            <a:pPr>
              <a:lnSpc>
                <a:spcPct val="80000"/>
              </a:lnSpc>
            </a:pPr>
            <a:r>
              <a:rPr lang="en-US" sz="1800"/>
              <a:t>Any items with a lumen or space in a tube are cleaned with a brush internally</a:t>
            </a:r>
          </a:p>
          <a:p>
            <a:pPr>
              <a:lnSpc>
                <a:spcPct val="80000"/>
              </a:lnSpc>
            </a:pPr>
            <a:r>
              <a:rPr lang="en-US" sz="1800"/>
              <a:t>Grooves must be soaked and scrubbed to loosen and remove debris</a:t>
            </a:r>
          </a:p>
          <a:p>
            <a:pPr>
              <a:lnSpc>
                <a:spcPct val="80000"/>
              </a:lnSpc>
            </a:pPr>
            <a:r>
              <a:rPr lang="en-US" sz="1800"/>
              <a:t>Detergent must be non-corrosive and free-rinsing </a:t>
            </a:r>
            <a:r>
              <a:rPr lang="en-US" sz="1800" b="1"/>
              <a:t>(instrumentation/equipment used in surgery often costs thousands of dollars)</a:t>
            </a:r>
          </a:p>
          <a:p>
            <a:pPr>
              <a:lnSpc>
                <a:spcPct val="80000"/>
              </a:lnSpc>
              <a:buFont typeface="Wingdings" pitchFamily="2" charset="2"/>
              <a:buNone/>
            </a:pPr>
            <a:r>
              <a:rPr lang="en-US" sz="1800" b="1"/>
              <a:t>    There must not be damage to items during this process!</a:t>
            </a:r>
          </a:p>
          <a:p>
            <a:pPr>
              <a:lnSpc>
                <a:spcPct val="80000"/>
              </a:lnSpc>
            </a:pPr>
            <a:r>
              <a:rPr lang="en-US" sz="1800" b="1"/>
              <a:t>Heavy instruments MUST NOT be laid on top of delicate instruments</a:t>
            </a:r>
          </a:p>
          <a:p>
            <a:pPr>
              <a:lnSpc>
                <a:spcPct val="80000"/>
              </a:lnSpc>
            </a:pPr>
            <a:r>
              <a:rPr lang="en-US" sz="1800"/>
              <a:t>Items are thoroughly rinsed and dried for storage until disinfection or sterilization occurs</a:t>
            </a:r>
          </a:p>
          <a:p>
            <a:pPr>
              <a:lnSpc>
                <a:spcPct val="80000"/>
              </a:lnSpc>
            </a:pPr>
            <a:r>
              <a:rPr lang="en-US" sz="1800"/>
              <a:t>                   • Lumened items are blown out with an air gun/hose</a:t>
            </a:r>
          </a:p>
          <a:p>
            <a:pPr>
              <a:lnSpc>
                <a:spcPct val="80000"/>
              </a:lnSpc>
            </a:pPr>
            <a:endParaRPr lang="en-US" sz="1800" b="1"/>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t>Biological Monitors</a:t>
            </a:r>
          </a:p>
        </p:txBody>
      </p:sp>
      <p:sp>
        <p:nvSpPr>
          <p:cNvPr id="235523" name="Rectangle 3"/>
          <p:cNvSpPr>
            <a:spLocks noGrp="1" noChangeArrowheads="1"/>
          </p:cNvSpPr>
          <p:nvPr>
            <p:ph type="body" idx="1"/>
          </p:nvPr>
        </p:nvSpPr>
        <p:spPr/>
        <p:txBody>
          <a:bodyPr/>
          <a:lstStyle/>
          <a:p>
            <a:r>
              <a:rPr lang="en-US"/>
              <a:t>Use Bi’s for the type of cycles you use; control for verification</a:t>
            </a:r>
          </a:p>
          <a:p>
            <a:r>
              <a:rPr lang="en-US"/>
              <a:t>Steam cycles – Geobacilis Stearothermophilus</a:t>
            </a:r>
          </a:p>
          <a:p>
            <a:r>
              <a:rPr lang="en-US"/>
              <a:t>Must use manufactures instructions for use, storage, handling and incubation</a:t>
            </a:r>
          </a:p>
          <a:p>
            <a:r>
              <a:rPr lang="en-US"/>
              <a:t>Verify temps of incubator routinely</a:t>
            </a:r>
          </a:p>
          <a:p>
            <a:r>
              <a:rPr lang="en-US"/>
              <a:t>Document results with initials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r>
              <a:rPr lang="en-US"/>
              <a:t>Biological Monitors</a:t>
            </a:r>
          </a:p>
        </p:txBody>
      </p:sp>
      <p:sp>
        <p:nvSpPr>
          <p:cNvPr id="237571" name="Rectangle 3"/>
          <p:cNvSpPr>
            <a:spLocks noGrp="1" noChangeArrowheads="1"/>
          </p:cNvSpPr>
          <p:nvPr>
            <p:ph type="body" idx="1"/>
          </p:nvPr>
        </p:nvSpPr>
        <p:spPr/>
        <p:txBody>
          <a:bodyPr/>
          <a:lstStyle/>
          <a:p>
            <a:pPr>
              <a:lnSpc>
                <a:spcPct val="80000"/>
              </a:lnSpc>
            </a:pPr>
            <a:r>
              <a:rPr lang="en-US" sz="2800"/>
              <a:t>Frequency - at least weekly</a:t>
            </a:r>
          </a:p>
          <a:p>
            <a:pPr>
              <a:lnSpc>
                <a:spcPct val="80000"/>
              </a:lnSpc>
            </a:pPr>
            <a:r>
              <a:rPr lang="en-US" sz="2800"/>
              <a:t>Will be placed in all loads containing implantable devices.</a:t>
            </a:r>
          </a:p>
          <a:p>
            <a:pPr>
              <a:lnSpc>
                <a:spcPct val="80000"/>
              </a:lnSpc>
            </a:pPr>
            <a:r>
              <a:rPr lang="en-US" sz="2800"/>
              <a:t>Implantable devices should be quarantined until BI results are known.</a:t>
            </a:r>
          </a:p>
          <a:p>
            <a:pPr>
              <a:lnSpc>
                <a:spcPct val="80000"/>
              </a:lnSpc>
            </a:pPr>
            <a:r>
              <a:rPr lang="en-US" sz="2800"/>
              <a:t>Verify that the control and the vial are from the same lot #</a:t>
            </a:r>
          </a:p>
          <a:p>
            <a:pPr>
              <a:lnSpc>
                <a:spcPct val="80000"/>
              </a:lnSpc>
            </a:pPr>
            <a:r>
              <a:rPr lang="en-US" sz="2800"/>
              <a:t>Need to test pack with a Class 5 CI for all implant loads.</a:t>
            </a:r>
          </a:p>
          <a:p>
            <a:pPr>
              <a:lnSpc>
                <a:spcPct val="80000"/>
              </a:lnSpc>
            </a:pPr>
            <a:r>
              <a:rPr lang="en-US" sz="2800"/>
              <a:t>BI test packs now called Process Challenge Devices (PCD’s)</a:t>
            </a:r>
          </a:p>
          <a:p>
            <a:pPr>
              <a:lnSpc>
                <a:spcPct val="80000"/>
              </a:lnSpc>
            </a:pPr>
            <a:endParaRPr lang="en-US" sz="2800"/>
          </a:p>
          <a:p>
            <a:pPr>
              <a:lnSpc>
                <a:spcPct val="80000"/>
              </a:lnSpc>
            </a:pPr>
            <a:endParaRPr lang="en-US" sz="28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a:t>Biological Monitors</a:t>
            </a:r>
          </a:p>
        </p:txBody>
      </p:sp>
      <p:sp>
        <p:nvSpPr>
          <p:cNvPr id="239619" name="Rectangle 3"/>
          <p:cNvSpPr>
            <a:spLocks noGrp="1" noChangeArrowheads="1"/>
          </p:cNvSpPr>
          <p:nvPr>
            <p:ph type="body" idx="1"/>
          </p:nvPr>
        </p:nvSpPr>
        <p:spPr/>
        <p:txBody>
          <a:bodyPr/>
          <a:lstStyle/>
          <a:p>
            <a:r>
              <a:rPr lang="en-US"/>
              <a:t>Installation Testing:</a:t>
            </a:r>
          </a:p>
          <a:p>
            <a:pPr lvl="1"/>
            <a:r>
              <a:rPr lang="en-US"/>
              <a:t>Three consecutive cycles must be negative</a:t>
            </a:r>
          </a:p>
          <a:p>
            <a:pPr lvl="2"/>
            <a:r>
              <a:rPr lang="en-US"/>
              <a:t>3 BI’s followed by 3 D.A.R.T.’s in empty cycles</a:t>
            </a:r>
          </a:p>
          <a:p>
            <a:pPr lvl="2"/>
            <a:r>
              <a:rPr lang="en-US"/>
              <a:t>DO NOT USE sterilizer until all BI’s test negative.</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a:t>BI Testing</a:t>
            </a:r>
          </a:p>
        </p:txBody>
      </p:sp>
      <p:sp>
        <p:nvSpPr>
          <p:cNvPr id="241667" name="Rectangle 3"/>
          <p:cNvSpPr>
            <a:spLocks noGrp="1" noChangeArrowheads="1"/>
          </p:cNvSpPr>
          <p:nvPr>
            <p:ph type="body" idx="1"/>
          </p:nvPr>
        </p:nvSpPr>
        <p:spPr/>
        <p:txBody>
          <a:bodyPr/>
          <a:lstStyle/>
          <a:p>
            <a:pPr>
              <a:buFont typeface="Wingdings" pitchFamily="2" charset="2"/>
              <a:buNone/>
            </a:pPr>
            <a:r>
              <a:rPr lang="en-US"/>
              <a:t>  </a:t>
            </a:r>
          </a:p>
          <a:p>
            <a:pPr>
              <a:buFont typeface="Wingdings" pitchFamily="2" charset="2"/>
              <a:buNone/>
            </a:pPr>
            <a:r>
              <a:rPr lang="en-US"/>
              <a:t>  Must be done after major repair which is defined as repair outside the scope of normal maintenance such as weld repairs, repairs of pressure vessel, replacement of chamber door or major assembly; rebuilds or upgrades of controls.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a:t>Biological Monitoring</a:t>
            </a:r>
          </a:p>
        </p:txBody>
      </p:sp>
      <p:sp>
        <p:nvSpPr>
          <p:cNvPr id="243715" name="Rectangle 3"/>
          <p:cNvSpPr>
            <a:spLocks noGrp="1" noChangeArrowheads="1"/>
          </p:cNvSpPr>
          <p:nvPr>
            <p:ph type="body" idx="1"/>
          </p:nvPr>
        </p:nvSpPr>
        <p:spPr/>
        <p:txBody>
          <a:bodyPr/>
          <a:lstStyle/>
          <a:p>
            <a:r>
              <a:rPr lang="en-US"/>
              <a:t>Most HCF’s use manufacture’s test packs containing a BI.</a:t>
            </a:r>
          </a:p>
          <a:p>
            <a:r>
              <a:rPr lang="en-US"/>
              <a:t>Control BI is needed to verify the pre-sterilization viability of the spores</a:t>
            </a:r>
          </a:p>
          <a:p>
            <a:r>
              <a:rPr lang="en-US"/>
              <a:t>Use BI’s in fully loaded chamber – exception – flash cycles</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a:t>Biological Monitoring</a:t>
            </a:r>
          </a:p>
        </p:txBody>
      </p:sp>
      <p:sp>
        <p:nvSpPr>
          <p:cNvPr id="245763" name="Rectangle 3"/>
          <p:cNvSpPr>
            <a:spLocks noGrp="1" noChangeArrowheads="1"/>
          </p:cNvSpPr>
          <p:nvPr>
            <p:ph type="body" idx="1"/>
          </p:nvPr>
        </p:nvSpPr>
        <p:spPr/>
        <p:txBody>
          <a:bodyPr/>
          <a:lstStyle/>
          <a:p>
            <a:pPr>
              <a:lnSpc>
                <a:spcPct val="90000"/>
              </a:lnSpc>
            </a:pPr>
            <a:r>
              <a:rPr lang="en-US"/>
              <a:t>Position BI test pack in the coldest part of the sterilizer.</a:t>
            </a:r>
          </a:p>
          <a:p>
            <a:pPr>
              <a:lnSpc>
                <a:spcPct val="90000"/>
              </a:lnSpc>
            </a:pPr>
            <a:r>
              <a:rPr lang="en-US"/>
              <a:t>This area will vary with the design of the sterilizer. Check with the manufacturer.</a:t>
            </a:r>
          </a:p>
          <a:p>
            <a:pPr>
              <a:lnSpc>
                <a:spcPct val="90000"/>
              </a:lnSpc>
            </a:pPr>
            <a:r>
              <a:rPr lang="en-US"/>
              <a:t>Normally in the center  of the load towards the front of the chamber</a:t>
            </a:r>
          </a:p>
          <a:p>
            <a:pPr>
              <a:lnSpc>
                <a:spcPct val="90000"/>
              </a:lnSpc>
            </a:pPr>
            <a:r>
              <a:rPr lang="en-US"/>
              <a:t>BI for steam requires higher incubation temperature (55 to 60 degrees Celsius or 131-140 degrees Fahrenheit)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a:t>Biological Monitoring</a:t>
            </a:r>
          </a:p>
        </p:txBody>
      </p:sp>
      <p:sp>
        <p:nvSpPr>
          <p:cNvPr id="247811" name="Rectangle 3"/>
          <p:cNvSpPr>
            <a:spLocks noGrp="1" noChangeArrowheads="1"/>
          </p:cNvSpPr>
          <p:nvPr>
            <p:ph type="body" idx="1"/>
          </p:nvPr>
        </p:nvSpPr>
        <p:spPr/>
        <p:txBody>
          <a:bodyPr/>
          <a:lstStyle/>
          <a:p>
            <a:r>
              <a:rPr lang="en-US"/>
              <a:t>Document all installation and routine testing by date</a:t>
            </a:r>
          </a:p>
          <a:p>
            <a:r>
              <a:rPr lang="en-US"/>
              <a:t>Verify results of control vials </a:t>
            </a:r>
          </a:p>
          <a:p>
            <a:r>
              <a:rPr lang="en-US"/>
              <a:t>When positive BI occurs, all items processed since the last known negative test must be considered non-sterile, retrieved if possible and re-processed</a:t>
            </a:r>
          </a:p>
          <a:p>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t>Sterilization Logs</a:t>
            </a:r>
          </a:p>
        </p:txBody>
      </p:sp>
      <p:sp>
        <p:nvSpPr>
          <p:cNvPr id="249859" name="Rectangle 3"/>
          <p:cNvSpPr>
            <a:spLocks noGrp="1" noChangeArrowheads="1"/>
          </p:cNvSpPr>
          <p:nvPr>
            <p:ph type="body" idx="1"/>
          </p:nvPr>
        </p:nvSpPr>
        <p:spPr/>
        <p:txBody>
          <a:bodyPr/>
          <a:lstStyle/>
          <a:p>
            <a:r>
              <a:rPr lang="en-US"/>
              <a:t>All items processed in wrapped or unwrapped cycles need to be documented.</a:t>
            </a:r>
          </a:p>
          <a:p>
            <a:r>
              <a:rPr lang="en-US"/>
              <a:t>Recall Policy – needs to be developed in the event of a recall</a:t>
            </a:r>
          </a:p>
          <a:p>
            <a:r>
              <a:rPr lang="en-US"/>
              <a:t>Follow-up of patients for recalled items should be conducted.</a:t>
            </a:r>
          </a:p>
          <a:p>
            <a:r>
              <a:rPr lang="en-US"/>
              <a:t>Review log and printouts each day</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en-US"/>
              <a:t>Packaging</a:t>
            </a:r>
          </a:p>
        </p:txBody>
      </p:sp>
      <p:sp>
        <p:nvSpPr>
          <p:cNvPr id="251907" name="Rectangle 3"/>
          <p:cNvSpPr>
            <a:spLocks noGrp="1" noChangeArrowheads="1"/>
          </p:cNvSpPr>
          <p:nvPr>
            <p:ph type="body" idx="1"/>
          </p:nvPr>
        </p:nvSpPr>
        <p:spPr/>
        <p:txBody>
          <a:bodyPr/>
          <a:lstStyle/>
          <a:p>
            <a:r>
              <a:rPr lang="en-US"/>
              <a:t>Muslin</a:t>
            </a:r>
          </a:p>
          <a:p>
            <a:r>
              <a:rPr lang="en-US"/>
              <a:t>Paper wrap</a:t>
            </a:r>
          </a:p>
          <a:p>
            <a:r>
              <a:rPr lang="en-US"/>
              <a:t>Peel pack</a:t>
            </a:r>
          </a:p>
          <a:p>
            <a:r>
              <a:rPr lang="en-US"/>
              <a:t>Ridged Containers – for steam</a:t>
            </a:r>
          </a:p>
          <a:p>
            <a:r>
              <a:rPr lang="en-US"/>
              <a:t>NO plastic (Tyvek) or Nylon</a:t>
            </a:r>
          </a:p>
          <a:p>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en-US"/>
              <a:t>Record Keeping</a:t>
            </a:r>
          </a:p>
        </p:txBody>
      </p:sp>
      <p:sp>
        <p:nvSpPr>
          <p:cNvPr id="253955" name="Rectangle 3"/>
          <p:cNvSpPr>
            <a:spLocks noGrp="1" noChangeArrowheads="1"/>
          </p:cNvSpPr>
          <p:nvPr>
            <p:ph type="body" idx="1"/>
          </p:nvPr>
        </p:nvSpPr>
        <p:spPr/>
        <p:txBody>
          <a:bodyPr/>
          <a:lstStyle/>
          <a:p>
            <a:r>
              <a:rPr lang="en-US"/>
              <a:t>Document all items processed</a:t>
            </a:r>
          </a:p>
          <a:p>
            <a:r>
              <a:rPr lang="en-US"/>
              <a:t>Specify department, quantity and description of all items per load.</a:t>
            </a:r>
          </a:p>
          <a:p>
            <a:r>
              <a:rPr lang="en-US"/>
              <a:t>Affix proper sticker (ERS?)</a:t>
            </a:r>
          </a:p>
          <a:p>
            <a:r>
              <a:rPr lang="en-US"/>
              <a:t>Save all print outs BI testing, Bowie Dick test</a:t>
            </a:r>
          </a:p>
          <a:p>
            <a:r>
              <a:rPr lang="en-US"/>
              <a:t>Keep records neat</a:t>
            </a:r>
          </a:p>
          <a:p>
            <a:r>
              <a:rPr lang="en-US"/>
              <a:t>NO WHITEOUT</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Cleaning-Decontamination</a:t>
            </a:r>
          </a:p>
        </p:txBody>
      </p:sp>
      <p:sp>
        <p:nvSpPr>
          <p:cNvPr id="100355" name="Rectangle 3"/>
          <p:cNvSpPr>
            <a:spLocks noGrp="1" noChangeArrowheads="1"/>
          </p:cNvSpPr>
          <p:nvPr>
            <p:ph type="body" idx="1"/>
          </p:nvPr>
        </p:nvSpPr>
        <p:spPr/>
        <p:txBody>
          <a:bodyPr/>
          <a:lstStyle/>
          <a:p>
            <a:pPr>
              <a:lnSpc>
                <a:spcPct val="90000"/>
              </a:lnSpc>
            </a:pPr>
            <a:r>
              <a:rPr lang="en-US" sz="2400" b="1" u="sng"/>
              <a:t>Mechanical</a:t>
            </a:r>
            <a:r>
              <a:rPr lang="en-US" sz="2400" b="1"/>
              <a:t> (Washer-Decontaminator)</a:t>
            </a:r>
          </a:p>
          <a:p>
            <a:pPr>
              <a:lnSpc>
                <a:spcPct val="90000"/>
              </a:lnSpc>
            </a:pPr>
            <a:r>
              <a:rPr lang="en-US" sz="2400"/>
              <a:t>Washer-Decontaminator Tray used to lay instrument or equipment in</a:t>
            </a:r>
          </a:p>
          <a:p>
            <a:pPr>
              <a:lnSpc>
                <a:spcPct val="90000"/>
              </a:lnSpc>
            </a:pPr>
            <a:r>
              <a:rPr lang="en-US" sz="2400"/>
              <a:t>Items are placed with box locks open, cutting edges protected, and assembled instruments, disassembled</a:t>
            </a:r>
          </a:p>
          <a:p>
            <a:pPr>
              <a:lnSpc>
                <a:spcPct val="90000"/>
              </a:lnSpc>
            </a:pPr>
            <a:r>
              <a:rPr lang="en-US" sz="2400"/>
              <a:t>Items are ran through this machine that is manually or automatically fed with a low-sudsing, free-rinsing, PH of 7 (neutral),  detergent</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t>Lot Control</a:t>
            </a:r>
          </a:p>
        </p:txBody>
      </p:sp>
      <p:sp>
        <p:nvSpPr>
          <p:cNvPr id="256003" name="Rectangle 3"/>
          <p:cNvSpPr>
            <a:spLocks noGrp="1" noChangeArrowheads="1"/>
          </p:cNvSpPr>
          <p:nvPr>
            <p:ph type="body" idx="1"/>
          </p:nvPr>
        </p:nvSpPr>
        <p:spPr/>
        <p:txBody>
          <a:bodyPr/>
          <a:lstStyle/>
          <a:p>
            <a:r>
              <a:rPr lang="en-US"/>
              <a:t>Place lot control sticker on items before placing on sterilizer cart.</a:t>
            </a:r>
          </a:p>
          <a:p>
            <a:r>
              <a:rPr lang="en-US"/>
              <a:t>Verify load and sterilizer # are correct</a:t>
            </a:r>
          </a:p>
          <a:p>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a:t>Sterilizer Maintenance</a:t>
            </a:r>
          </a:p>
        </p:txBody>
      </p:sp>
      <p:sp>
        <p:nvSpPr>
          <p:cNvPr id="258051" name="Rectangle 3"/>
          <p:cNvSpPr>
            <a:spLocks noGrp="1" noChangeArrowheads="1"/>
          </p:cNvSpPr>
          <p:nvPr>
            <p:ph type="body" idx="1"/>
          </p:nvPr>
        </p:nvSpPr>
        <p:spPr/>
        <p:txBody>
          <a:bodyPr/>
          <a:lstStyle/>
          <a:p>
            <a:r>
              <a:rPr lang="en-US"/>
              <a:t>Need good PM program by reputable service agent</a:t>
            </a:r>
          </a:p>
          <a:p>
            <a:r>
              <a:rPr lang="en-US"/>
              <a:t>Need to keep sterilizer clean</a:t>
            </a:r>
          </a:p>
          <a:p>
            <a:pPr lvl="1"/>
            <a:r>
              <a:rPr lang="en-US"/>
              <a:t>Inside chamber weekly</a:t>
            </a:r>
          </a:p>
          <a:p>
            <a:pPr lvl="1"/>
            <a:r>
              <a:rPr lang="en-US"/>
              <a:t>Drain line basket daily </a:t>
            </a:r>
          </a:p>
          <a:p>
            <a:pPr lvl="1"/>
            <a:r>
              <a:rPr lang="en-US"/>
              <a:t>Door gasket daily</a:t>
            </a:r>
          </a:p>
          <a:p>
            <a:pPr lvl="1"/>
            <a:r>
              <a:rPr lang="en-US"/>
              <a:t>Exterior surfaces daily</a:t>
            </a:r>
          </a:p>
          <a:p>
            <a:pPr lvl="1"/>
            <a:r>
              <a:rPr lang="en-US"/>
              <a:t>Carts/ carriages weekly.</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t>Summary for Steam</a:t>
            </a:r>
          </a:p>
        </p:txBody>
      </p:sp>
      <p:sp>
        <p:nvSpPr>
          <p:cNvPr id="260099" name="Rectangle 3"/>
          <p:cNvSpPr>
            <a:spLocks noGrp="1" noChangeArrowheads="1"/>
          </p:cNvSpPr>
          <p:nvPr>
            <p:ph type="body" idx="1"/>
          </p:nvPr>
        </p:nvSpPr>
        <p:spPr/>
        <p:txBody>
          <a:bodyPr/>
          <a:lstStyle/>
          <a:p>
            <a:r>
              <a:rPr lang="en-US"/>
              <a:t>Sterilization requires all parameters to be met.</a:t>
            </a:r>
          </a:p>
          <a:p>
            <a:r>
              <a:rPr lang="en-US"/>
              <a:t>Operators of sterilizers must monitor cycles and verify proper conditions.</a:t>
            </a:r>
          </a:p>
          <a:p>
            <a:r>
              <a:rPr lang="en-US"/>
              <a:t>Sterility maintenance is event related; sterility maintenance is on going.</a:t>
            </a:r>
          </a:p>
          <a:p>
            <a:r>
              <a:rPr lang="en-US"/>
              <a:t>Proper handling of packs after sterilization is critical.</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a:t>Summary</a:t>
            </a:r>
          </a:p>
        </p:txBody>
      </p:sp>
      <p:sp>
        <p:nvSpPr>
          <p:cNvPr id="262147" name="Rectangle 3"/>
          <p:cNvSpPr>
            <a:spLocks noGrp="1" noChangeArrowheads="1"/>
          </p:cNvSpPr>
          <p:nvPr>
            <p:ph type="body" idx="1"/>
          </p:nvPr>
        </p:nvSpPr>
        <p:spPr/>
        <p:txBody>
          <a:bodyPr/>
          <a:lstStyle/>
          <a:p>
            <a:r>
              <a:rPr lang="en-US"/>
              <a:t>Proper cleaning of essential components is required for proper sterilization.</a:t>
            </a:r>
          </a:p>
          <a:p>
            <a:r>
              <a:rPr lang="en-US"/>
              <a:t> Competencies for effective sterilization practices need to be demonstrated.</a:t>
            </a:r>
          </a:p>
          <a:p>
            <a:r>
              <a:rPr lang="en-US"/>
              <a:t>Either an item is sterile or not.</a:t>
            </a:r>
          </a:p>
          <a:p>
            <a:r>
              <a:rPr lang="en-US"/>
              <a:t>Can not rush the process, especially the decontamination process.</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US"/>
              <a:t>Dry Heat Sterilization</a:t>
            </a:r>
          </a:p>
        </p:txBody>
      </p:sp>
      <p:sp>
        <p:nvSpPr>
          <p:cNvPr id="264195" name="Rectangle 3"/>
          <p:cNvSpPr>
            <a:spLocks noGrp="1" noChangeArrowheads="1"/>
          </p:cNvSpPr>
          <p:nvPr>
            <p:ph type="body" idx="1"/>
          </p:nvPr>
        </p:nvSpPr>
        <p:spPr/>
        <p:txBody>
          <a:bodyPr/>
          <a:lstStyle/>
          <a:p>
            <a:r>
              <a:rPr lang="en-US"/>
              <a:t>Not often used in facilities today</a:t>
            </a:r>
          </a:p>
          <a:p>
            <a:r>
              <a:rPr lang="en-US"/>
              <a:t>Why:  </a:t>
            </a:r>
          </a:p>
          <a:p>
            <a:pPr lvl="1"/>
            <a:r>
              <a:rPr lang="en-US"/>
              <a:t>Uses very high temperatures (bad for some instruments)</a:t>
            </a:r>
          </a:p>
          <a:p>
            <a:pPr lvl="1"/>
            <a:r>
              <a:rPr lang="en-US"/>
              <a:t>Long exposure times are needed due to lack of moisture (a.k.a. steam).</a:t>
            </a:r>
          </a:p>
          <a:p>
            <a:pPr lvl="1"/>
            <a:r>
              <a:rPr lang="en-US"/>
              <a:t>Find more info: page 204-205</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r>
              <a:rPr lang="en-US" sz="4000"/>
              <a:t>Best Practices for Low Temp Sterilization</a:t>
            </a:r>
          </a:p>
        </p:txBody>
      </p:sp>
      <p:sp>
        <p:nvSpPr>
          <p:cNvPr id="266243" name="Rectangle 3"/>
          <p:cNvSpPr>
            <a:spLocks noGrp="1" noChangeArrowheads="1"/>
          </p:cNvSpPr>
          <p:nvPr>
            <p:ph type="body" idx="1"/>
          </p:nvPr>
        </p:nvSpPr>
        <p:spPr/>
        <p:txBody>
          <a:bodyPr/>
          <a:lstStyle/>
          <a:p>
            <a:r>
              <a:rPr lang="en-US"/>
              <a:t>Choices:</a:t>
            </a:r>
          </a:p>
          <a:p>
            <a:pPr lvl="1"/>
            <a:r>
              <a:rPr lang="en-US"/>
              <a:t>Ozone</a:t>
            </a:r>
          </a:p>
          <a:p>
            <a:pPr lvl="1"/>
            <a:r>
              <a:rPr lang="en-US"/>
              <a:t>ETO – Ethylene Oxide Gas</a:t>
            </a:r>
          </a:p>
          <a:p>
            <a:pPr lvl="1"/>
            <a:r>
              <a:rPr lang="en-US"/>
              <a:t>Low Temp Gas Plasma </a:t>
            </a:r>
          </a:p>
          <a:p>
            <a:pPr lvl="1"/>
            <a:r>
              <a:rPr lang="en-US"/>
              <a:t>Peracetic Acid</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n-US"/>
              <a:t>Ozone Sterilization</a:t>
            </a:r>
          </a:p>
        </p:txBody>
      </p:sp>
      <p:sp>
        <p:nvSpPr>
          <p:cNvPr id="268291" name="Rectangle 3"/>
          <p:cNvSpPr>
            <a:spLocks noGrp="1" noChangeArrowheads="1"/>
          </p:cNvSpPr>
          <p:nvPr>
            <p:ph type="body" idx="1"/>
          </p:nvPr>
        </p:nvSpPr>
        <p:spPr/>
        <p:txBody>
          <a:bodyPr/>
          <a:lstStyle/>
          <a:p>
            <a:r>
              <a:rPr lang="en-US"/>
              <a:t>Low Temp sterilization that was cleared by the FDA in 2004</a:t>
            </a:r>
          </a:p>
          <a:p>
            <a:r>
              <a:rPr lang="en-US"/>
              <a:t>Ozone is oxygen, with an extra atom (O</a:t>
            </a:r>
            <a:r>
              <a:rPr lang="en-US" baseline="-25000"/>
              <a:t>3</a:t>
            </a:r>
            <a:r>
              <a:rPr lang="en-US"/>
              <a:t>)</a:t>
            </a:r>
          </a:p>
          <a:p>
            <a:r>
              <a:rPr lang="en-US"/>
              <a:t>Electricity is added to ozone, to help kill bacteria, fungi, viruses, and spores.</a:t>
            </a:r>
          </a:p>
          <a:p>
            <a:r>
              <a:rPr lang="en-US"/>
              <a:t>Has pungent odor (people smell it after a lighting strike)</a:t>
            </a:r>
          </a:p>
          <a:p>
            <a:pPr>
              <a:buFont typeface="Wingdings" pitchFamily="2" charset="2"/>
              <a:buNone/>
            </a:pPr>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en-US"/>
              <a:t>Advantages of Ozone</a:t>
            </a:r>
          </a:p>
        </p:txBody>
      </p:sp>
      <p:sp>
        <p:nvSpPr>
          <p:cNvPr id="270339" name="Rectangle 3"/>
          <p:cNvSpPr>
            <a:spLocks noGrp="1" noChangeArrowheads="1"/>
          </p:cNvSpPr>
          <p:nvPr>
            <p:ph type="body" idx="1"/>
          </p:nvPr>
        </p:nvSpPr>
        <p:spPr/>
        <p:txBody>
          <a:bodyPr/>
          <a:lstStyle/>
          <a:p>
            <a:r>
              <a:rPr lang="en-US"/>
              <a:t>Low cost of installation</a:t>
            </a:r>
          </a:p>
          <a:p>
            <a:r>
              <a:rPr lang="en-US"/>
              <a:t>No special ventilation ( uses only oxygen, water and electricity)</a:t>
            </a:r>
          </a:p>
          <a:p>
            <a:r>
              <a:rPr lang="en-US"/>
              <a:t>No toxic fumes or hazardous by products</a:t>
            </a:r>
          </a:p>
          <a:p>
            <a:r>
              <a:rPr lang="en-US"/>
              <a:t>No disposal costs</a:t>
            </a:r>
          </a:p>
          <a:p>
            <a:endParaRPr lang="en-US"/>
          </a:p>
          <a:p>
            <a:endParaRPr lang="en-US"/>
          </a:p>
          <a:p>
            <a:endParaRPr lang="en-US"/>
          </a:p>
          <a:p>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US"/>
              <a:t>Disadvantages of Ozone</a:t>
            </a:r>
          </a:p>
        </p:txBody>
      </p:sp>
      <p:sp>
        <p:nvSpPr>
          <p:cNvPr id="272387" name="Rectangle 3"/>
          <p:cNvSpPr>
            <a:spLocks noGrp="1" noChangeArrowheads="1"/>
          </p:cNvSpPr>
          <p:nvPr>
            <p:ph type="body" idx="1"/>
          </p:nvPr>
        </p:nvSpPr>
        <p:spPr/>
        <p:txBody>
          <a:bodyPr/>
          <a:lstStyle/>
          <a:p>
            <a:r>
              <a:rPr lang="en-US"/>
              <a:t>Limited penetrability</a:t>
            </a:r>
          </a:p>
          <a:p>
            <a:r>
              <a:rPr lang="en-US"/>
              <a:t>Potential for metal corrosion</a:t>
            </a:r>
          </a:p>
          <a:p>
            <a:r>
              <a:rPr lang="en-US"/>
              <a:t>Degradation of some plastics due to high humidity (70%-90%)</a:t>
            </a:r>
          </a:p>
          <a:p>
            <a:r>
              <a:rPr lang="en-US"/>
              <a:t>Concentrated ozone can be hazardous to humans and is a respiratory irritant.</a:t>
            </a:r>
          </a:p>
          <a:p>
            <a:pPr>
              <a:buFont typeface="Wingdings" pitchFamily="2" charset="2"/>
              <a:buNone/>
            </a:pPr>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en-US"/>
              <a:t>What to sterilize with Ozone</a:t>
            </a:r>
          </a:p>
        </p:txBody>
      </p:sp>
      <p:sp>
        <p:nvSpPr>
          <p:cNvPr id="274435" name="Rectangle 3"/>
          <p:cNvSpPr>
            <a:spLocks noGrp="1" noChangeArrowheads="1"/>
          </p:cNvSpPr>
          <p:nvPr>
            <p:ph type="body" idx="1"/>
          </p:nvPr>
        </p:nvSpPr>
        <p:spPr/>
        <p:txBody>
          <a:bodyPr/>
          <a:lstStyle/>
          <a:p>
            <a:r>
              <a:rPr lang="en-US"/>
              <a:t>Stainless Steel Inst.</a:t>
            </a:r>
          </a:p>
          <a:p>
            <a:r>
              <a:rPr lang="en-US"/>
              <a:t>Hinged instruments</a:t>
            </a:r>
          </a:p>
          <a:p>
            <a:r>
              <a:rPr lang="en-US"/>
              <a:t>Instruments with stainless steel lumens (single lumens defined inner diameter, length and relationship between inner diameter and length.)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t>Cleaning-Decontamination</a:t>
            </a:r>
          </a:p>
        </p:txBody>
      </p:sp>
      <p:sp>
        <p:nvSpPr>
          <p:cNvPr id="101379" name="Rectangle 3"/>
          <p:cNvSpPr>
            <a:spLocks noGrp="1" noChangeArrowheads="1"/>
          </p:cNvSpPr>
          <p:nvPr>
            <p:ph type="body" idx="1"/>
          </p:nvPr>
        </p:nvSpPr>
        <p:spPr/>
        <p:txBody>
          <a:bodyPr/>
          <a:lstStyle/>
          <a:p>
            <a:pPr>
              <a:lnSpc>
                <a:spcPct val="90000"/>
              </a:lnSpc>
            </a:pPr>
            <a:r>
              <a:rPr lang="en-US" sz="2800" b="1" u="sng"/>
              <a:t>Ultrasonic</a:t>
            </a:r>
            <a:r>
              <a:rPr lang="en-US" sz="2800" b="1"/>
              <a:t> (Sonic)</a:t>
            </a:r>
          </a:p>
          <a:p>
            <a:pPr>
              <a:lnSpc>
                <a:spcPct val="90000"/>
              </a:lnSpc>
            </a:pPr>
            <a:r>
              <a:rPr lang="en-US" sz="2800"/>
              <a:t>Ultrasonic and high frequency sound waves clean instruments by process called “cavitation” where tiny bubbles from the sound waves dislodge, dissolve, and disperse soil from the instruments</a:t>
            </a:r>
          </a:p>
          <a:p>
            <a:pPr>
              <a:lnSpc>
                <a:spcPct val="90000"/>
              </a:lnSpc>
            </a:pPr>
            <a:r>
              <a:rPr lang="en-US" sz="2800"/>
              <a:t>Instruments must be thoroughly rinsed as the debris are free-floating in the solution</a:t>
            </a:r>
          </a:p>
          <a:p>
            <a:pPr>
              <a:lnSpc>
                <a:spcPct val="90000"/>
              </a:lnSpc>
            </a:pPr>
            <a:endParaRPr lang="en-US" sz="280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sz="4000"/>
              <a:t>What </a:t>
            </a:r>
            <a:r>
              <a:rPr lang="en-US" sz="4000" b="1" i="1" u="sng"/>
              <a:t>NOT</a:t>
            </a:r>
            <a:r>
              <a:rPr lang="en-US" sz="4000"/>
              <a:t> to sterilize with Ozone</a:t>
            </a:r>
          </a:p>
        </p:txBody>
      </p:sp>
      <p:sp>
        <p:nvSpPr>
          <p:cNvPr id="276483" name="Rectangle 3"/>
          <p:cNvSpPr>
            <a:spLocks noGrp="1" noChangeArrowheads="1"/>
          </p:cNvSpPr>
          <p:nvPr>
            <p:ph type="body" idx="1"/>
          </p:nvPr>
        </p:nvSpPr>
        <p:spPr/>
        <p:txBody>
          <a:bodyPr/>
          <a:lstStyle/>
          <a:p>
            <a:pPr>
              <a:lnSpc>
                <a:spcPct val="90000"/>
              </a:lnSpc>
            </a:pPr>
            <a:r>
              <a:rPr lang="en-US" sz="2800"/>
              <a:t>Flexible endoscopes</a:t>
            </a:r>
          </a:p>
          <a:p>
            <a:pPr>
              <a:lnSpc>
                <a:spcPct val="90000"/>
              </a:lnSpc>
            </a:pPr>
            <a:r>
              <a:rPr lang="en-US" sz="2800"/>
              <a:t>Implants</a:t>
            </a:r>
          </a:p>
          <a:p>
            <a:pPr>
              <a:lnSpc>
                <a:spcPct val="90000"/>
              </a:lnSpc>
            </a:pPr>
            <a:r>
              <a:rPr lang="en-US" sz="2800"/>
              <a:t>Ampules containing liquids</a:t>
            </a:r>
          </a:p>
          <a:p>
            <a:pPr>
              <a:lnSpc>
                <a:spcPct val="90000"/>
              </a:lnSpc>
            </a:pPr>
            <a:r>
              <a:rPr lang="en-US" sz="2800"/>
              <a:t>Natural rubber and latex</a:t>
            </a:r>
          </a:p>
          <a:p>
            <a:pPr>
              <a:lnSpc>
                <a:spcPct val="90000"/>
              </a:lnSpc>
            </a:pPr>
            <a:r>
              <a:rPr lang="en-US" sz="2800"/>
              <a:t>Woven textiles</a:t>
            </a:r>
          </a:p>
          <a:p>
            <a:pPr>
              <a:lnSpc>
                <a:spcPct val="90000"/>
              </a:lnSpc>
            </a:pPr>
            <a:r>
              <a:rPr lang="en-US" sz="2800"/>
              <a:t>Devices made of the metals copper, zinc, nickel or metal foil</a:t>
            </a:r>
          </a:p>
          <a:p>
            <a:pPr>
              <a:lnSpc>
                <a:spcPct val="90000"/>
              </a:lnSpc>
            </a:pPr>
            <a:r>
              <a:rPr lang="en-US" sz="2800"/>
              <a:t>Containers with cellulose filters</a:t>
            </a:r>
          </a:p>
          <a:p>
            <a:pPr>
              <a:lnSpc>
                <a:spcPct val="90000"/>
              </a:lnSpc>
            </a:pPr>
            <a:r>
              <a:rPr lang="en-US" sz="2800"/>
              <a:t>Consult the manufacturer</a:t>
            </a:r>
          </a:p>
          <a:p>
            <a:pPr>
              <a:lnSpc>
                <a:spcPct val="90000"/>
              </a:lnSpc>
              <a:buFont typeface="Wingdings" pitchFamily="2" charset="2"/>
              <a:buNone/>
            </a:pPr>
            <a:endParaRPr lang="en-US" sz="2800"/>
          </a:p>
          <a:p>
            <a:pPr>
              <a:lnSpc>
                <a:spcPct val="90000"/>
              </a:lnSpc>
            </a:pPr>
            <a:endParaRPr lang="en-US" sz="280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a:t>Ozone Sterilization Cycles</a:t>
            </a:r>
          </a:p>
        </p:txBody>
      </p:sp>
      <p:sp>
        <p:nvSpPr>
          <p:cNvPr id="278531" name="Rectangle 3"/>
          <p:cNvSpPr>
            <a:spLocks noGrp="1" noChangeArrowheads="1"/>
          </p:cNvSpPr>
          <p:nvPr>
            <p:ph type="body" idx="1"/>
          </p:nvPr>
        </p:nvSpPr>
        <p:spPr/>
        <p:txBody>
          <a:bodyPr/>
          <a:lstStyle/>
          <a:p>
            <a:pPr>
              <a:lnSpc>
                <a:spcPct val="90000"/>
              </a:lnSpc>
            </a:pPr>
            <a:r>
              <a:rPr lang="en-US" sz="2800"/>
              <a:t>Parameters are: ozone concentration, temp and time.</a:t>
            </a:r>
          </a:p>
          <a:p>
            <a:pPr>
              <a:lnSpc>
                <a:spcPct val="90000"/>
              </a:lnSpc>
            </a:pPr>
            <a:r>
              <a:rPr lang="en-US" sz="2800"/>
              <a:t>A preconditioning phase</a:t>
            </a:r>
          </a:p>
          <a:p>
            <a:pPr>
              <a:lnSpc>
                <a:spcPct val="90000"/>
              </a:lnSpc>
            </a:pPr>
            <a:r>
              <a:rPr lang="en-US" sz="2800"/>
              <a:t>2 half cycles consisting of vacuum, humidification, ozone injection and ozone exposure.</a:t>
            </a:r>
          </a:p>
          <a:p>
            <a:pPr>
              <a:lnSpc>
                <a:spcPct val="90000"/>
              </a:lnSpc>
            </a:pPr>
            <a:r>
              <a:rPr lang="en-US" sz="2800"/>
              <a:t>At the end of the second half cycle, the chamber vents, removing the ozone, completing the process.</a:t>
            </a:r>
          </a:p>
          <a:p>
            <a:pPr>
              <a:lnSpc>
                <a:spcPct val="90000"/>
              </a:lnSpc>
            </a:pPr>
            <a:r>
              <a:rPr lang="en-US" sz="2800"/>
              <a:t>Ozone is converted back into safe O</a:t>
            </a:r>
            <a:r>
              <a:rPr lang="en-US" sz="2800" baseline="-16000"/>
              <a:t>2</a:t>
            </a:r>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a:t>Wrapping for Ozone</a:t>
            </a:r>
          </a:p>
        </p:txBody>
      </p:sp>
      <p:sp>
        <p:nvSpPr>
          <p:cNvPr id="280579" name="Rectangle 3"/>
          <p:cNvSpPr>
            <a:spLocks noGrp="1" noChangeArrowheads="1"/>
          </p:cNvSpPr>
          <p:nvPr>
            <p:ph type="body" idx="1"/>
          </p:nvPr>
        </p:nvSpPr>
        <p:spPr/>
        <p:txBody>
          <a:bodyPr/>
          <a:lstStyle/>
          <a:p>
            <a:r>
              <a:rPr lang="en-US"/>
              <a:t>Acceptable materials include nonwoven or noncellulose wraps</a:t>
            </a:r>
          </a:p>
          <a:p>
            <a:r>
              <a:rPr lang="en-US"/>
              <a:t>Polyethylene pouches</a:t>
            </a:r>
          </a:p>
          <a:p>
            <a:r>
              <a:rPr lang="en-US"/>
              <a:t>Anodized (A process that hardens the outside surface of a metal part)  Aluminum sterilization containers with disposable non-cellulose filters.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a:t>Monitoring for Ozone Cycles</a:t>
            </a:r>
          </a:p>
        </p:txBody>
      </p:sp>
      <p:sp>
        <p:nvSpPr>
          <p:cNvPr id="282627" name="Rectangle 3"/>
          <p:cNvSpPr>
            <a:spLocks noGrp="1" noChangeArrowheads="1"/>
          </p:cNvSpPr>
          <p:nvPr>
            <p:ph type="body" idx="1"/>
          </p:nvPr>
        </p:nvSpPr>
        <p:spPr/>
        <p:txBody>
          <a:bodyPr/>
          <a:lstStyle/>
          <a:p>
            <a:pPr>
              <a:lnSpc>
                <a:spcPct val="80000"/>
              </a:lnSpc>
            </a:pPr>
            <a:r>
              <a:rPr lang="en-US" sz="2800"/>
              <a:t>Appropriate CI’s</a:t>
            </a:r>
          </a:p>
          <a:p>
            <a:pPr>
              <a:lnSpc>
                <a:spcPct val="80000"/>
              </a:lnSpc>
            </a:pPr>
            <a:r>
              <a:rPr lang="en-US" sz="2800"/>
              <a:t>Standard BI’s (</a:t>
            </a:r>
            <a:r>
              <a:rPr lang="en-US" sz="2800" i="1"/>
              <a:t>Geobacillus stearothermophilus</a:t>
            </a:r>
            <a:r>
              <a:rPr lang="en-US" sz="2800"/>
              <a:t>)</a:t>
            </a:r>
          </a:p>
          <a:p>
            <a:pPr>
              <a:lnSpc>
                <a:spcPct val="80000"/>
              </a:lnSpc>
            </a:pPr>
            <a:r>
              <a:rPr lang="en-US" sz="2800"/>
              <a:t>Make a test packet: Place BI into catheter tip syringe.  </a:t>
            </a:r>
          </a:p>
          <a:p>
            <a:pPr>
              <a:lnSpc>
                <a:spcPct val="80000"/>
              </a:lnSpc>
            </a:pPr>
            <a:r>
              <a:rPr lang="en-US" sz="2800"/>
              <a:t>Cap of the BI is inserted first.</a:t>
            </a:r>
          </a:p>
          <a:p>
            <a:pPr>
              <a:lnSpc>
                <a:spcPct val="80000"/>
              </a:lnSpc>
            </a:pPr>
            <a:r>
              <a:rPr lang="en-US" sz="2800"/>
              <a:t>Plunger is placed in syringe</a:t>
            </a:r>
          </a:p>
          <a:p>
            <a:pPr>
              <a:lnSpc>
                <a:spcPct val="80000"/>
              </a:lnSpc>
            </a:pPr>
            <a:r>
              <a:rPr lang="en-US" sz="2800"/>
              <a:t>Place syringe into a sterilization pouch along with the appropriate CI.</a:t>
            </a:r>
          </a:p>
          <a:p>
            <a:pPr>
              <a:lnSpc>
                <a:spcPct val="80000"/>
              </a:lnSpc>
            </a:pPr>
            <a:r>
              <a:rPr lang="en-US" sz="2800"/>
              <a:t>Seal pouch. At the end of the cycle, incubate BI.</a:t>
            </a:r>
          </a:p>
          <a:p>
            <a:pPr>
              <a:lnSpc>
                <a:spcPct val="80000"/>
              </a:lnSpc>
            </a:pPr>
            <a:r>
              <a:rPr lang="en-US" sz="2800"/>
              <a:t>Read at 24 and 48 hours.</a:t>
            </a:r>
          </a:p>
          <a:p>
            <a:pPr>
              <a:lnSpc>
                <a:spcPct val="80000"/>
              </a:lnSpc>
            </a:pPr>
            <a:endParaRPr lang="en-US" sz="280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r>
              <a:rPr lang="en-US"/>
              <a:t>ETO</a:t>
            </a:r>
          </a:p>
        </p:txBody>
      </p:sp>
      <p:sp>
        <p:nvSpPr>
          <p:cNvPr id="284675" name="Rectangle 3"/>
          <p:cNvSpPr>
            <a:spLocks noGrp="1" noChangeArrowheads="1"/>
          </p:cNvSpPr>
          <p:nvPr>
            <p:ph type="body" idx="1"/>
          </p:nvPr>
        </p:nvSpPr>
        <p:spPr/>
        <p:txBody>
          <a:bodyPr/>
          <a:lstStyle/>
          <a:p>
            <a:r>
              <a:rPr lang="en-US"/>
              <a:t>Chemical agent used for sterilization for heat, pressure, or moisture sensitive item.</a:t>
            </a:r>
          </a:p>
          <a:p>
            <a:r>
              <a:rPr lang="en-US"/>
              <a:t>A member of the ether family A.K.A. Epoxide</a:t>
            </a:r>
          </a:p>
          <a:p>
            <a:r>
              <a:rPr lang="en-US"/>
              <a:t>A liquid that at room temp becomes a gas.</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a:t>Uses of ETO</a:t>
            </a:r>
          </a:p>
        </p:txBody>
      </p:sp>
      <p:sp>
        <p:nvSpPr>
          <p:cNvPr id="286723" name="Rectangle 3"/>
          <p:cNvSpPr>
            <a:spLocks noGrp="1" noChangeArrowheads="1"/>
          </p:cNvSpPr>
          <p:nvPr>
            <p:ph type="body" idx="1"/>
          </p:nvPr>
        </p:nvSpPr>
        <p:spPr/>
        <p:txBody>
          <a:bodyPr/>
          <a:lstStyle/>
          <a:p>
            <a:r>
              <a:rPr lang="en-US"/>
              <a:t>Sterilant</a:t>
            </a:r>
          </a:p>
          <a:p>
            <a:r>
              <a:rPr lang="en-US"/>
              <a:t>Fumigant and pesticide</a:t>
            </a:r>
          </a:p>
          <a:p>
            <a:r>
              <a:rPr lang="en-US"/>
              <a:t>To control molds and fungi in producing fruits, nutmeats, egg powders and tobacco</a:t>
            </a:r>
          </a:p>
          <a:p>
            <a:r>
              <a:rPr lang="en-US"/>
              <a:t>In the production of antifreeze, polyester fibers and films.</a:t>
            </a:r>
          </a:p>
          <a:p>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sz="4000"/>
              <a:t>Type of ETO used in Sterilization</a:t>
            </a:r>
          </a:p>
        </p:txBody>
      </p:sp>
      <p:sp>
        <p:nvSpPr>
          <p:cNvPr id="288771" name="Rectangle 3"/>
          <p:cNvSpPr>
            <a:spLocks noGrp="1" noChangeArrowheads="1"/>
          </p:cNvSpPr>
          <p:nvPr>
            <p:ph type="body" idx="1"/>
          </p:nvPr>
        </p:nvSpPr>
        <p:spPr/>
        <p:txBody>
          <a:bodyPr/>
          <a:lstStyle/>
          <a:p>
            <a:r>
              <a:rPr lang="en-US"/>
              <a:t>100% undiluted in unit dose cartridges</a:t>
            </a:r>
          </a:p>
          <a:p>
            <a:pPr lvl="1"/>
            <a:r>
              <a:rPr lang="en-US"/>
              <a:t>Becoming the most commonly used in hospitals since the ban of CFC’s I 1995 because of their ozone depleting action.</a:t>
            </a:r>
          </a:p>
          <a:p>
            <a:pPr lvl="1"/>
            <a:endParaRPr lang="en-US"/>
          </a:p>
          <a:p>
            <a:pPr lvl="1"/>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ETO Mixtures</a:t>
            </a:r>
          </a:p>
        </p:txBody>
      </p:sp>
      <p:sp>
        <p:nvSpPr>
          <p:cNvPr id="290819" name="Rectangle 3"/>
          <p:cNvSpPr>
            <a:spLocks noGrp="1" noChangeArrowheads="1"/>
          </p:cNvSpPr>
          <p:nvPr>
            <p:ph type="body" idx="1"/>
          </p:nvPr>
        </p:nvSpPr>
        <p:spPr/>
        <p:txBody>
          <a:bodyPr/>
          <a:lstStyle/>
          <a:p>
            <a:r>
              <a:rPr lang="en-US"/>
              <a:t>Mixtures with inert gases such as HCFC’s and Carbon-Dioxide (CO2)</a:t>
            </a:r>
          </a:p>
          <a:p>
            <a:r>
              <a:rPr lang="en-US"/>
              <a:t>HCFC’s banned after 2023 in US.</a:t>
            </a:r>
          </a:p>
          <a:p>
            <a:r>
              <a:rPr lang="en-US"/>
              <a:t>There are stability and pressure issues with CO2 mixtures.</a:t>
            </a:r>
          </a:p>
          <a:p>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a:t>Characteristics of 100% ETO</a:t>
            </a:r>
          </a:p>
        </p:txBody>
      </p:sp>
      <p:sp>
        <p:nvSpPr>
          <p:cNvPr id="292867" name="Rectangle 3"/>
          <p:cNvSpPr>
            <a:spLocks noGrp="1" noChangeArrowheads="1"/>
          </p:cNvSpPr>
          <p:nvPr>
            <p:ph type="body" idx="1"/>
          </p:nvPr>
        </p:nvSpPr>
        <p:spPr/>
        <p:txBody>
          <a:bodyPr/>
          <a:lstStyle/>
          <a:p>
            <a:r>
              <a:rPr lang="en-US"/>
              <a:t>Completely soluble in water at 50 degrees Fahrenheit.</a:t>
            </a:r>
          </a:p>
          <a:p>
            <a:r>
              <a:rPr lang="en-US"/>
              <a:t>Must use Bacillus Subtilis</a:t>
            </a:r>
          </a:p>
          <a:p>
            <a:r>
              <a:rPr lang="en-US"/>
              <a:t>In presence of an acid or alkaline catalyst it can react with water to form ethylene glycol or ethylene chlorhydrin (characterized by brown residue).</a:t>
            </a:r>
          </a:p>
          <a:p>
            <a:r>
              <a:rPr lang="en-US"/>
              <a:t>Flammable at liquid and gaseous state</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a:t>Characteristics of 100% ETO</a:t>
            </a:r>
          </a:p>
        </p:txBody>
      </p:sp>
      <p:sp>
        <p:nvSpPr>
          <p:cNvPr id="294915" name="Rectangle 3"/>
          <p:cNvSpPr>
            <a:spLocks noGrp="1" noChangeArrowheads="1"/>
          </p:cNvSpPr>
          <p:nvPr>
            <p:ph type="body" idx="1"/>
          </p:nvPr>
        </p:nvSpPr>
        <p:spPr/>
        <p:txBody>
          <a:bodyPr/>
          <a:lstStyle/>
          <a:p>
            <a:r>
              <a:rPr lang="en-US"/>
              <a:t>Has the ability to be absorbed by may materials.</a:t>
            </a:r>
          </a:p>
          <a:p>
            <a:r>
              <a:rPr lang="en-US"/>
              <a:t>Colorless</a:t>
            </a:r>
          </a:p>
          <a:p>
            <a:r>
              <a:rPr lang="en-US"/>
              <a:t>Liquid form causes server burns.</a:t>
            </a:r>
          </a:p>
          <a:p>
            <a:r>
              <a:rPr lang="en-US"/>
              <a:t>In the gaseous state it is moderately toxic under the conditions of proper use.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Rinsing</a:t>
            </a:r>
          </a:p>
        </p:txBody>
      </p:sp>
      <p:sp>
        <p:nvSpPr>
          <p:cNvPr id="102403" name="Rectangle 3"/>
          <p:cNvSpPr>
            <a:spLocks noGrp="1" noChangeArrowheads="1"/>
          </p:cNvSpPr>
          <p:nvPr>
            <p:ph type="body" idx="1"/>
          </p:nvPr>
        </p:nvSpPr>
        <p:spPr/>
        <p:txBody>
          <a:bodyPr/>
          <a:lstStyle/>
          <a:p>
            <a:pPr>
              <a:lnSpc>
                <a:spcPct val="90000"/>
              </a:lnSpc>
            </a:pPr>
            <a:r>
              <a:rPr lang="en-US"/>
              <a:t>Must be done with distilled water or sterile water, to prevent damage to the instrumentation or equipment</a:t>
            </a:r>
          </a:p>
          <a:p>
            <a:pPr>
              <a:lnSpc>
                <a:spcPct val="90000"/>
              </a:lnSpc>
            </a:pPr>
            <a:r>
              <a:rPr lang="en-US"/>
              <a:t>Salt water or Normal Saline (NS) is corrosive</a:t>
            </a:r>
          </a:p>
          <a:p>
            <a:pPr>
              <a:lnSpc>
                <a:spcPct val="90000"/>
              </a:lnSpc>
            </a:pPr>
            <a:r>
              <a:rPr lang="en-US"/>
              <a:t>Tap water is filled with minerals that are potentially corrosive as well</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a:t>Characteristics of 100% ETO</a:t>
            </a:r>
          </a:p>
        </p:txBody>
      </p:sp>
      <p:sp>
        <p:nvSpPr>
          <p:cNvPr id="296963" name="Rectangle 3"/>
          <p:cNvSpPr>
            <a:spLocks noGrp="1" noChangeArrowheads="1"/>
          </p:cNvSpPr>
          <p:nvPr>
            <p:ph type="body" idx="1"/>
          </p:nvPr>
        </p:nvSpPr>
        <p:spPr/>
        <p:txBody>
          <a:bodyPr/>
          <a:lstStyle/>
          <a:p>
            <a:pPr>
              <a:lnSpc>
                <a:spcPct val="90000"/>
              </a:lnSpc>
            </a:pPr>
            <a:r>
              <a:rPr lang="en-US" sz="2800"/>
              <a:t>Most people can not detect the odor until it reached level of 700 ppm (PPM =‘s: number of grams of a dissolved substance in 1000 liters of water)</a:t>
            </a:r>
          </a:p>
          <a:p>
            <a:pPr>
              <a:lnSpc>
                <a:spcPct val="90000"/>
              </a:lnSpc>
            </a:pPr>
            <a:r>
              <a:rPr lang="en-US" sz="2800"/>
              <a:t>Explosive in mixture of air in 3% to 80%</a:t>
            </a:r>
          </a:p>
          <a:p>
            <a:pPr lvl="1">
              <a:lnSpc>
                <a:spcPct val="90000"/>
              </a:lnSpc>
            </a:pPr>
            <a:r>
              <a:rPr lang="en-US" sz="2400"/>
              <a:t>The explosiveness can be eliminated by mixing ETO with inert gases.</a:t>
            </a:r>
          </a:p>
          <a:p>
            <a:pPr lvl="1">
              <a:lnSpc>
                <a:spcPct val="90000"/>
              </a:lnSpc>
            </a:pPr>
            <a:r>
              <a:rPr lang="en-US" sz="2400"/>
              <a:t>http://video.google.com/videoplay?docid=-43585565522259544&amp;q=Ethylene+oxide+explosion&amp;total=1&amp;start=0&amp;num=10&amp;so=0&amp;type=search&amp;plindex=0</a:t>
            </a:r>
          </a:p>
          <a:p>
            <a:pPr>
              <a:lnSpc>
                <a:spcPct val="90000"/>
              </a:lnSpc>
              <a:buFont typeface="Wingdings" pitchFamily="2" charset="2"/>
              <a:buNone/>
            </a:pPr>
            <a:endParaRPr lang="en-US" sz="280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t>Storage/Handling of 100% ETO</a:t>
            </a:r>
          </a:p>
        </p:txBody>
      </p:sp>
      <p:sp>
        <p:nvSpPr>
          <p:cNvPr id="299011" name="Rectangle 3"/>
          <p:cNvSpPr>
            <a:spLocks noGrp="1" noChangeArrowheads="1"/>
          </p:cNvSpPr>
          <p:nvPr>
            <p:ph type="body" idx="1"/>
          </p:nvPr>
        </p:nvSpPr>
        <p:spPr/>
        <p:txBody>
          <a:bodyPr/>
          <a:lstStyle/>
          <a:p>
            <a:pPr>
              <a:lnSpc>
                <a:spcPct val="90000"/>
              </a:lnSpc>
            </a:pPr>
            <a:r>
              <a:rPr lang="en-US"/>
              <a:t>Provided in unit dos cartridges.</a:t>
            </a:r>
          </a:p>
          <a:p>
            <a:pPr>
              <a:lnSpc>
                <a:spcPct val="90000"/>
              </a:lnSpc>
            </a:pPr>
            <a:r>
              <a:rPr lang="en-US"/>
              <a:t>Stored and used I well ventilated areas with a minimum of 10 air exchanges per hour.</a:t>
            </a:r>
          </a:p>
          <a:p>
            <a:pPr>
              <a:lnSpc>
                <a:spcPct val="90000"/>
              </a:lnSpc>
            </a:pPr>
            <a:r>
              <a:rPr lang="en-US"/>
              <a:t>Can keep 10-12 cartridges in the department</a:t>
            </a:r>
          </a:p>
          <a:p>
            <a:pPr>
              <a:lnSpc>
                <a:spcPct val="90000"/>
              </a:lnSpc>
            </a:pPr>
            <a:r>
              <a:rPr lang="en-US"/>
              <a:t>Storages of bulk supply of gas (excess of 12 cartridges) should be as a Class 1 Flammable Liquid.</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t>Storage/Handling of 100% ETO</a:t>
            </a:r>
          </a:p>
        </p:txBody>
      </p:sp>
      <p:sp>
        <p:nvSpPr>
          <p:cNvPr id="301059" name="Rectangle 3"/>
          <p:cNvSpPr>
            <a:spLocks noGrp="1" noChangeArrowheads="1"/>
          </p:cNvSpPr>
          <p:nvPr>
            <p:ph type="body" idx="1"/>
          </p:nvPr>
        </p:nvSpPr>
        <p:spPr/>
        <p:txBody>
          <a:bodyPr/>
          <a:lstStyle/>
          <a:p>
            <a:r>
              <a:rPr lang="en-US"/>
              <a:t>Cartridges should be aerated at the end of the cycle as well as the gloves used to handle the cartridge.</a:t>
            </a:r>
          </a:p>
          <a:p>
            <a:r>
              <a:rPr lang="en-US"/>
              <a:t>Neoprene gloves should be used.</a:t>
            </a:r>
          </a:p>
          <a:p>
            <a:r>
              <a:rPr lang="en-US"/>
              <a:t>Google are also recommended when transferring items to an aerator.</a:t>
            </a:r>
          </a:p>
          <a:p>
            <a:r>
              <a:rPr lang="en-US"/>
              <a:t>Use goggles and gloves when handling cartridges.</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US" sz="4000"/>
              <a:t>Storage/Handling of ETO Mixtures</a:t>
            </a:r>
          </a:p>
        </p:txBody>
      </p:sp>
      <p:sp>
        <p:nvSpPr>
          <p:cNvPr id="303107" name="Rectangle 3"/>
          <p:cNvSpPr>
            <a:spLocks noGrp="1" noChangeArrowheads="1"/>
          </p:cNvSpPr>
          <p:nvPr>
            <p:ph type="body" idx="1"/>
          </p:nvPr>
        </p:nvSpPr>
        <p:spPr/>
        <p:txBody>
          <a:bodyPr/>
          <a:lstStyle/>
          <a:p>
            <a:r>
              <a:rPr lang="en-US"/>
              <a:t>Supplied in large cylinders or tanks.</a:t>
            </a:r>
          </a:p>
          <a:p>
            <a:r>
              <a:rPr lang="en-US"/>
              <a:t>Cylinder must be secured.</a:t>
            </a:r>
          </a:p>
          <a:p>
            <a:r>
              <a:rPr lang="en-US"/>
              <a:t>Should be stored at room temperature</a:t>
            </a:r>
          </a:p>
          <a:p>
            <a:r>
              <a:rPr lang="en-US"/>
              <a:t>Storage areas must be well ventilated with 10 air exchanges per hour.</a:t>
            </a:r>
          </a:p>
          <a:p>
            <a:r>
              <a:rPr lang="en-US"/>
              <a:t>Care must be taken when changing cylinders to avoid accidental exposure.</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a:t>Achieving Sterility with ETO</a:t>
            </a:r>
          </a:p>
        </p:txBody>
      </p:sp>
      <p:sp>
        <p:nvSpPr>
          <p:cNvPr id="305155" name="Rectangle 3"/>
          <p:cNvSpPr>
            <a:spLocks noGrp="1" noChangeArrowheads="1"/>
          </p:cNvSpPr>
          <p:nvPr>
            <p:ph type="body" idx="1"/>
          </p:nvPr>
        </p:nvSpPr>
        <p:spPr/>
        <p:txBody>
          <a:bodyPr/>
          <a:lstStyle/>
          <a:p>
            <a:r>
              <a:rPr lang="en-US"/>
              <a:t>Items must be clean before sterilization.</a:t>
            </a:r>
          </a:p>
          <a:p>
            <a:r>
              <a:rPr lang="en-US"/>
              <a:t>Materials to be sterilized and packaging should be maintained in an environment of relative humidity of at least 50%.</a:t>
            </a:r>
          </a:p>
          <a:p>
            <a:r>
              <a:rPr lang="en-US"/>
              <a:t>Items to be sterilized must be completely dry.</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a:t>Achieving Sterility with ETO</a:t>
            </a:r>
          </a:p>
        </p:txBody>
      </p:sp>
      <p:sp>
        <p:nvSpPr>
          <p:cNvPr id="307203" name="Rectangle 3"/>
          <p:cNvSpPr>
            <a:spLocks noGrp="1" noChangeArrowheads="1"/>
          </p:cNvSpPr>
          <p:nvPr>
            <p:ph type="body" idx="1"/>
          </p:nvPr>
        </p:nvSpPr>
        <p:spPr/>
        <p:txBody>
          <a:bodyPr/>
          <a:lstStyle/>
          <a:p>
            <a:pPr>
              <a:lnSpc>
                <a:spcPct val="90000"/>
              </a:lnSpc>
            </a:pPr>
            <a:r>
              <a:rPr lang="en-US"/>
              <a:t>All traces of lubricants must be removed.</a:t>
            </a:r>
          </a:p>
          <a:p>
            <a:pPr>
              <a:lnSpc>
                <a:spcPct val="90000"/>
              </a:lnSpc>
            </a:pPr>
            <a:r>
              <a:rPr lang="en-US"/>
              <a:t>Select appropriate packaging materials:</a:t>
            </a:r>
          </a:p>
          <a:p>
            <a:pPr lvl="1">
              <a:lnSpc>
                <a:spcPct val="90000"/>
              </a:lnSpc>
            </a:pPr>
            <a:r>
              <a:rPr lang="en-US"/>
              <a:t>Most wrappers acceptable for steam are also acceptable for ETO</a:t>
            </a:r>
          </a:p>
          <a:p>
            <a:pPr lvl="1">
              <a:lnSpc>
                <a:spcPct val="90000"/>
              </a:lnSpc>
            </a:pPr>
            <a:r>
              <a:rPr lang="en-US"/>
              <a:t>Can use Polyethylene (may not exceed 3 mm’s in thickness)</a:t>
            </a:r>
          </a:p>
          <a:p>
            <a:pPr lvl="1">
              <a:lnSpc>
                <a:spcPct val="90000"/>
              </a:lnSpc>
            </a:pPr>
            <a:r>
              <a:rPr lang="en-US"/>
              <a:t>Tyvek</a:t>
            </a:r>
          </a:p>
          <a:p>
            <a:pPr>
              <a:lnSpc>
                <a:spcPct val="90000"/>
              </a:lnSpc>
            </a:pPr>
            <a:r>
              <a:rPr lang="en-US"/>
              <a:t>Do not use Nylon, Polyester (Mylar), PVC films or Styrofoam.</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en-US"/>
              <a:t>Packaging for ETO Sterilization</a:t>
            </a:r>
          </a:p>
        </p:txBody>
      </p:sp>
      <p:sp>
        <p:nvSpPr>
          <p:cNvPr id="309251" name="Rectangle 3"/>
          <p:cNvSpPr>
            <a:spLocks noGrp="1" noChangeArrowheads="1"/>
          </p:cNvSpPr>
          <p:nvPr>
            <p:ph type="body" idx="1"/>
          </p:nvPr>
        </p:nvSpPr>
        <p:spPr/>
        <p:txBody>
          <a:bodyPr/>
          <a:lstStyle/>
          <a:p>
            <a:r>
              <a:rPr lang="en-US"/>
              <a:t>Make sure packaging is performed in a manner that conforms with the standards for packaging products for sterilization.</a:t>
            </a:r>
          </a:p>
          <a:p>
            <a:pPr lvl="1"/>
            <a:r>
              <a:rPr lang="en-US"/>
              <a:t>Packages must be wrapped in a manner that provides for aseptic handling and protection of package contents until use.</a:t>
            </a:r>
          </a:p>
          <a:p>
            <a:pPr lvl="1"/>
            <a:r>
              <a:rPr lang="en-US"/>
              <a:t>Packages must be wrapped in a manner that allows for adequate penetration and subsequent release of the sterilant.</a:t>
            </a:r>
          </a:p>
          <a:p>
            <a:pPr lvl="1"/>
            <a:endParaRPr lang="en-US"/>
          </a:p>
          <a:p>
            <a:pPr lvl="1"/>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a:t>Packaging for ETO Sterilization</a:t>
            </a:r>
          </a:p>
        </p:txBody>
      </p:sp>
      <p:sp>
        <p:nvSpPr>
          <p:cNvPr id="311299" name="Rectangle 3"/>
          <p:cNvSpPr>
            <a:spLocks noGrp="1" noChangeArrowheads="1"/>
          </p:cNvSpPr>
          <p:nvPr>
            <p:ph type="body" idx="1"/>
          </p:nvPr>
        </p:nvSpPr>
        <p:spPr/>
        <p:txBody>
          <a:bodyPr/>
          <a:lstStyle/>
          <a:p>
            <a:r>
              <a:rPr lang="en-US"/>
              <a:t>If using trays for containing items, make sure they are perforated and lay flat in the sterilizer.</a:t>
            </a:r>
          </a:p>
          <a:p>
            <a:r>
              <a:rPr lang="en-US"/>
              <a:t>If using container, make sure they are tested in your sterilizer.</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r>
              <a:rPr lang="en-US"/>
              <a:t>Loading the Sterilizer</a:t>
            </a:r>
          </a:p>
        </p:txBody>
      </p:sp>
      <p:sp>
        <p:nvSpPr>
          <p:cNvPr id="313347" name="Rectangle 3"/>
          <p:cNvSpPr>
            <a:spLocks noGrp="1" noChangeArrowheads="1"/>
          </p:cNvSpPr>
          <p:nvPr>
            <p:ph type="body" idx="1"/>
          </p:nvPr>
        </p:nvSpPr>
        <p:spPr/>
        <p:txBody>
          <a:bodyPr/>
          <a:lstStyle/>
          <a:p>
            <a:r>
              <a:rPr lang="en-US"/>
              <a:t>Do not overload</a:t>
            </a:r>
          </a:p>
          <a:p>
            <a:r>
              <a:rPr lang="en-US"/>
              <a:t>Load in a manner that allows the sterilant to circulate and reach all surfaces of the package easily.</a:t>
            </a:r>
          </a:p>
          <a:p>
            <a:r>
              <a:rPr lang="en-US"/>
              <a:t>When using paper peel pouches:</a:t>
            </a:r>
          </a:p>
          <a:p>
            <a:pPr lvl="1"/>
            <a:r>
              <a:rPr lang="en-US"/>
              <a:t>Place them on edge </a:t>
            </a:r>
          </a:p>
          <a:p>
            <a:pPr lvl="1"/>
            <a:r>
              <a:rPr lang="en-US"/>
              <a:t>If working with large chamber sterilizer, place them in basket.</a:t>
            </a:r>
          </a:p>
          <a:p>
            <a:pPr lvl="1"/>
            <a:endParaRPr lang="en-US"/>
          </a:p>
          <a:p>
            <a:pPr lvl="1"/>
            <a:endParaRPr lang="en-US"/>
          </a:p>
          <a:p>
            <a:endParaRPr lang="en-US"/>
          </a:p>
          <a:p>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en-US"/>
              <a:t>Loading the Sterilizer</a:t>
            </a:r>
          </a:p>
        </p:txBody>
      </p:sp>
      <p:sp>
        <p:nvSpPr>
          <p:cNvPr id="315395" name="Rectangle 3"/>
          <p:cNvSpPr>
            <a:spLocks noGrp="1" noChangeArrowheads="1"/>
          </p:cNvSpPr>
          <p:nvPr>
            <p:ph type="body" idx="1"/>
          </p:nvPr>
        </p:nvSpPr>
        <p:spPr/>
        <p:txBody>
          <a:bodyPr/>
          <a:lstStyle/>
          <a:p>
            <a:r>
              <a:rPr lang="en-US"/>
              <a:t>When using paper peel pouches:</a:t>
            </a:r>
          </a:p>
          <a:p>
            <a:pPr lvl="1"/>
            <a:r>
              <a:rPr lang="en-US"/>
              <a:t>The plastic side of one pouch should face the paper side of the pouch next to it.</a:t>
            </a:r>
          </a:p>
          <a:p>
            <a:pPr lvl="1"/>
            <a:r>
              <a:rPr lang="en-US"/>
              <a:t>Do not stack pouches on top of each other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Disinfection</a:t>
            </a:r>
          </a:p>
        </p:txBody>
      </p:sp>
      <p:sp>
        <p:nvSpPr>
          <p:cNvPr id="103427" name="Rectangle 3"/>
          <p:cNvSpPr>
            <a:spLocks noGrp="1" noChangeArrowheads="1"/>
          </p:cNvSpPr>
          <p:nvPr>
            <p:ph type="body" idx="1"/>
          </p:nvPr>
        </p:nvSpPr>
        <p:spPr/>
        <p:txBody>
          <a:bodyPr/>
          <a:lstStyle/>
          <a:p>
            <a:pPr marL="609600" indent="-609600">
              <a:lnSpc>
                <a:spcPct val="80000"/>
              </a:lnSpc>
            </a:pPr>
            <a:r>
              <a:rPr lang="en-US" sz="2400"/>
              <a:t>Process of destroying microorganisms with the exception of spore-bearing ones, on inanimate objects</a:t>
            </a:r>
          </a:p>
          <a:p>
            <a:pPr marL="609600" indent="-609600">
              <a:lnSpc>
                <a:spcPct val="80000"/>
              </a:lnSpc>
            </a:pPr>
            <a:r>
              <a:rPr lang="en-US" sz="2400"/>
              <a:t>Three Levels</a:t>
            </a:r>
          </a:p>
          <a:p>
            <a:pPr marL="609600" indent="-609600">
              <a:lnSpc>
                <a:spcPct val="80000"/>
              </a:lnSpc>
              <a:buFontTx/>
              <a:buAutoNum type="arabicPeriod"/>
            </a:pPr>
            <a:r>
              <a:rPr lang="en-US" sz="2400"/>
              <a:t>High Level- kills all microorganisms except spores, but may with sufficient contact time</a:t>
            </a:r>
          </a:p>
          <a:p>
            <a:pPr marL="609600" indent="-609600">
              <a:lnSpc>
                <a:spcPct val="80000"/>
              </a:lnSpc>
              <a:buFontTx/>
              <a:buAutoNum type="arabicPeriod"/>
            </a:pPr>
            <a:r>
              <a:rPr lang="en-US" sz="2400"/>
              <a:t>Intermediate Level- kills most microorganisms except spores</a:t>
            </a:r>
          </a:p>
          <a:p>
            <a:pPr marL="609600" indent="-609600">
              <a:lnSpc>
                <a:spcPct val="80000"/>
              </a:lnSpc>
              <a:buFontTx/>
              <a:buAutoNum type="arabicPeriod"/>
            </a:pPr>
            <a:r>
              <a:rPr lang="en-US" sz="2400"/>
              <a:t>Low Level- Kills fungi, bacteria, and hydrophilic viruses, with exception of other viruses and spores</a:t>
            </a:r>
          </a:p>
          <a:p>
            <a:pPr marL="609600" indent="-609600">
              <a:lnSpc>
                <a:spcPct val="80000"/>
              </a:lnSpc>
            </a:pPr>
            <a:endParaRPr lang="en-US" sz="240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n-US" sz="4000"/>
              <a:t>Monitoring the Sterilization Process</a:t>
            </a:r>
          </a:p>
        </p:txBody>
      </p:sp>
      <p:sp>
        <p:nvSpPr>
          <p:cNvPr id="317443" name="Rectangle 3"/>
          <p:cNvSpPr>
            <a:spLocks noGrp="1" noChangeArrowheads="1"/>
          </p:cNvSpPr>
          <p:nvPr>
            <p:ph type="body" idx="1"/>
          </p:nvPr>
        </p:nvSpPr>
        <p:spPr/>
        <p:txBody>
          <a:bodyPr/>
          <a:lstStyle/>
          <a:p>
            <a:r>
              <a:rPr lang="en-US"/>
              <a:t>Chemical indicator must be included with each item sterilized.</a:t>
            </a:r>
          </a:p>
          <a:p>
            <a:r>
              <a:rPr lang="en-US"/>
              <a:t>A lot label (#) must be on each package sterilized.</a:t>
            </a:r>
          </a:p>
          <a:p>
            <a:r>
              <a:rPr lang="en-US"/>
              <a:t>BI testing must be performed for each load processed.</a:t>
            </a:r>
          </a:p>
          <a:p>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r>
              <a:rPr lang="en-US" sz="4000"/>
              <a:t>Sterilization Cycle Parameters for ETO Sterilization</a:t>
            </a:r>
          </a:p>
        </p:txBody>
      </p:sp>
      <p:sp>
        <p:nvSpPr>
          <p:cNvPr id="319491" name="Rectangle 3"/>
          <p:cNvSpPr>
            <a:spLocks noGrp="1" noChangeArrowheads="1"/>
          </p:cNvSpPr>
          <p:nvPr>
            <p:ph type="body" idx="1"/>
          </p:nvPr>
        </p:nvSpPr>
        <p:spPr/>
        <p:txBody>
          <a:bodyPr/>
          <a:lstStyle/>
          <a:p>
            <a:r>
              <a:rPr lang="en-US"/>
              <a:t>The parameters vary significantly from sterilizer manufacturer to manufacturer.</a:t>
            </a:r>
          </a:p>
          <a:p>
            <a:r>
              <a:rPr lang="en-US"/>
              <a:t>OSHA regulations require that operators of the sterilizer must demonstrate competencies in all of the parameters of ETO sterilization as well as a comprehensive knowledge of the system in use.</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sz="4000"/>
              <a:t>Sterilization Cycle Parameters for ETO Sterilization</a:t>
            </a:r>
          </a:p>
        </p:txBody>
      </p:sp>
      <p:sp>
        <p:nvSpPr>
          <p:cNvPr id="321539" name="Rectangle 3"/>
          <p:cNvSpPr>
            <a:spLocks noGrp="1" noChangeArrowheads="1"/>
          </p:cNvSpPr>
          <p:nvPr>
            <p:ph type="body" idx="1"/>
          </p:nvPr>
        </p:nvSpPr>
        <p:spPr/>
        <p:txBody>
          <a:bodyPr/>
          <a:lstStyle/>
          <a:p>
            <a:r>
              <a:rPr lang="en-US"/>
              <a:t>Gas concentration:</a:t>
            </a:r>
          </a:p>
          <a:p>
            <a:pPr lvl="1"/>
            <a:r>
              <a:rPr lang="en-US"/>
              <a:t>450 mg per liter to 1500 mg per liter.</a:t>
            </a:r>
          </a:p>
          <a:p>
            <a:r>
              <a:rPr lang="en-US"/>
              <a:t>Exposure time:</a:t>
            </a:r>
          </a:p>
          <a:p>
            <a:pPr lvl="1"/>
            <a:r>
              <a:rPr lang="en-US"/>
              <a:t>48 minutes to 12 hours.</a:t>
            </a:r>
          </a:p>
          <a:p>
            <a:r>
              <a:rPr lang="en-US"/>
              <a:t>Humidity:</a:t>
            </a:r>
          </a:p>
          <a:p>
            <a:pPr lvl="1"/>
            <a:r>
              <a:rPr lang="en-US"/>
              <a:t>50% to 80% (55% chamber humidity ideal)</a:t>
            </a:r>
          </a:p>
          <a:p>
            <a:pPr lvl="1"/>
            <a:r>
              <a:rPr lang="en-US"/>
              <a:t>Critical to the penetration to bacteria cells and successful sterilization.</a:t>
            </a:r>
          </a:p>
          <a:p>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sz="4000"/>
              <a:t>Sterilization Cycle Parameters for ETO Sterilization</a:t>
            </a:r>
          </a:p>
        </p:txBody>
      </p:sp>
      <p:sp>
        <p:nvSpPr>
          <p:cNvPr id="323587" name="Rectangle 3"/>
          <p:cNvSpPr>
            <a:spLocks noGrp="1" noChangeArrowheads="1"/>
          </p:cNvSpPr>
          <p:nvPr>
            <p:ph type="body" idx="1"/>
          </p:nvPr>
        </p:nvSpPr>
        <p:spPr/>
        <p:txBody>
          <a:bodyPr/>
          <a:lstStyle/>
          <a:p>
            <a:r>
              <a:rPr lang="en-US"/>
              <a:t>Temp:</a:t>
            </a:r>
          </a:p>
          <a:p>
            <a:pPr lvl="1"/>
            <a:r>
              <a:rPr lang="en-US"/>
              <a:t>Ambient room temp</a:t>
            </a:r>
          </a:p>
          <a:p>
            <a:pPr lvl="2"/>
            <a:r>
              <a:rPr lang="en-US"/>
              <a:t>70 -149 degrees Fahrenheit</a:t>
            </a:r>
          </a:p>
          <a:p>
            <a:r>
              <a:rPr lang="en-US"/>
              <a:t>Pressure:</a:t>
            </a:r>
          </a:p>
          <a:p>
            <a:pPr lvl="1"/>
            <a:r>
              <a:rPr lang="en-US" sz="2400"/>
              <a:t>5 PSIG to 28 PSIG</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r>
              <a:rPr lang="en-US" sz="4000"/>
              <a:t>Most Common Cycle Parameters for ETO Sterilization</a:t>
            </a:r>
          </a:p>
        </p:txBody>
      </p:sp>
      <p:sp>
        <p:nvSpPr>
          <p:cNvPr id="325635" name="Rectangle 3"/>
          <p:cNvSpPr>
            <a:spLocks noGrp="1" noChangeArrowheads="1"/>
          </p:cNvSpPr>
          <p:nvPr>
            <p:ph type="body" idx="1"/>
          </p:nvPr>
        </p:nvSpPr>
        <p:spPr/>
        <p:txBody>
          <a:bodyPr/>
          <a:lstStyle/>
          <a:p>
            <a:r>
              <a:rPr lang="en-US"/>
              <a:t>The cycle parameters most commonly found in hospitals today are:</a:t>
            </a:r>
          </a:p>
          <a:p>
            <a:pPr lvl="1"/>
            <a:r>
              <a:rPr lang="en-US"/>
              <a:t>Exposure time – 105 minutes ( 1 hour and 45 minutes)</a:t>
            </a:r>
          </a:p>
          <a:p>
            <a:pPr lvl="1"/>
            <a:r>
              <a:rPr lang="en-US"/>
              <a:t>Temp – 130 degrees Fahrenheit</a:t>
            </a:r>
          </a:p>
          <a:p>
            <a:pPr lvl="1"/>
            <a:r>
              <a:rPr lang="en-US"/>
              <a:t>Concentration – 600-700 mg per liter</a:t>
            </a:r>
          </a:p>
          <a:p>
            <a:pPr lvl="1"/>
            <a:r>
              <a:rPr lang="en-US"/>
              <a:t>Humidity – 55%</a:t>
            </a:r>
          </a:p>
          <a:p>
            <a:pPr lvl="1"/>
            <a:r>
              <a:rPr lang="en-US"/>
              <a:t>Pressure – 8 PSIG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en-US"/>
              <a:t>ETO Kills by Alkylation</a:t>
            </a:r>
          </a:p>
        </p:txBody>
      </p:sp>
      <p:sp>
        <p:nvSpPr>
          <p:cNvPr id="327683" name="Rectangle 3"/>
          <p:cNvSpPr>
            <a:spLocks noGrp="1" noChangeArrowheads="1"/>
          </p:cNvSpPr>
          <p:nvPr>
            <p:ph type="body" idx="1"/>
          </p:nvPr>
        </p:nvSpPr>
        <p:spPr/>
        <p:txBody>
          <a:bodyPr/>
          <a:lstStyle/>
          <a:p>
            <a:r>
              <a:rPr lang="en-US"/>
              <a:t>Changes of the chemical structure of the organism by taking hydrogen from it.</a:t>
            </a:r>
          </a:p>
          <a:p>
            <a:pPr lvl="1"/>
            <a:r>
              <a:rPr lang="en-US" sz="1800"/>
              <a:t>In order to accomplish this, the ETO must penetrate the cell wall.</a:t>
            </a:r>
          </a:p>
          <a:p>
            <a:r>
              <a:rPr lang="en-US"/>
              <a:t>Prevents the organism form normal metabolism causing the organism to DIE.</a:t>
            </a:r>
          </a:p>
          <a:p>
            <a:endParaRPr lang="en-US"/>
          </a:p>
          <a:p>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r>
              <a:rPr lang="en-US"/>
              <a:t>Cycle Phases of ETO Sterilizer</a:t>
            </a:r>
          </a:p>
        </p:txBody>
      </p:sp>
      <p:sp>
        <p:nvSpPr>
          <p:cNvPr id="329731" name="Rectangle 3"/>
          <p:cNvSpPr>
            <a:spLocks noGrp="1" noChangeArrowheads="1"/>
          </p:cNvSpPr>
          <p:nvPr>
            <p:ph type="body" idx="1"/>
          </p:nvPr>
        </p:nvSpPr>
        <p:spPr/>
        <p:txBody>
          <a:bodyPr/>
          <a:lstStyle/>
          <a:p>
            <a:pPr>
              <a:lnSpc>
                <a:spcPct val="90000"/>
              </a:lnSpc>
            </a:pPr>
            <a:r>
              <a:rPr lang="en-US" sz="2400"/>
              <a:t>Vacuum – air is removed from the chamber and packages.</a:t>
            </a:r>
          </a:p>
          <a:p>
            <a:pPr>
              <a:lnSpc>
                <a:spcPct val="90000"/>
              </a:lnSpc>
            </a:pPr>
            <a:r>
              <a:rPr lang="en-US" sz="2400"/>
              <a:t>Humidification – a small amount of moisture is added to the chamber</a:t>
            </a:r>
          </a:p>
          <a:p>
            <a:pPr>
              <a:lnSpc>
                <a:spcPct val="90000"/>
              </a:lnSpc>
            </a:pPr>
            <a:r>
              <a:rPr lang="en-US" sz="2400"/>
              <a:t>Introduction of the sterilant – ETO inters the chamber.</a:t>
            </a:r>
          </a:p>
          <a:p>
            <a:pPr>
              <a:lnSpc>
                <a:spcPct val="90000"/>
              </a:lnSpc>
            </a:pPr>
            <a:r>
              <a:rPr lang="en-US" sz="2400"/>
              <a:t>exposure period –load held at time, temp, and concentration.</a:t>
            </a:r>
          </a:p>
          <a:p>
            <a:pPr>
              <a:lnSpc>
                <a:spcPct val="90000"/>
              </a:lnSpc>
            </a:pPr>
            <a:r>
              <a:rPr lang="en-US" sz="2400"/>
              <a:t>Final vacuum – the chamber is purged repeatedly to remove the sterilant </a:t>
            </a:r>
          </a:p>
          <a:p>
            <a:pPr>
              <a:lnSpc>
                <a:spcPct val="90000"/>
              </a:lnSpc>
            </a:pPr>
            <a:r>
              <a:rPr lang="en-US" sz="2400"/>
              <a:t>Aeration – some types of units have internal aeration mechanisms, others you have to remove the sterilized items and transport to a aeration chamber.</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r>
              <a:rPr lang="en-US"/>
              <a:t>Unloading the ETO Sterilizer</a:t>
            </a:r>
          </a:p>
        </p:txBody>
      </p:sp>
      <p:sp>
        <p:nvSpPr>
          <p:cNvPr id="331779" name="Rectangle 3"/>
          <p:cNvSpPr>
            <a:spLocks noGrp="1" noChangeArrowheads="1"/>
          </p:cNvSpPr>
          <p:nvPr>
            <p:ph type="body" idx="1"/>
          </p:nvPr>
        </p:nvSpPr>
        <p:spPr/>
        <p:txBody>
          <a:bodyPr/>
          <a:lstStyle/>
          <a:p>
            <a:r>
              <a:rPr lang="en-US"/>
              <a:t>Transfer good to aerator ASAP after the sterilization cycle is complete.</a:t>
            </a:r>
          </a:p>
          <a:p>
            <a:r>
              <a:rPr lang="en-US"/>
              <a:t>All items must be aerated</a:t>
            </a:r>
          </a:p>
          <a:p>
            <a:pPr lvl="1"/>
            <a:r>
              <a:rPr lang="en-US"/>
              <a:t>Package and good absorb ETO</a:t>
            </a:r>
          </a:p>
          <a:p>
            <a:pPr lvl="1"/>
            <a:r>
              <a:rPr lang="en-US"/>
              <a:t>Materials release ETO at different rates.</a:t>
            </a:r>
          </a:p>
          <a:p>
            <a:pPr lvl="1"/>
            <a:r>
              <a:rPr lang="en-US"/>
              <a:t>Residuals must be removed for patient and staff safety</a:t>
            </a:r>
          </a:p>
          <a:p>
            <a:pPr lvl="1"/>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r>
              <a:rPr lang="en-US"/>
              <a:t>Unloading the ETO Sterilizer</a:t>
            </a:r>
          </a:p>
        </p:txBody>
      </p:sp>
      <p:sp>
        <p:nvSpPr>
          <p:cNvPr id="333827" name="Rectangle 3"/>
          <p:cNvSpPr>
            <a:spLocks noGrp="1" noChangeArrowheads="1"/>
          </p:cNvSpPr>
          <p:nvPr>
            <p:ph type="body" idx="1"/>
          </p:nvPr>
        </p:nvSpPr>
        <p:spPr/>
        <p:txBody>
          <a:bodyPr/>
          <a:lstStyle/>
          <a:p>
            <a:r>
              <a:rPr lang="en-US"/>
              <a:t>Unloading the sterilizer (prior to aeration) represents one of the greatest hazards for potential employee exposure hazard</a:t>
            </a:r>
          </a:p>
          <a:p>
            <a:pPr lvl="1"/>
            <a:r>
              <a:rPr lang="en-US"/>
              <a:t>The other is while changing cylinders </a:t>
            </a:r>
          </a:p>
          <a:p>
            <a:r>
              <a:rPr lang="en-US"/>
              <a:t>Because of the various sterilizers in use today, aeration may be accomplished in several ways.</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r>
              <a:rPr lang="en-US"/>
              <a:t>Unloading the ETO Sterilizer</a:t>
            </a:r>
          </a:p>
        </p:txBody>
      </p:sp>
      <p:sp>
        <p:nvSpPr>
          <p:cNvPr id="335875" name="Rectangle 3"/>
          <p:cNvSpPr>
            <a:spLocks noGrp="1" noChangeArrowheads="1"/>
          </p:cNvSpPr>
          <p:nvPr>
            <p:ph type="body" idx="1"/>
          </p:nvPr>
        </p:nvSpPr>
        <p:spPr/>
        <p:txBody>
          <a:bodyPr/>
          <a:lstStyle/>
          <a:p>
            <a:r>
              <a:rPr lang="en-US"/>
              <a:t>Sterilizer with aeration cycles:</a:t>
            </a:r>
          </a:p>
          <a:p>
            <a:pPr lvl="1"/>
            <a:r>
              <a:rPr lang="en-US"/>
              <a:t>Unit will first go into a three hour aeration cycle, during which the unit can not be opened.</a:t>
            </a:r>
          </a:p>
          <a:p>
            <a:pPr lvl="1"/>
            <a:r>
              <a:rPr lang="en-US"/>
              <a:t>At the end of this cycle, the unit will signal that the cycle is complete and the goods may be transferred to an aerator.</a:t>
            </a:r>
          </a:p>
          <a:p>
            <a:pPr lvl="2"/>
            <a:r>
              <a:rPr lang="en-US"/>
              <a:t>At this point you can remove the BI.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Uses Related to Levels of Disinfection</a:t>
            </a:r>
          </a:p>
        </p:txBody>
      </p:sp>
      <p:sp>
        <p:nvSpPr>
          <p:cNvPr id="104451" name="Rectangle 3"/>
          <p:cNvSpPr>
            <a:spLocks noGrp="1" noChangeArrowheads="1"/>
          </p:cNvSpPr>
          <p:nvPr>
            <p:ph type="body" idx="1"/>
          </p:nvPr>
        </p:nvSpPr>
        <p:spPr/>
        <p:txBody>
          <a:bodyPr/>
          <a:lstStyle/>
          <a:p>
            <a:r>
              <a:rPr lang="en-US" b="1"/>
              <a:t>High Level</a:t>
            </a:r>
            <a:r>
              <a:rPr lang="en-US"/>
              <a:t> </a:t>
            </a:r>
          </a:p>
          <a:p>
            <a:r>
              <a:rPr lang="en-US"/>
              <a:t>critical items such as those used in body cavities or on intact tissue</a:t>
            </a:r>
          </a:p>
          <a:p>
            <a:r>
              <a:rPr lang="en-US"/>
              <a:t>Examples:  surgical instruments, implantables, hypodermic needles</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r>
              <a:rPr lang="en-US"/>
              <a:t>Unloading the ETO Sterilizer</a:t>
            </a:r>
          </a:p>
        </p:txBody>
      </p:sp>
      <p:sp>
        <p:nvSpPr>
          <p:cNvPr id="337923" name="Rectangle 3"/>
          <p:cNvSpPr>
            <a:spLocks noGrp="1" noChangeArrowheads="1"/>
          </p:cNvSpPr>
          <p:nvPr>
            <p:ph type="body" idx="1"/>
          </p:nvPr>
        </p:nvSpPr>
        <p:spPr/>
        <p:txBody>
          <a:bodyPr/>
          <a:lstStyle/>
          <a:p>
            <a:r>
              <a:rPr lang="en-US"/>
              <a:t>If the sterilizer is need for another load the goods may be transferred after the first three hours.</a:t>
            </a:r>
          </a:p>
          <a:p>
            <a:r>
              <a:rPr lang="en-US"/>
              <a:t>If your sterilizer has a purge cycle and no aeration</a:t>
            </a:r>
          </a:p>
          <a:p>
            <a:pPr lvl="1"/>
            <a:r>
              <a:rPr lang="en-US"/>
              <a:t>The goods should be moved to an aerator within 15 minutes of the cycle.</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en-US"/>
              <a:t>Unloading the ETO Sterilizer</a:t>
            </a:r>
          </a:p>
        </p:txBody>
      </p:sp>
      <p:sp>
        <p:nvSpPr>
          <p:cNvPr id="339971" name="Rectangle 3"/>
          <p:cNvSpPr>
            <a:spLocks noGrp="1" noChangeArrowheads="1"/>
          </p:cNvSpPr>
          <p:nvPr>
            <p:ph type="body" idx="1"/>
          </p:nvPr>
        </p:nvSpPr>
        <p:spPr/>
        <p:txBody>
          <a:bodyPr/>
          <a:lstStyle/>
          <a:p>
            <a:r>
              <a:rPr lang="en-US"/>
              <a:t>If your unit does not have a purge cycle</a:t>
            </a:r>
          </a:p>
          <a:p>
            <a:pPr lvl="1"/>
            <a:r>
              <a:rPr lang="en-US"/>
              <a:t>Open the door approx 6 inches at the end of the cycle.</a:t>
            </a:r>
          </a:p>
          <a:p>
            <a:pPr lvl="1"/>
            <a:r>
              <a:rPr lang="en-US"/>
              <a:t>The immediate vicinity of the sterilizer should be vacated for approx 15 minutes.</a:t>
            </a:r>
          </a:p>
          <a:p>
            <a:pPr lvl="1"/>
            <a:r>
              <a:rPr lang="en-US"/>
              <a:t>Load should be transferred to an aerator at the end of the 15 minute period.</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en-US"/>
              <a:t>Unloading the ETO Sterilizer</a:t>
            </a:r>
          </a:p>
        </p:txBody>
      </p:sp>
      <p:sp>
        <p:nvSpPr>
          <p:cNvPr id="342019" name="Rectangle 3"/>
          <p:cNvSpPr>
            <a:spLocks noGrp="1" noChangeArrowheads="1"/>
          </p:cNvSpPr>
          <p:nvPr>
            <p:ph type="body" idx="1"/>
          </p:nvPr>
        </p:nvSpPr>
        <p:spPr/>
        <p:txBody>
          <a:bodyPr/>
          <a:lstStyle/>
          <a:p>
            <a:pPr>
              <a:lnSpc>
                <a:spcPct val="90000"/>
              </a:lnSpc>
            </a:pPr>
            <a:r>
              <a:rPr lang="en-US"/>
              <a:t>BI test vials may be removed and incubated prior to aeration.</a:t>
            </a:r>
          </a:p>
          <a:p>
            <a:pPr lvl="1">
              <a:lnSpc>
                <a:spcPct val="90000"/>
              </a:lnSpc>
            </a:pPr>
            <a:r>
              <a:rPr lang="en-US"/>
              <a:t>Gloves should be worn when handling the test pack and vial</a:t>
            </a:r>
          </a:p>
          <a:p>
            <a:pPr lvl="2">
              <a:lnSpc>
                <a:spcPct val="90000"/>
              </a:lnSpc>
            </a:pPr>
            <a:r>
              <a:rPr lang="en-US"/>
              <a:t>If handling packages the gloves should be neoprene.</a:t>
            </a:r>
          </a:p>
          <a:p>
            <a:pPr lvl="1">
              <a:lnSpc>
                <a:spcPct val="90000"/>
              </a:lnSpc>
            </a:pPr>
            <a:r>
              <a:rPr lang="en-US"/>
              <a:t>Protective eyewear should also be worn during this process when breaking the vial.</a:t>
            </a:r>
          </a:p>
          <a:p>
            <a:pPr lvl="1">
              <a:lnSpc>
                <a:spcPct val="90000"/>
              </a:lnSpc>
            </a:pPr>
            <a:r>
              <a:rPr lang="en-US"/>
              <a:t>Gloves/eyewear and the remainder should be aerated.</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a:t>Unloading the ETO Sterilizer</a:t>
            </a:r>
          </a:p>
        </p:txBody>
      </p:sp>
      <p:sp>
        <p:nvSpPr>
          <p:cNvPr id="344067" name="Rectangle 3"/>
          <p:cNvSpPr>
            <a:spLocks noGrp="1" noChangeArrowheads="1"/>
          </p:cNvSpPr>
          <p:nvPr>
            <p:ph type="body" idx="1"/>
          </p:nvPr>
        </p:nvSpPr>
        <p:spPr/>
        <p:txBody>
          <a:bodyPr/>
          <a:lstStyle/>
          <a:p>
            <a:pPr lvl="1"/>
            <a:r>
              <a:rPr lang="en-US"/>
              <a:t>If unit odes cartridges are used it should be placed on top of the load in the aerator.</a:t>
            </a:r>
          </a:p>
          <a:p>
            <a:pPr lvl="1"/>
            <a:r>
              <a:rPr lang="en-US"/>
              <a:t>If using the cart to transfer to goods to an aerator, pull it behind you, do not push.</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t>Aeration</a:t>
            </a:r>
          </a:p>
        </p:txBody>
      </p:sp>
      <p:sp>
        <p:nvSpPr>
          <p:cNvPr id="346115" name="Rectangle 3"/>
          <p:cNvSpPr>
            <a:spLocks noGrp="1" noChangeArrowheads="1"/>
          </p:cNvSpPr>
          <p:nvPr>
            <p:ph type="body" idx="1"/>
          </p:nvPr>
        </p:nvSpPr>
        <p:spPr/>
        <p:txBody>
          <a:bodyPr/>
          <a:lstStyle/>
          <a:p>
            <a:pPr>
              <a:lnSpc>
                <a:spcPct val="90000"/>
              </a:lnSpc>
            </a:pPr>
            <a:r>
              <a:rPr lang="en-US"/>
              <a:t>2 types:</a:t>
            </a:r>
          </a:p>
          <a:p>
            <a:pPr lvl="1">
              <a:lnSpc>
                <a:spcPct val="90000"/>
              </a:lnSpc>
            </a:pPr>
            <a:r>
              <a:rPr lang="en-US"/>
              <a:t>Ambient or Room Temp without benefit or Air washes</a:t>
            </a:r>
          </a:p>
          <a:p>
            <a:pPr lvl="2">
              <a:lnSpc>
                <a:spcPct val="90000"/>
              </a:lnSpc>
            </a:pPr>
            <a:r>
              <a:rPr lang="en-US"/>
              <a:t>Dedicated room and exhaust mandatory.</a:t>
            </a:r>
          </a:p>
          <a:p>
            <a:pPr lvl="2">
              <a:lnSpc>
                <a:spcPct val="90000"/>
              </a:lnSpc>
            </a:pPr>
            <a:r>
              <a:rPr lang="en-US"/>
              <a:t>Minimum of 10 air exchanges mandatory.</a:t>
            </a:r>
          </a:p>
          <a:p>
            <a:pPr lvl="2">
              <a:lnSpc>
                <a:spcPct val="90000"/>
              </a:lnSpc>
            </a:pPr>
            <a:r>
              <a:rPr lang="en-US"/>
              <a:t>7 days needed to complete process.</a:t>
            </a:r>
          </a:p>
          <a:p>
            <a:pPr lvl="2">
              <a:lnSpc>
                <a:spcPct val="90000"/>
              </a:lnSpc>
            </a:pPr>
            <a:r>
              <a:rPr lang="en-US"/>
              <a:t>Should not be used prior to the 7 days.</a:t>
            </a:r>
          </a:p>
          <a:p>
            <a:pPr lvl="1">
              <a:lnSpc>
                <a:spcPct val="90000"/>
              </a:lnSpc>
            </a:pPr>
            <a:r>
              <a:rPr lang="en-US"/>
              <a:t>Mechanical aeration cabinet</a:t>
            </a:r>
          </a:p>
          <a:p>
            <a:pPr lvl="2">
              <a:lnSpc>
                <a:spcPct val="90000"/>
              </a:lnSpc>
            </a:pPr>
            <a:r>
              <a:rPr lang="en-US"/>
              <a:t>Dedicated exhaust</a:t>
            </a:r>
          </a:p>
          <a:p>
            <a:pPr lvl="2">
              <a:lnSpc>
                <a:spcPct val="90000"/>
              </a:lnSpc>
            </a:pPr>
            <a:r>
              <a:rPr lang="en-US"/>
              <a:t>Continuous filtered air washes</a:t>
            </a:r>
          </a:p>
          <a:p>
            <a:pPr lvl="1">
              <a:lnSpc>
                <a:spcPct val="90000"/>
              </a:lnSpc>
            </a:pPr>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Aeration</a:t>
            </a:r>
          </a:p>
        </p:txBody>
      </p:sp>
      <p:sp>
        <p:nvSpPr>
          <p:cNvPr id="348163" name="Rectangle 3"/>
          <p:cNvSpPr>
            <a:spLocks noGrp="1" noChangeArrowheads="1"/>
          </p:cNvSpPr>
          <p:nvPr>
            <p:ph type="body" idx="1"/>
          </p:nvPr>
        </p:nvSpPr>
        <p:spPr/>
        <p:txBody>
          <a:bodyPr/>
          <a:lstStyle/>
          <a:p>
            <a:pPr lvl="2"/>
            <a:r>
              <a:rPr lang="en-US"/>
              <a:t>Temp controlled </a:t>
            </a:r>
          </a:p>
          <a:p>
            <a:pPr lvl="2"/>
            <a:r>
              <a:rPr lang="en-US"/>
              <a:t>122 degrees Fahrenheit for 12 hours</a:t>
            </a:r>
          </a:p>
          <a:p>
            <a:pPr lvl="2"/>
            <a:r>
              <a:rPr lang="en-US"/>
              <a:t>130 degrees Fahrenheit for 10 hours</a:t>
            </a:r>
          </a:p>
          <a:p>
            <a:pPr lvl="2"/>
            <a:r>
              <a:rPr lang="en-US"/>
              <a:t>140 degrees Fahrenheit for 8 hours</a:t>
            </a:r>
          </a:p>
          <a:p>
            <a:r>
              <a:rPr lang="en-US"/>
              <a:t>Check with the manufacture of the item you are aerating for recommendations</a:t>
            </a:r>
          </a:p>
          <a:p>
            <a:pPr lvl="1"/>
            <a:r>
              <a:rPr lang="en-US"/>
              <a:t>Never assume.</a:t>
            </a:r>
          </a:p>
          <a:p>
            <a:pPr lvl="2"/>
            <a:endParaRPr lang="en-US"/>
          </a:p>
          <a:p>
            <a:pPr lvl="2"/>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t>Problems Associated with ETO</a:t>
            </a:r>
          </a:p>
        </p:txBody>
      </p:sp>
      <p:sp>
        <p:nvSpPr>
          <p:cNvPr id="350211" name="Rectangle 3"/>
          <p:cNvSpPr>
            <a:spLocks noGrp="1" noChangeArrowheads="1"/>
          </p:cNvSpPr>
          <p:nvPr>
            <p:ph type="body" idx="1"/>
          </p:nvPr>
        </p:nvSpPr>
        <p:spPr/>
        <p:txBody>
          <a:bodyPr/>
          <a:lstStyle/>
          <a:p>
            <a:r>
              <a:rPr lang="en-US"/>
              <a:t>Ethylene Chlorhydrin </a:t>
            </a:r>
          </a:p>
          <a:p>
            <a:pPr lvl="1"/>
            <a:r>
              <a:rPr lang="en-US"/>
              <a:t>Water must be present for this to occur</a:t>
            </a:r>
          </a:p>
          <a:p>
            <a:pPr lvl="1"/>
            <a:r>
              <a:rPr lang="en-US"/>
              <a:t>Occurs when items are improperly aerated and they are exposed to saline or body fluids.</a:t>
            </a:r>
          </a:p>
          <a:p>
            <a:r>
              <a:rPr lang="en-US"/>
              <a:t>Solution </a:t>
            </a:r>
          </a:p>
          <a:p>
            <a:pPr lvl="1"/>
            <a:r>
              <a:rPr lang="en-US"/>
              <a:t>Items for ETO sterilization must be dry</a:t>
            </a:r>
          </a:p>
          <a:p>
            <a:pPr lvl="1"/>
            <a:r>
              <a:rPr lang="en-US"/>
              <a:t>Proper aeration must occur</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t>Safe Use of ETO</a:t>
            </a:r>
          </a:p>
        </p:txBody>
      </p:sp>
      <p:sp>
        <p:nvSpPr>
          <p:cNvPr id="352259" name="Rectangle 3"/>
          <p:cNvSpPr>
            <a:spLocks noGrp="1" noChangeArrowheads="1"/>
          </p:cNvSpPr>
          <p:nvPr>
            <p:ph type="body" idx="1"/>
          </p:nvPr>
        </p:nvSpPr>
        <p:spPr/>
        <p:txBody>
          <a:bodyPr/>
          <a:lstStyle/>
          <a:p>
            <a:r>
              <a:rPr lang="en-US"/>
              <a:t>ETO must be used with care and only when the device manufacturer recommends this type of sterilization.</a:t>
            </a:r>
          </a:p>
          <a:p>
            <a:r>
              <a:rPr lang="en-US"/>
              <a:t>Sterilizer operators must be able to demonstrate the properties and hazards of the gas and the sterilization process.</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t>Safe Use of ETO</a:t>
            </a:r>
          </a:p>
        </p:txBody>
      </p:sp>
      <p:sp>
        <p:nvSpPr>
          <p:cNvPr id="354307" name="Rectangle 3"/>
          <p:cNvSpPr>
            <a:spLocks noGrp="1" noChangeArrowheads="1"/>
          </p:cNvSpPr>
          <p:nvPr>
            <p:ph type="body" idx="1"/>
          </p:nvPr>
        </p:nvSpPr>
        <p:spPr/>
        <p:txBody>
          <a:bodyPr/>
          <a:lstStyle/>
          <a:p>
            <a:r>
              <a:rPr lang="en-US"/>
              <a:t>Adhere to strict procedures and controlled conditions:</a:t>
            </a:r>
          </a:p>
          <a:p>
            <a:pPr lvl="1"/>
            <a:r>
              <a:rPr lang="en-US"/>
              <a:t>Proper equipment</a:t>
            </a:r>
          </a:p>
          <a:p>
            <a:pPr lvl="1"/>
            <a:r>
              <a:rPr lang="en-US"/>
              <a:t>Proper training</a:t>
            </a:r>
          </a:p>
          <a:p>
            <a:pPr lvl="1"/>
            <a:r>
              <a:rPr lang="en-US"/>
              <a:t>Proper preparation</a:t>
            </a:r>
          </a:p>
          <a:p>
            <a:pPr lvl="1"/>
            <a:r>
              <a:rPr lang="en-US"/>
              <a:t>Proper packaging</a:t>
            </a:r>
          </a:p>
          <a:p>
            <a:pPr lvl="1"/>
            <a:r>
              <a:rPr lang="en-US"/>
              <a:t>Proper sterilization conditions</a:t>
            </a:r>
          </a:p>
          <a:p>
            <a:pPr lvl="1"/>
            <a:r>
              <a:rPr lang="en-US"/>
              <a:t>Proper aeration</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n-US" sz="4000"/>
              <a:t>OSHA Regulations Leak Detection</a:t>
            </a:r>
          </a:p>
        </p:txBody>
      </p:sp>
      <p:sp>
        <p:nvSpPr>
          <p:cNvPr id="356355" name="Rectangle 3"/>
          <p:cNvSpPr>
            <a:spLocks noGrp="1" noChangeArrowheads="1"/>
          </p:cNvSpPr>
          <p:nvPr>
            <p:ph type="body" idx="1"/>
          </p:nvPr>
        </p:nvSpPr>
        <p:spPr/>
        <p:txBody>
          <a:bodyPr/>
          <a:lstStyle/>
          <a:p>
            <a:r>
              <a:rPr lang="en-US"/>
              <a:t>Should be performed and recorded every two weeks for pressurized systems</a:t>
            </a:r>
          </a:p>
          <a:p>
            <a:r>
              <a:rPr lang="en-US"/>
              <a:t>Make sure your detector is specific to the type of ETO your using</a:t>
            </a:r>
          </a:p>
          <a:p>
            <a:pPr lvl="1"/>
            <a:r>
              <a:rPr lang="en-US"/>
              <a:t>100%- ETO specific</a:t>
            </a:r>
          </a:p>
          <a:p>
            <a:pPr lvl="1"/>
            <a:r>
              <a:rPr lang="en-US"/>
              <a:t>Mixtures- detect HCFC’s</a:t>
            </a:r>
          </a:p>
          <a:p>
            <a:r>
              <a:rPr lang="en-US"/>
              <a:t>Should be done during sterilizer operation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Uses Related to Levels of Disinfection</a:t>
            </a:r>
          </a:p>
        </p:txBody>
      </p:sp>
      <p:sp>
        <p:nvSpPr>
          <p:cNvPr id="105475" name="Rectangle 3"/>
          <p:cNvSpPr>
            <a:spLocks noGrp="1" noChangeArrowheads="1"/>
          </p:cNvSpPr>
          <p:nvPr>
            <p:ph type="body" idx="1"/>
          </p:nvPr>
        </p:nvSpPr>
        <p:spPr/>
        <p:txBody>
          <a:bodyPr/>
          <a:lstStyle/>
          <a:p>
            <a:r>
              <a:rPr lang="en-US" sz="2800" b="1"/>
              <a:t>Intermediate Level</a:t>
            </a:r>
            <a:r>
              <a:rPr lang="en-US" sz="2800"/>
              <a:t> </a:t>
            </a:r>
          </a:p>
          <a:p>
            <a:r>
              <a:rPr lang="en-US" sz="2800"/>
              <a:t>semi-critical items that come in contact with mucous membranes or non-intact skin</a:t>
            </a:r>
          </a:p>
          <a:p>
            <a:r>
              <a:rPr lang="en-US" sz="2800"/>
              <a:t>Not used in sterile tissue or body cavities</a:t>
            </a:r>
          </a:p>
          <a:p>
            <a:r>
              <a:rPr lang="en-US" sz="2800" b="1"/>
              <a:t>Examples:  colonoscope, laryngoscope, cystoscope</a:t>
            </a:r>
          </a:p>
          <a:p>
            <a:pPr>
              <a:buFont typeface="Wingdings" pitchFamily="2" charset="2"/>
              <a:buNone/>
            </a:pPr>
            <a:r>
              <a:rPr lang="en-US" sz="2800" b="1"/>
              <a:t>   (these areas normally have contact with the outside)</a:t>
            </a:r>
          </a:p>
          <a:p>
            <a:endParaRPr lang="en-US" sz="280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US" sz="4000"/>
              <a:t>OSHA Regulations Leak Detection</a:t>
            </a:r>
          </a:p>
        </p:txBody>
      </p:sp>
      <p:sp>
        <p:nvSpPr>
          <p:cNvPr id="358403" name="Rectangle 3"/>
          <p:cNvSpPr>
            <a:spLocks noGrp="1" noChangeArrowheads="1"/>
          </p:cNvSpPr>
          <p:nvPr>
            <p:ph type="body" idx="1"/>
          </p:nvPr>
        </p:nvSpPr>
        <p:spPr/>
        <p:txBody>
          <a:bodyPr/>
          <a:lstStyle/>
          <a:p>
            <a:r>
              <a:rPr lang="en-US"/>
              <a:t>Leak detection should be performed:</a:t>
            </a:r>
          </a:p>
          <a:p>
            <a:pPr lvl="1"/>
            <a:r>
              <a:rPr lang="en-US"/>
              <a:t>Around the sterilizer door gaskets</a:t>
            </a:r>
          </a:p>
          <a:p>
            <a:pPr lvl="1"/>
            <a:r>
              <a:rPr lang="en-US"/>
              <a:t>Around the vacuum piping hose</a:t>
            </a:r>
          </a:p>
          <a:p>
            <a:pPr lvl="1"/>
            <a:r>
              <a:rPr lang="en-US"/>
              <a:t>Around the filters</a:t>
            </a:r>
          </a:p>
          <a:p>
            <a:pPr lvl="1"/>
            <a:r>
              <a:rPr lang="en-US"/>
              <a:t>Around safety valve and other valves such as tank valves</a:t>
            </a:r>
          </a:p>
          <a:p>
            <a:pPr lvl="1"/>
            <a:r>
              <a:rPr lang="en-US"/>
              <a:t>After changing cylinders to be sure connections are tight.</a:t>
            </a:r>
          </a:p>
          <a:p>
            <a:pPr lvl="1"/>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r>
              <a:rPr lang="en-US"/>
              <a:t>Low Temp Gas Plasma</a:t>
            </a:r>
          </a:p>
        </p:txBody>
      </p:sp>
      <p:sp>
        <p:nvSpPr>
          <p:cNvPr id="360451" name="Rectangle 3"/>
          <p:cNvSpPr>
            <a:spLocks noGrp="1" noChangeArrowheads="1"/>
          </p:cNvSpPr>
          <p:nvPr>
            <p:ph type="body" idx="1"/>
          </p:nvPr>
        </p:nvSpPr>
        <p:spPr/>
        <p:txBody>
          <a:bodyPr/>
          <a:lstStyle/>
          <a:p>
            <a:r>
              <a:rPr lang="en-US"/>
              <a:t>Sterrad =‘s LTGP</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r>
              <a:rPr lang="en-US" sz="4000"/>
              <a:t>Low Temp Gas Plasma</a:t>
            </a:r>
            <a:br>
              <a:rPr lang="en-US" sz="4000"/>
            </a:br>
            <a:r>
              <a:rPr lang="en-US" sz="4000"/>
              <a:t>Sterrad - LTGP</a:t>
            </a:r>
            <a:br>
              <a:rPr lang="en-US" sz="4000"/>
            </a:br>
            <a:endParaRPr lang="en-US" sz="4000"/>
          </a:p>
        </p:txBody>
      </p:sp>
      <p:sp>
        <p:nvSpPr>
          <p:cNvPr id="362499" name="Rectangle 3"/>
          <p:cNvSpPr>
            <a:spLocks noGrp="1" noChangeArrowheads="1"/>
          </p:cNvSpPr>
          <p:nvPr>
            <p:ph type="body" idx="1"/>
          </p:nvPr>
        </p:nvSpPr>
        <p:spPr/>
        <p:txBody>
          <a:bodyPr/>
          <a:lstStyle/>
          <a:p>
            <a:pPr>
              <a:lnSpc>
                <a:spcPct val="90000"/>
              </a:lnSpc>
            </a:pPr>
            <a:r>
              <a:rPr lang="en-US"/>
              <a:t>Plasma =‘s an ionized gas where the electrons in the atom are separate from the nucleus. It is the fourth state of matter.</a:t>
            </a:r>
          </a:p>
          <a:p>
            <a:pPr>
              <a:lnSpc>
                <a:spcPct val="90000"/>
              </a:lnSpc>
            </a:pPr>
            <a:r>
              <a:rPr lang="en-US"/>
              <a:t>Cleared by FDA in USA since 1993</a:t>
            </a:r>
          </a:p>
          <a:p>
            <a:pPr>
              <a:lnSpc>
                <a:spcPct val="90000"/>
              </a:lnSpc>
            </a:pPr>
            <a:r>
              <a:rPr lang="en-US"/>
              <a:t>Uses hydrogen peroxide energized into a plasma to kill microorganisms by oxidation.</a:t>
            </a:r>
          </a:p>
          <a:p>
            <a:pPr>
              <a:lnSpc>
                <a:spcPct val="90000"/>
              </a:lnSpc>
            </a:pPr>
            <a:r>
              <a:rPr lang="en-US"/>
              <a:t>New larger size chambers with shorter cycle times.</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n-US"/>
              <a:t>Low Temp Gas Plasma</a:t>
            </a:r>
          </a:p>
        </p:txBody>
      </p:sp>
      <p:sp>
        <p:nvSpPr>
          <p:cNvPr id="364547" name="Rectangle 3"/>
          <p:cNvSpPr>
            <a:spLocks noGrp="1" noChangeArrowheads="1"/>
          </p:cNvSpPr>
          <p:nvPr>
            <p:ph type="body" idx="1"/>
          </p:nvPr>
        </p:nvSpPr>
        <p:spPr/>
        <p:txBody>
          <a:bodyPr/>
          <a:lstStyle/>
          <a:p>
            <a:r>
              <a:rPr lang="en-US"/>
              <a:t>All devices processed in LTGP must be thoroughly cleaned and dried.</a:t>
            </a:r>
          </a:p>
          <a:p>
            <a:r>
              <a:rPr lang="en-US"/>
              <a:t>Any moisture remaining in devices can result in abortion of the cycle.</a:t>
            </a:r>
          </a:p>
          <a:p>
            <a:r>
              <a:rPr lang="en-US"/>
              <a:t>Compressed air can be used to force moisture out or lumens and other hidden places.</a:t>
            </a:r>
          </a:p>
          <a:p>
            <a:r>
              <a:rPr lang="en-US"/>
              <a:t>Must use medical grade air. </a:t>
            </a:r>
          </a:p>
          <a:p>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r>
              <a:rPr lang="en-US"/>
              <a:t>Low Temp Gas Plasma</a:t>
            </a:r>
          </a:p>
        </p:txBody>
      </p:sp>
      <p:sp>
        <p:nvSpPr>
          <p:cNvPr id="366595" name="Rectangle 3"/>
          <p:cNvSpPr>
            <a:spLocks noGrp="1" noChangeArrowheads="1"/>
          </p:cNvSpPr>
          <p:nvPr>
            <p:ph type="body" idx="1"/>
          </p:nvPr>
        </p:nvSpPr>
        <p:spPr/>
        <p:txBody>
          <a:bodyPr/>
          <a:lstStyle/>
          <a:p>
            <a:r>
              <a:rPr lang="en-US"/>
              <a:t>Only those devices which meet the clearance for the LTGP system and or are cleared by the device manufacturer should be processed.</a:t>
            </a:r>
          </a:p>
          <a:p>
            <a:pPr>
              <a:buFont typeface="Wingdings" pitchFamily="2" charset="2"/>
              <a:buNone/>
            </a:pPr>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a:t>Parameters for LTGP</a:t>
            </a:r>
          </a:p>
        </p:txBody>
      </p:sp>
      <p:sp>
        <p:nvSpPr>
          <p:cNvPr id="368643" name="Rectangle 3"/>
          <p:cNvSpPr>
            <a:spLocks noGrp="1" noChangeArrowheads="1"/>
          </p:cNvSpPr>
          <p:nvPr>
            <p:ph type="body" idx="1"/>
          </p:nvPr>
        </p:nvSpPr>
        <p:spPr/>
        <p:txBody>
          <a:bodyPr/>
          <a:lstStyle/>
          <a:p>
            <a:r>
              <a:rPr lang="en-US"/>
              <a:t>For the Sterrad 100-S model</a:t>
            </a:r>
          </a:p>
          <a:p>
            <a:pPr lvl="1"/>
            <a:r>
              <a:rPr lang="en-US"/>
              <a:t>Time : 45-50 minutes depending on load</a:t>
            </a:r>
          </a:p>
          <a:p>
            <a:pPr lvl="1"/>
            <a:r>
              <a:rPr lang="en-US"/>
              <a:t>Temp: the sterilizer operates at temps below 122 degree Fahrenheit (50 degree Celsius)</a:t>
            </a:r>
          </a:p>
          <a:p>
            <a:pPr lvl="1"/>
            <a:r>
              <a:rPr lang="en-US"/>
              <a:t>Sterilant: the system uses a multi-dose cassette containing 10 single does of liquid 59% Hydrogen Peroxide.</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r>
              <a:rPr lang="en-US"/>
              <a:t>LTGP Phases</a:t>
            </a:r>
          </a:p>
        </p:txBody>
      </p:sp>
      <p:sp>
        <p:nvSpPr>
          <p:cNvPr id="370691" name="Rectangle 3"/>
          <p:cNvSpPr>
            <a:spLocks noGrp="1" noChangeArrowheads="1"/>
          </p:cNvSpPr>
          <p:nvPr>
            <p:ph type="body" idx="1"/>
          </p:nvPr>
        </p:nvSpPr>
        <p:spPr/>
        <p:txBody>
          <a:bodyPr/>
          <a:lstStyle/>
          <a:p>
            <a:pPr>
              <a:lnSpc>
                <a:spcPct val="90000"/>
              </a:lnSpc>
            </a:pPr>
            <a:r>
              <a:rPr lang="en-US"/>
              <a:t>Vacuum: </a:t>
            </a:r>
          </a:p>
          <a:p>
            <a:pPr lvl="1">
              <a:lnSpc>
                <a:spcPct val="90000"/>
              </a:lnSpc>
            </a:pPr>
            <a:r>
              <a:rPr lang="en-US"/>
              <a:t>All air removed from the chamber and packages until the pressure is reduced below atmospheric pressure.</a:t>
            </a:r>
          </a:p>
          <a:p>
            <a:pPr>
              <a:lnSpc>
                <a:spcPct val="90000"/>
              </a:lnSpc>
            </a:pPr>
            <a:r>
              <a:rPr lang="en-US"/>
              <a:t>Injection:</a:t>
            </a:r>
          </a:p>
          <a:p>
            <a:pPr lvl="1">
              <a:lnSpc>
                <a:spcPct val="90000"/>
              </a:lnSpc>
            </a:pPr>
            <a:r>
              <a:rPr lang="en-US"/>
              <a:t>Once the correct pressure has been reached, a premeasured amount of concentrated (59%) Hydrogen Peroxide (H2O2) is pumped from the cassette into the vaporizer bowl and vaporized into the chamber.</a:t>
            </a:r>
          </a:p>
          <a:p>
            <a:pPr lvl="1">
              <a:lnSpc>
                <a:spcPct val="90000"/>
              </a:lnSpc>
            </a:pPr>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en-US"/>
              <a:t>LTGP Phases</a:t>
            </a:r>
          </a:p>
        </p:txBody>
      </p:sp>
      <p:sp>
        <p:nvSpPr>
          <p:cNvPr id="372739" name="Rectangle 3"/>
          <p:cNvSpPr>
            <a:spLocks noGrp="1" noChangeArrowheads="1"/>
          </p:cNvSpPr>
          <p:nvPr>
            <p:ph type="body" idx="1"/>
          </p:nvPr>
        </p:nvSpPr>
        <p:spPr/>
        <p:txBody>
          <a:bodyPr/>
          <a:lstStyle/>
          <a:p>
            <a:pPr>
              <a:lnSpc>
                <a:spcPct val="90000"/>
              </a:lnSpc>
            </a:pPr>
            <a:r>
              <a:rPr lang="en-US" sz="2400"/>
              <a:t>Diffusion:</a:t>
            </a:r>
          </a:p>
          <a:p>
            <a:pPr lvl="1">
              <a:lnSpc>
                <a:spcPct val="90000"/>
              </a:lnSpc>
            </a:pPr>
            <a:r>
              <a:rPr lang="en-US" sz="2000"/>
              <a:t>The diffusion stage drives Hydrogen Peroxide vapor into the small crevices and lumens of the devices in the chamber.</a:t>
            </a:r>
          </a:p>
          <a:p>
            <a:pPr lvl="1">
              <a:lnSpc>
                <a:spcPct val="90000"/>
              </a:lnSpc>
            </a:pPr>
            <a:r>
              <a:rPr lang="en-US" sz="2000"/>
              <a:t>The chamber will return to atmospheric pressure to accomplish this.</a:t>
            </a:r>
          </a:p>
          <a:p>
            <a:pPr>
              <a:lnSpc>
                <a:spcPct val="90000"/>
              </a:lnSpc>
            </a:pPr>
            <a:r>
              <a:rPr lang="en-US" sz="2400"/>
              <a:t>Plasma:</a:t>
            </a:r>
          </a:p>
          <a:p>
            <a:pPr lvl="1">
              <a:lnSpc>
                <a:spcPct val="90000"/>
              </a:lnSpc>
            </a:pPr>
            <a:r>
              <a:rPr lang="en-US" sz="2000"/>
              <a:t>Vacuum decreases the pressure and radio frequency (RF).</a:t>
            </a:r>
          </a:p>
          <a:p>
            <a:pPr lvl="1">
              <a:lnSpc>
                <a:spcPct val="90000"/>
              </a:lnSpc>
            </a:pPr>
            <a:r>
              <a:rPr lang="en-US" sz="2000"/>
              <a:t>Energy is radiated in the chamber form the electrode screen.</a:t>
            </a:r>
          </a:p>
          <a:p>
            <a:pPr lvl="1">
              <a:lnSpc>
                <a:spcPct val="90000"/>
              </a:lnSpc>
            </a:pPr>
            <a:r>
              <a:rPr lang="en-US" sz="2000"/>
              <a:t>The RF energy ionized the Hydrogen Peroxide, created the Hydrogen Peroxide Gas Plasma and leads to the generation of free radicals and other chemical species which destroys organisms.</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r>
              <a:rPr lang="en-US"/>
              <a:t>LTGP Phases</a:t>
            </a:r>
          </a:p>
        </p:txBody>
      </p:sp>
      <p:sp>
        <p:nvSpPr>
          <p:cNvPr id="374787" name="Rectangle 3"/>
          <p:cNvSpPr>
            <a:spLocks noGrp="1" noChangeArrowheads="1"/>
          </p:cNvSpPr>
          <p:nvPr>
            <p:ph type="body" idx="1"/>
          </p:nvPr>
        </p:nvSpPr>
        <p:spPr/>
        <p:txBody>
          <a:bodyPr/>
          <a:lstStyle/>
          <a:p>
            <a:r>
              <a:rPr lang="en-US"/>
              <a:t>The Injection/Plasma phases are repeated a second time.</a:t>
            </a:r>
          </a:p>
          <a:p>
            <a:r>
              <a:rPr lang="en-US"/>
              <a:t>Vent:</a:t>
            </a:r>
          </a:p>
          <a:p>
            <a:pPr lvl="1"/>
            <a:r>
              <a:rPr lang="en-US"/>
              <a:t>At the end of the second sequence, the RF is turned off.</a:t>
            </a:r>
          </a:p>
          <a:p>
            <a:pPr lvl="1"/>
            <a:r>
              <a:rPr lang="en-US"/>
              <a:t>Air is then vented into the chamber thru bacterial HEPA filters, returning it to atmospheric pressure.</a:t>
            </a:r>
          </a:p>
          <a:p>
            <a:pPr>
              <a:buFont typeface="Wingdings" pitchFamily="2" charset="2"/>
              <a:buNone/>
            </a:pPr>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n-US"/>
              <a:t>LTGP Phases</a:t>
            </a:r>
          </a:p>
        </p:txBody>
      </p:sp>
      <p:sp>
        <p:nvSpPr>
          <p:cNvPr id="376835" name="Rectangle 3"/>
          <p:cNvSpPr>
            <a:spLocks noGrp="1" noChangeArrowheads="1"/>
          </p:cNvSpPr>
          <p:nvPr>
            <p:ph type="body" idx="1"/>
          </p:nvPr>
        </p:nvSpPr>
        <p:spPr/>
        <p:txBody>
          <a:bodyPr/>
          <a:lstStyle/>
          <a:p>
            <a:r>
              <a:rPr lang="en-US"/>
              <a:t>At the end of the sterilization cycle:</a:t>
            </a:r>
          </a:p>
          <a:p>
            <a:pPr lvl="1"/>
            <a:r>
              <a:rPr lang="en-US"/>
              <a:t>A 10 second continuous alarm sounds, alerting the operator that the cycle is completed and the items can be removed from the sterilizer.</a:t>
            </a:r>
          </a:p>
          <a:p>
            <a:pPr lvl="2"/>
            <a:r>
              <a:rPr lang="en-US"/>
              <a:t>The printer prints out the summary of the cycle parameters.</a:t>
            </a:r>
          </a:p>
          <a:p>
            <a:pPr lvl="2"/>
            <a:r>
              <a:rPr lang="en-US"/>
              <a:t>The operator can then open the door, remove all the sterilized items and close the door.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Uses Related to Levels of Disinfection</a:t>
            </a:r>
          </a:p>
        </p:txBody>
      </p:sp>
      <p:sp>
        <p:nvSpPr>
          <p:cNvPr id="106499" name="Rectangle 3"/>
          <p:cNvSpPr>
            <a:spLocks noGrp="1" noChangeArrowheads="1"/>
          </p:cNvSpPr>
          <p:nvPr>
            <p:ph type="body" idx="1"/>
          </p:nvPr>
        </p:nvSpPr>
        <p:spPr/>
        <p:txBody>
          <a:bodyPr/>
          <a:lstStyle/>
          <a:p>
            <a:r>
              <a:rPr lang="en-US" b="1"/>
              <a:t>Low Level</a:t>
            </a:r>
            <a:endParaRPr lang="en-US"/>
          </a:p>
          <a:p>
            <a:r>
              <a:rPr lang="en-US"/>
              <a:t>Non-critical items</a:t>
            </a:r>
          </a:p>
          <a:p>
            <a:r>
              <a:rPr lang="en-US"/>
              <a:t>Contact only with inanimate surfaces or unbroken skin</a:t>
            </a:r>
          </a:p>
          <a:p>
            <a:r>
              <a:rPr lang="en-US"/>
              <a:t>Example:  BP cuffs, OR furniture</a:t>
            </a:r>
          </a:p>
          <a:p>
            <a:pPr>
              <a:buFont typeface="Wingdings" pitchFamily="2" charset="2"/>
              <a:buNone/>
            </a:pPr>
            <a:r>
              <a:rPr lang="en-US"/>
              <a:t>                    </a:t>
            </a:r>
            <a:endParaRPr lang="en-US" b="1"/>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r>
              <a:rPr lang="en-US"/>
              <a:t>LTGP</a:t>
            </a:r>
          </a:p>
        </p:txBody>
      </p:sp>
      <p:sp>
        <p:nvSpPr>
          <p:cNvPr id="378883" name="Rectangle 3"/>
          <p:cNvSpPr>
            <a:spLocks noGrp="1" noChangeArrowheads="1"/>
          </p:cNvSpPr>
          <p:nvPr>
            <p:ph type="body" idx="1"/>
          </p:nvPr>
        </p:nvSpPr>
        <p:spPr/>
        <p:txBody>
          <a:bodyPr/>
          <a:lstStyle/>
          <a:p>
            <a:pPr>
              <a:lnSpc>
                <a:spcPct val="90000"/>
              </a:lnSpc>
            </a:pPr>
            <a:r>
              <a:rPr lang="en-US" sz="2800"/>
              <a:t>Packaging materials</a:t>
            </a:r>
          </a:p>
          <a:p>
            <a:pPr lvl="1">
              <a:lnSpc>
                <a:spcPct val="90000"/>
              </a:lnSpc>
            </a:pPr>
            <a:r>
              <a:rPr lang="en-US" sz="2400"/>
              <a:t> Instrument trays used in the LTGP should be designed to optimize diffusion of the Hydrogen Peroxide and not interfere with the RF energy or absorb Hydrogen Peroxide.</a:t>
            </a:r>
          </a:p>
          <a:p>
            <a:pPr lvl="1">
              <a:lnSpc>
                <a:spcPct val="90000"/>
              </a:lnSpc>
            </a:pPr>
            <a:r>
              <a:rPr lang="en-US" sz="2400"/>
              <a:t>Do not use linen, paper wraps, peel packaging materials or cellulose based materials ( like cotton balls)</a:t>
            </a:r>
          </a:p>
          <a:p>
            <a:pPr lvl="1">
              <a:lnSpc>
                <a:spcPct val="90000"/>
              </a:lnSpc>
            </a:pPr>
            <a:r>
              <a:rPr lang="en-US" sz="2400"/>
              <a:t>Check with tray manufacturers before purchases/use of containers.</a:t>
            </a:r>
          </a:p>
          <a:p>
            <a:pPr lvl="1">
              <a:lnSpc>
                <a:spcPct val="90000"/>
              </a:lnSpc>
            </a:pPr>
            <a:r>
              <a:rPr lang="en-US" sz="2400"/>
              <a:t>Use only non- cellulose based filters and ridged containers.</a:t>
            </a:r>
          </a:p>
          <a:p>
            <a:pPr lvl="1">
              <a:lnSpc>
                <a:spcPct val="90000"/>
              </a:lnSpc>
            </a:pPr>
            <a:endParaRPr lang="en-US" sz="240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t>LTGP</a:t>
            </a:r>
          </a:p>
        </p:txBody>
      </p:sp>
      <p:sp>
        <p:nvSpPr>
          <p:cNvPr id="380931" name="Rectangle 3"/>
          <p:cNvSpPr>
            <a:spLocks noGrp="1" noChangeArrowheads="1"/>
          </p:cNvSpPr>
          <p:nvPr>
            <p:ph type="body" idx="1"/>
          </p:nvPr>
        </p:nvSpPr>
        <p:spPr/>
        <p:txBody>
          <a:bodyPr/>
          <a:lstStyle/>
          <a:p>
            <a:r>
              <a:rPr lang="en-US"/>
              <a:t>The following package materials are compatible with LTGP:</a:t>
            </a:r>
          </a:p>
          <a:p>
            <a:pPr lvl="1"/>
            <a:r>
              <a:rPr lang="en-US"/>
              <a:t>Trays from the sterilizer manufacturer</a:t>
            </a:r>
          </a:p>
          <a:p>
            <a:pPr lvl="1"/>
            <a:r>
              <a:rPr lang="en-US"/>
              <a:t>Tyvek (all plastic) pouches</a:t>
            </a:r>
          </a:p>
          <a:p>
            <a:pPr lvl="1"/>
            <a:r>
              <a:rPr lang="en-US"/>
              <a:t>NO PAPER-PLASTIC POUCHES</a:t>
            </a:r>
          </a:p>
          <a:p>
            <a:pPr lvl="1"/>
            <a:r>
              <a:rPr lang="en-US"/>
              <a:t>Polypropylene based wrapped and filters</a:t>
            </a:r>
          </a:p>
          <a:p>
            <a:pPr lvl="1">
              <a:buFont typeface="Wingdings" pitchFamily="2" charset="2"/>
              <a:buNone/>
            </a:pPr>
            <a:r>
              <a:rPr lang="en-US"/>
              <a:t>	</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r>
              <a:rPr lang="en-US"/>
              <a:t>LTGP</a:t>
            </a:r>
          </a:p>
        </p:txBody>
      </p:sp>
      <p:sp>
        <p:nvSpPr>
          <p:cNvPr id="382979" name="Rectangle 3"/>
          <p:cNvSpPr>
            <a:spLocks noGrp="1" noChangeArrowheads="1"/>
          </p:cNvSpPr>
          <p:nvPr>
            <p:ph type="body" idx="1"/>
          </p:nvPr>
        </p:nvSpPr>
        <p:spPr/>
        <p:txBody>
          <a:bodyPr/>
          <a:lstStyle/>
          <a:p>
            <a:r>
              <a:rPr lang="en-US"/>
              <a:t>Items which can be processed in LTGP:</a:t>
            </a:r>
          </a:p>
          <a:p>
            <a:pPr lvl="1"/>
            <a:r>
              <a:rPr lang="en-US"/>
              <a:t>Items which are recommended by the device manufacturer</a:t>
            </a:r>
          </a:p>
          <a:p>
            <a:r>
              <a:rPr lang="en-US"/>
              <a:t>The sterilizer manufacturer does not recommend processing devices with:</a:t>
            </a:r>
          </a:p>
          <a:p>
            <a:pPr lvl="1"/>
            <a:r>
              <a:rPr lang="en-US"/>
              <a:t>Lumens or channels longer than 17 inches and inner diameter 1/8 inch.</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en-US"/>
              <a:t>Do not process in LTGP</a:t>
            </a:r>
          </a:p>
        </p:txBody>
      </p:sp>
      <p:sp>
        <p:nvSpPr>
          <p:cNvPr id="385027" name="Rectangle 3"/>
          <p:cNvSpPr>
            <a:spLocks noGrp="1" noChangeArrowheads="1"/>
          </p:cNvSpPr>
          <p:nvPr>
            <p:ph type="body" idx="1"/>
          </p:nvPr>
        </p:nvSpPr>
        <p:spPr/>
        <p:txBody>
          <a:bodyPr/>
          <a:lstStyle/>
          <a:p>
            <a:pPr>
              <a:lnSpc>
                <a:spcPct val="90000"/>
              </a:lnSpc>
            </a:pPr>
            <a:r>
              <a:rPr lang="en-US"/>
              <a:t>Any device with dead-end lumens</a:t>
            </a:r>
          </a:p>
          <a:p>
            <a:pPr>
              <a:lnSpc>
                <a:spcPct val="90000"/>
              </a:lnSpc>
            </a:pPr>
            <a:r>
              <a:rPr lang="en-US"/>
              <a:t>Cellulose based material ( cotton, paper, gauze)</a:t>
            </a:r>
          </a:p>
          <a:p>
            <a:pPr>
              <a:lnSpc>
                <a:spcPct val="90000"/>
              </a:lnSpc>
            </a:pPr>
            <a:r>
              <a:rPr lang="en-US"/>
              <a:t>Liquids</a:t>
            </a:r>
          </a:p>
          <a:p>
            <a:pPr>
              <a:lnSpc>
                <a:spcPct val="90000"/>
              </a:lnSpc>
            </a:pPr>
            <a:r>
              <a:rPr lang="en-US"/>
              <a:t>Items that do not meet the lumen/length criteria</a:t>
            </a:r>
          </a:p>
          <a:p>
            <a:pPr>
              <a:lnSpc>
                <a:spcPct val="90000"/>
              </a:lnSpc>
            </a:pPr>
            <a:r>
              <a:rPr lang="en-US"/>
              <a:t>Any organizing trays that contain cellulose based material </a:t>
            </a:r>
          </a:p>
          <a:p>
            <a:pPr>
              <a:lnSpc>
                <a:spcPct val="90000"/>
              </a:lnSpc>
            </a:pPr>
            <a:r>
              <a:rPr lang="en-US"/>
              <a:t>Implants</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r>
              <a:rPr lang="en-US"/>
              <a:t>Do not process in LTGP</a:t>
            </a:r>
          </a:p>
        </p:txBody>
      </p:sp>
      <p:sp>
        <p:nvSpPr>
          <p:cNvPr id="387075" name="Rectangle 3"/>
          <p:cNvSpPr>
            <a:spLocks noGrp="1" noChangeArrowheads="1"/>
          </p:cNvSpPr>
          <p:nvPr>
            <p:ph type="body" idx="1"/>
          </p:nvPr>
        </p:nvSpPr>
        <p:spPr/>
        <p:txBody>
          <a:bodyPr/>
          <a:lstStyle/>
          <a:p>
            <a:r>
              <a:rPr lang="en-US"/>
              <a:t>Paper load control stickers (unless plastics/Tyvek)</a:t>
            </a:r>
          </a:p>
          <a:p>
            <a:r>
              <a:rPr lang="en-US"/>
              <a:t>Count sheets (unless plastics/Tyvek)</a:t>
            </a:r>
          </a:p>
          <a:p>
            <a:r>
              <a:rPr lang="en-US"/>
              <a:t>Traditional adhesive labels (like dust cover labels)</a:t>
            </a:r>
          </a:p>
          <a:p>
            <a:r>
              <a:rPr lang="en-US"/>
              <a:t>Any instruments/devices labeled specifically for Gravity displacement sterilization.</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r>
              <a:rPr lang="en-US"/>
              <a:t>Loading the Sterilizer</a:t>
            </a:r>
          </a:p>
        </p:txBody>
      </p:sp>
      <p:sp>
        <p:nvSpPr>
          <p:cNvPr id="389123" name="Rectangle 3"/>
          <p:cNvSpPr>
            <a:spLocks noGrp="1" noChangeArrowheads="1"/>
          </p:cNvSpPr>
          <p:nvPr>
            <p:ph type="body" idx="1"/>
          </p:nvPr>
        </p:nvSpPr>
        <p:spPr/>
        <p:txBody>
          <a:bodyPr/>
          <a:lstStyle/>
          <a:p>
            <a:r>
              <a:rPr lang="en-US"/>
              <a:t>Arrange load so that metal items are in a single layer and do not touch the walls, doors, or electrode of sterilizer.</a:t>
            </a:r>
          </a:p>
          <a:p>
            <a:r>
              <a:rPr lang="en-US"/>
              <a:t>The most effective sterilizer performance is achieved when the load contains a mixture of metal and plastic items.</a:t>
            </a:r>
          </a:p>
          <a:p>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r>
              <a:rPr lang="en-US"/>
              <a:t>Loading the Sterilizer</a:t>
            </a:r>
          </a:p>
        </p:txBody>
      </p:sp>
      <p:sp>
        <p:nvSpPr>
          <p:cNvPr id="391171" name="Rectangle 3"/>
          <p:cNvSpPr>
            <a:spLocks noGrp="1" noChangeArrowheads="1"/>
          </p:cNvSpPr>
          <p:nvPr>
            <p:ph type="body" idx="1"/>
          </p:nvPr>
        </p:nvSpPr>
        <p:spPr/>
        <p:txBody>
          <a:bodyPr/>
          <a:lstStyle/>
          <a:p>
            <a:r>
              <a:rPr lang="en-US"/>
              <a:t>Ensure that the sterilizer chamber is not overloaded.</a:t>
            </a:r>
          </a:p>
          <a:p>
            <a:r>
              <a:rPr lang="en-US"/>
              <a:t>No paper or cellulose material should be placed in the sterilizer chamber.</a:t>
            </a:r>
          </a:p>
          <a:p>
            <a:r>
              <a:rPr lang="en-US"/>
              <a:t>All peel pouches should be placed on the edge if possible, with the plastic face of one pouch facing the clear side of the next pouch. </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r>
              <a:rPr lang="en-US"/>
              <a:t>Sterrad NX</a:t>
            </a:r>
          </a:p>
        </p:txBody>
      </p:sp>
      <p:sp>
        <p:nvSpPr>
          <p:cNvPr id="393219" name="Rectangle 3"/>
          <p:cNvSpPr>
            <a:spLocks noGrp="1" noChangeArrowheads="1"/>
          </p:cNvSpPr>
          <p:nvPr>
            <p:ph type="body" idx="1"/>
          </p:nvPr>
        </p:nvSpPr>
        <p:spPr/>
        <p:txBody>
          <a:bodyPr/>
          <a:lstStyle/>
          <a:p>
            <a:r>
              <a:rPr lang="en-US"/>
              <a:t>Now Sterrad NX is available.</a:t>
            </a:r>
          </a:p>
          <a:p>
            <a:r>
              <a:rPr lang="en-US"/>
              <a:t>The STERRAD NX System is the fastest low-temperature hydrogen peroxide gas plasma sterilizer yet.</a:t>
            </a:r>
          </a:p>
          <a:p>
            <a:r>
              <a:rPr lang="en-US"/>
              <a:t>Two cycles:	</a:t>
            </a:r>
          </a:p>
          <a:p>
            <a:pPr lvl="1"/>
            <a:r>
              <a:rPr lang="en-US"/>
              <a:t>Standard 28 minutes</a:t>
            </a:r>
          </a:p>
          <a:p>
            <a:pPr lvl="1"/>
            <a:r>
              <a:rPr lang="en-US"/>
              <a:t>Advanced 38 minutes</a:t>
            </a:r>
          </a:p>
          <a:p>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r>
              <a:rPr lang="en-US"/>
              <a:t>Sterrad NX</a:t>
            </a:r>
          </a:p>
        </p:txBody>
      </p:sp>
      <p:sp>
        <p:nvSpPr>
          <p:cNvPr id="395267" name="Rectangle 3"/>
          <p:cNvSpPr>
            <a:spLocks noGrp="1" noChangeArrowheads="1"/>
          </p:cNvSpPr>
          <p:nvPr>
            <p:ph type="body" idx="1"/>
          </p:nvPr>
        </p:nvSpPr>
        <p:spPr/>
        <p:txBody>
          <a:bodyPr/>
          <a:lstStyle/>
          <a:p>
            <a:r>
              <a:rPr lang="en-US"/>
              <a:t>Standard cycle requirements:</a:t>
            </a:r>
          </a:p>
          <a:p>
            <a:pPr lvl="1"/>
            <a:r>
              <a:rPr lang="en-US"/>
              <a:t>Stainless steel lumens having a inside diameter of at least 1 mm and length at most 150 mm.</a:t>
            </a:r>
          </a:p>
          <a:p>
            <a:pPr lvl="1"/>
            <a:r>
              <a:rPr lang="en-US"/>
              <a:t>Polyethylene or Teflon lumens having an inside diameter of at least 2mm and length of at most 400 mm.</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r>
              <a:rPr lang="en-US"/>
              <a:t>Sterrad NX</a:t>
            </a:r>
          </a:p>
        </p:txBody>
      </p:sp>
      <p:sp>
        <p:nvSpPr>
          <p:cNvPr id="397315" name="Rectangle 3"/>
          <p:cNvSpPr>
            <a:spLocks noGrp="1" noChangeArrowheads="1"/>
          </p:cNvSpPr>
          <p:nvPr>
            <p:ph type="body" idx="1"/>
          </p:nvPr>
        </p:nvSpPr>
        <p:spPr/>
        <p:txBody>
          <a:bodyPr/>
          <a:lstStyle/>
          <a:p>
            <a:r>
              <a:rPr lang="en-US"/>
              <a:t>Single channel flexible endoscopes can be processed in the advanced cycle.</a:t>
            </a:r>
          </a:p>
          <a:p>
            <a:pPr lvl="1"/>
            <a:r>
              <a:rPr lang="en-US"/>
              <a:t>Stainless steel lumens having an inside diameter if at least 1 mm and length at most 500mm.</a:t>
            </a:r>
          </a:p>
          <a:p>
            <a:pPr lvl="1"/>
            <a:r>
              <a:rPr lang="en-US"/>
              <a:t>Polyethylene or Teflon lumens having an inner diameter and length at most 850 mm.</a:t>
            </a:r>
          </a:p>
          <a:p>
            <a:pPr lvl="2"/>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z="4000"/>
              <a:t>Disinfection Effectiveness</a:t>
            </a:r>
            <a:r>
              <a:rPr lang="en-US"/>
              <a:t> </a:t>
            </a:r>
          </a:p>
        </p:txBody>
      </p:sp>
      <p:sp>
        <p:nvSpPr>
          <p:cNvPr id="107523" name="Rectangle 3"/>
          <p:cNvSpPr>
            <a:spLocks noGrp="1" noChangeArrowheads="1"/>
          </p:cNvSpPr>
          <p:nvPr>
            <p:ph type="body" idx="1"/>
          </p:nvPr>
        </p:nvSpPr>
        <p:spPr/>
        <p:txBody>
          <a:bodyPr/>
          <a:lstStyle/>
          <a:p>
            <a:r>
              <a:rPr lang="en-US"/>
              <a:t>Presence of gross debris</a:t>
            </a:r>
          </a:p>
          <a:p>
            <a:r>
              <a:rPr lang="en-US"/>
              <a:t>Bioburden or number of microorganisms in an area or on an object</a:t>
            </a:r>
          </a:p>
          <a:p>
            <a:r>
              <a:rPr lang="en-US"/>
              <a:t>Temperature</a:t>
            </a:r>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r>
              <a:rPr lang="en-US"/>
              <a:t>BI Testing</a:t>
            </a:r>
          </a:p>
        </p:txBody>
      </p:sp>
      <p:sp>
        <p:nvSpPr>
          <p:cNvPr id="399363" name="Rectangle 3"/>
          <p:cNvSpPr>
            <a:spLocks noGrp="1" noChangeArrowheads="1"/>
          </p:cNvSpPr>
          <p:nvPr>
            <p:ph type="body" idx="1"/>
          </p:nvPr>
        </p:nvSpPr>
        <p:spPr/>
        <p:txBody>
          <a:bodyPr/>
          <a:lstStyle/>
          <a:p>
            <a:r>
              <a:rPr lang="en-US"/>
              <a:t>New self contained spore</a:t>
            </a:r>
          </a:p>
          <a:p>
            <a:pPr lvl="1"/>
            <a:r>
              <a:rPr lang="en-US"/>
              <a:t>Spore is Geobacilis Stearothermophilus</a:t>
            </a:r>
          </a:p>
          <a:p>
            <a:pPr lvl="2"/>
            <a:r>
              <a:rPr lang="en-US"/>
              <a:t>When using the BI, place in Tyvek pouch, place inside the sterilizer chamber at the back of lowest shelf.</a:t>
            </a:r>
          </a:p>
          <a:p>
            <a:pPr lvl="2"/>
            <a:r>
              <a:rPr lang="en-US"/>
              <a:t>Preferable to place on top of tray.</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r>
              <a:rPr lang="en-US"/>
              <a:t>CI’s</a:t>
            </a:r>
          </a:p>
        </p:txBody>
      </p:sp>
      <p:sp>
        <p:nvSpPr>
          <p:cNvPr id="401411" name="Rectangle 3"/>
          <p:cNvSpPr>
            <a:spLocks noGrp="1" noChangeArrowheads="1"/>
          </p:cNvSpPr>
          <p:nvPr>
            <p:ph type="body" idx="1"/>
          </p:nvPr>
        </p:nvSpPr>
        <p:spPr/>
        <p:txBody>
          <a:bodyPr/>
          <a:lstStyle/>
          <a:p>
            <a:r>
              <a:rPr lang="en-US"/>
              <a:t>Printed with amber color.</a:t>
            </a:r>
          </a:p>
          <a:p>
            <a:r>
              <a:rPr lang="en-US"/>
              <a:t>After exposure to H2O2, amber color changes to yellow or gold.</a:t>
            </a:r>
          </a:p>
          <a:p>
            <a:r>
              <a:rPr lang="en-US"/>
              <a:t>Need to be stored away from fluorescent light.</a:t>
            </a:r>
          </a:p>
          <a:p>
            <a:r>
              <a:rPr lang="en-US"/>
              <a:t>Specific CI tape and indicators.</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a:t>BI test</a:t>
            </a:r>
          </a:p>
        </p:txBody>
      </p:sp>
      <p:sp>
        <p:nvSpPr>
          <p:cNvPr id="403459" name="Rectangle 3"/>
          <p:cNvSpPr>
            <a:spLocks noGrp="1" noChangeArrowheads="1"/>
          </p:cNvSpPr>
          <p:nvPr>
            <p:ph type="body" idx="1"/>
          </p:nvPr>
        </p:nvSpPr>
        <p:spPr/>
        <p:txBody>
          <a:bodyPr/>
          <a:lstStyle/>
          <a:p>
            <a:r>
              <a:rPr lang="en-US"/>
              <a:t>Performed daily</a:t>
            </a:r>
          </a:p>
          <a:p>
            <a:r>
              <a:rPr lang="en-US"/>
              <a:t>Prefer to use on each cycle.</a:t>
            </a:r>
          </a:p>
          <a:p>
            <a:r>
              <a:rPr lang="en-US"/>
              <a:t>Follow directions for activation (crushing) of each vial.</a:t>
            </a:r>
          </a:p>
          <a:p>
            <a:r>
              <a:rPr lang="en-US"/>
              <a:t>Incubate at 56 degrees Celsius for 48 hours.</a:t>
            </a:r>
          </a:p>
          <a:p>
            <a:r>
              <a:rPr lang="en-US"/>
              <a:t>Verify temp in incubator daily.</a:t>
            </a:r>
          </a:p>
          <a:p>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r>
              <a:rPr lang="en-US" sz="4800"/>
              <a:t>Peracetic Acid</a:t>
            </a:r>
          </a:p>
        </p:txBody>
      </p:sp>
      <p:sp>
        <p:nvSpPr>
          <p:cNvPr id="405507" name="Rectangle 3"/>
          <p:cNvSpPr>
            <a:spLocks noGrp="1" noChangeArrowheads="1"/>
          </p:cNvSpPr>
          <p:nvPr>
            <p:ph type="body" idx="1"/>
          </p:nvPr>
        </p:nvSpPr>
        <p:spPr/>
        <p:txBody>
          <a:bodyPr/>
          <a:lstStyle/>
          <a:p>
            <a:pPr lvl="1"/>
            <a:r>
              <a:rPr lang="en-US"/>
              <a:t>Steris =‘s PA</a:t>
            </a:r>
          </a:p>
          <a:p>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r>
              <a:rPr lang="en-US"/>
              <a:t>Remember</a:t>
            </a:r>
          </a:p>
        </p:txBody>
      </p:sp>
      <p:sp>
        <p:nvSpPr>
          <p:cNvPr id="407555" name="Rectangle 3"/>
          <p:cNvSpPr>
            <a:spLocks noGrp="1" noChangeArrowheads="1"/>
          </p:cNvSpPr>
          <p:nvPr>
            <p:ph type="body" idx="1"/>
          </p:nvPr>
        </p:nvSpPr>
        <p:spPr/>
        <p:txBody>
          <a:bodyPr/>
          <a:lstStyle/>
          <a:p>
            <a:r>
              <a:rPr lang="en-US"/>
              <a:t>Steris is a “just in time”  system…….</a:t>
            </a:r>
          </a:p>
          <a:p>
            <a:r>
              <a:rPr lang="en-US"/>
              <a:t>Just in time for what???</a:t>
            </a:r>
          </a:p>
          <a:p>
            <a:r>
              <a:rPr lang="en-US"/>
              <a:t>Process and use the instruments immediately!</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en-US"/>
              <a:t>Peracetic Acid</a:t>
            </a:r>
          </a:p>
        </p:txBody>
      </p:sp>
      <p:sp>
        <p:nvSpPr>
          <p:cNvPr id="409603" name="Rectangle 3"/>
          <p:cNvSpPr>
            <a:spLocks noGrp="1" noChangeArrowheads="1"/>
          </p:cNvSpPr>
          <p:nvPr>
            <p:ph type="body" idx="1"/>
          </p:nvPr>
        </p:nvSpPr>
        <p:spPr/>
        <p:txBody>
          <a:bodyPr/>
          <a:lstStyle/>
          <a:p>
            <a:r>
              <a:rPr lang="en-US"/>
              <a:t>Items must be cleaned first.</a:t>
            </a:r>
          </a:p>
          <a:p>
            <a:r>
              <a:rPr lang="en-US"/>
              <a:t>For immersible items – this is a wet system.</a:t>
            </a:r>
          </a:p>
          <a:p>
            <a:r>
              <a:rPr lang="en-US"/>
              <a:t>Powder concentrate diluted with water inside processer chamber.</a:t>
            </a:r>
          </a:p>
          <a:p>
            <a:r>
              <a:rPr lang="en-US"/>
              <a:t>Cycle time: 30-40 minutes</a:t>
            </a:r>
          </a:p>
          <a:p>
            <a:pPr lvl="1"/>
            <a:r>
              <a:rPr lang="en-US"/>
              <a:t>12 minutes expose to PA ( this is a minimum)</a:t>
            </a:r>
          </a:p>
          <a:p>
            <a:pPr lvl="1"/>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r>
              <a:rPr lang="en-US"/>
              <a:t>Peracetic Acid</a:t>
            </a:r>
          </a:p>
        </p:txBody>
      </p:sp>
      <p:sp>
        <p:nvSpPr>
          <p:cNvPr id="411651" name="Rectangle 3"/>
          <p:cNvSpPr>
            <a:spLocks noGrp="1" noChangeArrowheads="1"/>
          </p:cNvSpPr>
          <p:nvPr>
            <p:ph type="body" idx="1"/>
          </p:nvPr>
        </p:nvSpPr>
        <p:spPr/>
        <p:txBody>
          <a:bodyPr/>
          <a:lstStyle/>
          <a:p>
            <a:pPr>
              <a:lnSpc>
                <a:spcPct val="90000"/>
              </a:lnSpc>
            </a:pPr>
            <a:r>
              <a:rPr lang="en-US" sz="2800"/>
              <a:t>Should be located as close to the point of use as possible.</a:t>
            </a:r>
          </a:p>
          <a:p>
            <a:pPr>
              <a:lnSpc>
                <a:spcPct val="90000"/>
              </a:lnSpc>
            </a:pPr>
            <a:r>
              <a:rPr lang="en-US" sz="2800"/>
              <a:t>Liquid (wet system)-</a:t>
            </a:r>
          </a:p>
          <a:p>
            <a:pPr lvl="1">
              <a:lnSpc>
                <a:spcPct val="90000"/>
              </a:lnSpc>
            </a:pPr>
            <a:r>
              <a:rPr lang="en-US" sz="2400"/>
              <a:t>Potential for contamination after sterilization is great</a:t>
            </a:r>
          </a:p>
          <a:p>
            <a:pPr lvl="1">
              <a:lnSpc>
                <a:spcPct val="90000"/>
              </a:lnSpc>
            </a:pPr>
            <a:r>
              <a:rPr lang="en-US" sz="2400"/>
              <a:t>After sterilization place container on sterile surface only.</a:t>
            </a:r>
          </a:p>
          <a:p>
            <a:pPr lvl="1">
              <a:lnSpc>
                <a:spcPct val="90000"/>
              </a:lnSpc>
            </a:pPr>
            <a:r>
              <a:rPr lang="en-US" sz="2400"/>
              <a:t>Peracetic Acid requires diagnostic tests daily.</a:t>
            </a:r>
          </a:p>
          <a:p>
            <a:pPr lvl="1">
              <a:lnSpc>
                <a:spcPct val="90000"/>
              </a:lnSpc>
            </a:pPr>
            <a:r>
              <a:rPr lang="en-US" sz="2400"/>
              <a:t>Combines powder form of PA with water inside the unit.</a:t>
            </a:r>
          </a:p>
          <a:p>
            <a:pPr lvl="1">
              <a:lnSpc>
                <a:spcPct val="90000"/>
              </a:lnSpc>
            </a:pPr>
            <a:r>
              <a:rPr lang="en-US" sz="2400"/>
              <a:t>Requires a minimum of 12 minutes exposure to PA for sterilization at 130 degrees Fahrenheit.</a:t>
            </a:r>
          </a:p>
          <a:p>
            <a:pPr lvl="1">
              <a:lnSpc>
                <a:spcPct val="90000"/>
              </a:lnSpc>
            </a:pPr>
            <a:endParaRPr lang="en-US" sz="240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en-US"/>
              <a:t>PA</a:t>
            </a:r>
          </a:p>
        </p:txBody>
      </p:sp>
      <p:sp>
        <p:nvSpPr>
          <p:cNvPr id="413699" name="Rectangle 3"/>
          <p:cNvSpPr>
            <a:spLocks noGrp="1" noChangeArrowheads="1"/>
          </p:cNvSpPr>
          <p:nvPr>
            <p:ph type="body" idx="1"/>
          </p:nvPr>
        </p:nvSpPr>
        <p:spPr/>
        <p:txBody>
          <a:bodyPr/>
          <a:lstStyle/>
          <a:p>
            <a:pPr>
              <a:lnSpc>
                <a:spcPct val="90000"/>
              </a:lnSpc>
            </a:pPr>
            <a:r>
              <a:rPr lang="en-US"/>
              <a:t>Cycle time:</a:t>
            </a:r>
          </a:p>
          <a:p>
            <a:pPr lvl="2">
              <a:lnSpc>
                <a:spcPct val="90000"/>
              </a:lnSpc>
            </a:pPr>
            <a:r>
              <a:rPr lang="en-US"/>
              <a:t>30-40 minutes</a:t>
            </a:r>
          </a:p>
          <a:p>
            <a:pPr>
              <a:lnSpc>
                <a:spcPct val="90000"/>
              </a:lnSpc>
            </a:pPr>
            <a:r>
              <a:rPr lang="en-US"/>
              <a:t>Requires pre and post cycle water filters.</a:t>
            </a:r>
          </a:p>
          <a:p>
            <a:pPr>
              <a:lnSpc>
                <a:spcPct val="90000"/>
              </a:lnSpc>
            </a:pPr>
            <a:r>
              <a:rPr lang="en-US"/>
              <a:t>Document and monitored filter changes</a:t>
            </a:r>
          </a:p>
          <a:p>
            <a:pPr>
              <a:lnSpc>
                <a:spcPct val="90000"/>
              </a:lnSpc>
            </a:pPr>
            <a:r>
              <a:rPr lang="en-US"/>
              <a:t>Items must be cleaned first. </a:t>
            </a:r>
          </a:p>
          <a:p>
            <a:pPr>
              <a:lnSpc>
                <a:spcPct val="90000"/>
              </a:lnSpc>
            </a:pPr>
            <a:r>
              <a:rPr lang="en-US"/>
              <a:t>Can process most ridged and flexible scopes.</a:t>
            </a:r>
          </a:p>
          <a:p>
            <a:pPr lvl="2">
              <a:lnSpc>
                <a:spcPct val="90000"/>
              </a:lnSpc>
            </a:pPr>
            <a:r>
              <a:rPr lang="en-US"/>
              <a:t>However major issues can arise if you do not have the correct adapter for flexible scopes.</a:t>
            </a:r>
          </a:p>
          <a:p>
            <a:pPr>
              <a:lnSpc>
                <a:spcPct val="90000"/>
              </a:lnSpc>
            </a:pPr>
            <a:endParaRPr lang="en-US"/>
          </a:p>
          <a:p>
            <a:pPr lvl="1">
              <a:lnSpc>
                <a:spcPct val="90000"/>
              </a:lnSpc>
            </a:pPr>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en-US"/>
              <a:t>PA</a:t>
            </a:r>
          </a:p>
        </p:txBody>
      </p:sp>
      <p:sp>
        <p:nvSpPr>
          <p:cNvPr id="415747" name="Rectangle 3"/>
          <p:cNvSpPr>
            <a:spLocks noGrp="1" noChangeArrowheads="1"/>
          </p:cNvSpPr>
          <p:nvPr>
            <p:ph type="body" idx="1"/>
          </p:nvPr>
        </p:nvSpPr>
        <p:spPr/>
        <p:txBody>
          <a:bodyPr/>
          <a:lstStyle/>
          <a:p>
            <a:r>
              <a:rPr lang="en-US"/>
              <a:t>Monitoring process:</a:t>
            </a:r>
          </a:p>
          <a:p>
            <a:pPr lvl="1"/>
            <a:r>
              <a:rPr lang="en-US"/>
              <a:t>CI- each cycle</a:t>
            </a:r>
          </a:p>
          <a:p>
            <a:r>
              <a:rPr lang="en-US"/>
              <a:t>BI daily with Geobacilis Stearothermophilus</a:t>
            </a:r>
          </a:p>
          <a:p>
            <a:r>
              <a:rPr lang="en-US"/>
              <a:t>Test requires 48 hours initial read.</a:t>
            </a:r>
          </a:p>
          <a:p>
            <a:r>
              <a:rPr lang="en-US"/>
              <a:t>7 day final read.</a:t>
            </a:r>
          </a:p>
          <a:p>
            <a:r>
              <a:rPr lang="en-US"/>
              <a:t>BI must be refrigerator</a:t>
            </a:r>
          </a:p>
          <a:p>
            <a:r>
              <a:rPr lang="en-US"/>
              <a:t>Newer BI’s with 24 hour final read.</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r>
              <a:rPr lang="en-US"/>
              <a:t>PA</a:t>
            </a:r>
          </a:p>
        </p:txBody>
      </p:sp>
      <p:sp>
        <p:nvSpPr>
          <p:cNvPr id="417795" name="Rectangle 3"/>
          <p:cNvSpPr>
            <a:spLocks noGrp="1" noChangeArrowheads="1"/>
          </p:cNvSpPr>
          <p:nvPr>
            <p:ph type="body" idx="1"/>
          </p:nvPr>
        </p:nvSpPr>
        <p:spPr/>
        <p:txBody>
          <a:bodyPr/>
          <a:lstStyle/>
          <a:p>
            <a:r>
              <a:rPr lang="en-US"/>
              <a:t>Interpret and sign print out.</a:t>
            </a:r>
          </a:p>
          <a:p>
            <a:r>
              <a:rPr lang="en-US"/>
              <a:t>Need process to insure water filters are changed routinely.</a:t>
            </a:r>
          </a:p>
          <a:p>
            <a:r>
              <a:rPr lang="en-US"/>
              <a:t>Need spill plan</a:t>
            </a:r>
          </a:p>
          <a:p>
            <a:r>
              <a:rPr lang="en-US"/>
              <a:t>Must use a new container of PA for each cycle.</a:t>
            </a:r>
          </a:p>
          <a:p>
            <a:r>
              <a:rPr lang="en-US"/>
              <a:t>Verify container is empty at the completion of each cycle.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US" sz="4000"/>
              <a:t>Instrument Preparation and Wrapping</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r>
              <a:rPr lang="en-US"/>
              <a:t>Record Keeping</a:t>
            </a:r>
          </a:p>
        </p:txBody>
      </p:sp>
      <p:sp>
        <p:nvSpPr>
          <p:cNvPr id="419843" name="Rectangle 3"/>
          <p:cNvSpPr>
            <a:spLocks noGrp="1" noChangeArrowheads="1"/>
          </p:cNvSpPr>
          <p:nvPr>
            <p:ph type="body" idx="1"/>
          </p:nvPr>
        </p:nvSpPr>
        <p:spPr/>
        <p:txBody>
          <a:bodyPr/>
          <a:lstStyle/>
          <a:p>
            <a:r>
              <a:rPr lang="en-US"/>
              <a:t>Document all items processed</a:t>
            </a:r>
          </a:p>
          <a:p>
            <a:r>
              <a:rPr lang="en-US"/>
              <a:t>Specify department, quantity and items per load.</a:t>
            </a:r>
          </a:p>
          <a:p>
            <a:r>
              <a:rPr lang="en-US"/>
              <a:t>Affix proper stickers</a:t>
            </a:r>
          </a:p>
          <a:p>
            <a:r>
              <a:rPr lang="en-US"/>
              <a:t>Save all print outs, BI’s and CI’s</a:t>
            </a:r>
          </a:p>
          <a:p>
            <a:r>
              <a:rPr lang="en-US"/>
              <a:t>Keep record neat and in order</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en-US"/>
              <a:t>Lot Control Labeling</a:t>
            </a:r>
          </a:p>
        </p:txBody>
      </p:sp>
      <p:sp>
        <p:nvSpPr>
          <p:cNvPr id="421891" name="Rectangle 3"/>
          <p:cNvSpPr>
            <a:spLocks noGrp="1" noChangeArrowheads="1"/>
          </p:cNvSpPr>
          <p:nvPr>
            <p:ph type="body" idx="1"/>
          </p:nvPr>
        </p:nvSpPr>
        <p:spPr/>
        <p:txBody>
          <a:bodyPr/>
          <a:lstStyle/>
          <a:p>
            <a:r>
              <a:rPr lang="en-US"/>
              <a:t>Place lot control sticker before placing on sterilizer cart.</a:t>
            </a:r>
          </a:p>
          <a:p>
            <a:r>
              <a:rPr lang="en-US"/>
              <a:t>Verify load and sterilizer</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r>
              <a:rPr lang="en-US"/>
              <a:t>Summary</a:t>
            </a:r>
          </a:p>
        </p:txBody>
      </p:sp>
      <p:sp>
        <p:nvSpPr>
          <p:cNvPr id="423939" name="Rectangle 3"/>
          <p:cNvSpPr>
            <a:spLocks noGrp="1" noChangeArrowheads="1"/>
          </p:cNvSpPr>
          <p:nvPr>
            <p:ph type="body" idx="1"/>
          </p:nvPr>
        </p:nvSpPr>
        <p:spPr/>
        <p:txBody>
          <a:bodyPr/>
          <a:lstStyle/>
          <a:p>
            <a:r>
              <a:rPr lang="en-US"/>
              <a:t>There is legal liability with producing sterile items.</a:t>
            </a:r>
          </a:p>
          <a:p>
            <a:r>
              <a:rPr lang="en-US"/>
              <a:t>Are your sterilization practices effective.</a:t>
            </a:r>
          </a:p>
          <a:p>
            <a:r>
              <a:rPr lang="en-US"/>
              <a:t>Do you produce sterile devices.</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r>
              <a:rPr lang="en-US"/>
              <a:t>The End</a:t>
            </a:r>
          </a:p>
        </p:txBody>
      </p:sp>
      <p:sp>
        <p:nvSpPr>
          <p:cNvPr id="425987" name="Rectangle 3"/>
          <p:cNvSpPr>
            <a:spLocks noGrp="1" noChangeArrowheads="1"/>
          </p:cNvSpPr>
          <p:nvPr>
            <p:ph type="body" idx="1"/>
          </p:nvPr>
        </p:nvSpPr>
        <p:spPr/>
        <p:txBody>
          <a:bodyPr/>
          <a:lstStyle/>
          <a:p>
            <a:r>
              <a:rPr lang="en-US"/>
              <a:t>Use caution</a:t>
            </a:r>
          </a:p>
          <a:p>
            <a:r>
              <a:rPr lang="en-US"/>
              <a:t>Follow all safety rules at all times</a:t>
            </a:r>
          </a:p>
          <a:p>
            <a:r>
              <a:rPr lang="en-US"/>
              <a:t>Do not fear ETO, but respect it</a:t>
            </a:r>
          </a:p>
          <a:p>
            <a:r>
              <a:rPr lang="en-US"/>
              <a:t>Same goes for all types of sterilization processes</a:t>
            </a:r>
          </a:p>
          <a:p>
            <a:r>
              <a:rPr lang="en-US"/>
              <a:t>Follow all instructions.</a:t>
            </a:r>
          </a:p>
          <a:p>
            <a:pPr>
              <a:buFont typeface="Wingdings" pitchFamily="2" charset="2"/>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Today’s Topics</a:t>
            </a:r>
          </a:p>
        </p:txBody>
      </p:sp>
      <p:sp>
        <p:nvSpPr>
          <p:cNvPr id="113667" name="Rectangle 3"/>
          <p:cNvSpPr>
            <a:spLocks noGrp="1" noChangeArrowheads="1"/>
          </p:cNvSpPr>
          <p:nvPr>
            <p:ph type="body" idx="1"/>
          </p:nvPr>
        </p:nvSpPr>
        <p:spPr/>
        <p:txBody>
          <a:bodyPr/>
          <a:lstStyle/>
          <a:p>
            <a:r>
              <a:rPr lang="en-US"/>
              <a:t>Cleaning</a:t>
            </a:r>
          </a:p>
          <a:p>
            <a:r>
              <a:rPr lang="en-US"/>
              <a:t>Decontamination/Disinfection</a:t>
            </a:r>
          </a:p>
          <a:p>
            <a:r>
              <a:rPr lang="en-US"/>
              <a:t>Packaging Items for Sterilization</a:t>
            </a:r>
          </a:p>
          <a:p>
            <a:endParaRPr lang="en-US"/>
          </a:p>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Instruments</a:t>
            </a:r>
          </a:p>
        </p:txBody>
      </p:sp>
      <p:sp>
        <p:nvSpPr>
          <p:cNvPr id="49155" name="Rectangle 3"/>
          <p:cNvSpPr>
            <a:spLocks noGrp="1" noChangeArrowheads="1"/>
          </p:cNvSpPr>
          <p:nvPr>
            <p:ph type="body" idx="1"/>
          </p:nvPr>
        </p:nvSpPr>
        <p:spPr/>
        <p:txBody>
          <a:bodyPr/>
          <a:lstStyle/>
          <a:p>
            <a:r>
              <a:rPr lang="en-US"/>
              <a:t>Instruments must be cleaned, checked for damage, and prepared for sterilization.</a:t>
            </a:r>
          </a:p>
          <a:p>
            <a:r>
              <a:rPr lang="en-US"/>
              <a:t>Prep for instruments involves Inspection, reassembly, and Preparation.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Inspection</a:t>
            </a:r>
          </a:p>
        </p:txBody>
      </p:sp>
      <p:sp>
        <p:nvSpPr>
          <p:cNvPr id="50179" name="Rectangle 3"/>
          <p:cNvSpPr>
            <a:spLocks noGrp="1" noChangeArrowheads="1"/>
          </p:cNvSpPr>
          <p:nvPr>
            <p:ph type="body" idx="1"/>
          </p:nvPr>
        </p:nvSpPr>
        <p:spPr/>
        <p:txBody>
          <a:bodyPr/>
          <a:lstStyle/>
          <a:p>
            <a:r>
              <a:rPr lang="en-US"/>
              <a:t>Items must be inspected for blood and gross contaminants</a:t>
            </a:r>
          </a:p>
          <a:p>
            <a:r>
              <a:rPr lang="en-US"/>
              <a:t>Determine  if the instruments need to be repaired or replaced</a:t>
            </a:r>
          </a:p>
        </p:txBody>
      </p:sp>
      <p:sp>
        <p:nvSpPr>
          <p:cNvPr id="50183" name="Text Box 7"/>
          <p:cNvSpPr txBox="1">
            <a:spLocks noChangeArrowheads="1"/>
          </p:cNvSpPr>
          <p:nvPr/>
        </p:nvSpPr>
        <p:spPr bwMode="auto">
          <a:xfrm>
            <a:off x="6080125" y="3165475"/>
            <a:ext cx="184150" cy="366713"/>
          </a:xfrm>
          <a:prstGeom prst="rect">
            <a:avLst/>
          </a:prstGeom>
          <a:noFill/>
          <a:ln w="9525">
            <a:noFill/>
            <a:miter lim="800000"/>
            <a:headEnd/>
            <a:tailEnd/>
          </a:ln>
          <a:effectLst/>
        </p:spPr>
        <p:txBody>
          <a:bodyPr wrap="none">
            <a:spAutoFit/>
          </a:bodyPr>
          <a:lstStyle/>
          <a:p>
            <a:pPr eaLnBrk="1" hangingPunct="1"/>
            <a:endParaRPr lang="en-US">
              <a:latin typeface="Comic Sans MS" pitchFamily="66" charset="0"/>
            </a:endParaRPr>
          </a:p>
        </p:txBody>
      </p:sp>
      <p:sp>
        <p:nvSpPr>
          <p:cNvPr id="50186" name="Text Box 10"/>
          <p:cNvSpPr txBox="1">
            <a:spLocks noChangeArrowheads="1"/>
          </p:cNvSpPr>
          <p:nvPr/>
        </p:nvSpPr>
        <p:spPr bwMode="auto">
          <a:xfrm>
            <a:off x="6080125" y="2936875"/>
            <a:ext cx="184150" cy="366713"/>
          </a:xfrm>
          <a:prstGeom prst="rect">
            <a:avLst/>
          </a:prstGeom>
          <a:noFill/>
          <a:ln w="9525">
            <a:noFill/>
            <a:miter lim="800000"/>
            <a:headEnd/>
            <a:tailEnd/>
          </a:ln>
          <a:effectLst/>
        </p:spPr>
        <p:txBody>
          <a:bodyPr wrap="none">
            <a:spAutoFit/>
          </a:bodyPr>
          <a:lstStyle/>
          <a:p>
            <a:pPr eaLnBrk="1" hangingPunct="1"/>
            <a:endParaRPr lang="en-US">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Functional Testing</a:t>
            </a:r>
          </a:p>
        </p:txBody>
      </p:sp>
      <p:sp>
        <p:nvSpPr>
          <p:cNvPr id="51203" name="Rectangle 3"/>
          <p:cNvSpPr>
            <a:spLocks noGrp="1" noChangeArrowheads="1"/>
          </p:cNvSpPr>
          <p:nvPr>
            <p:ph type="body" idx="1"/>
          </p:nvPr>
        </p:nvSpPr>
        <p:spPr/>
        <p:txBody>
          <a:bodyPr/>
          <a:lstStyle/>
          <a:p>
            <a:r>
              <a:rPr lang="en-US" sz="1800"/>
              <a:t>Check scissors for burrs, cracks, and smooth closing.</a:t>
            </a:r>
          </a:p>
          <a:p>
            <a:r>
              <a:rPr lang="en-US" sz="1800"/>
              <a:t>Check to ensure that ratcheted instruments work properly and not “sprung”.</a:t>
            </a:r>
          </a:p>
          <a:p>
            <a:r>
              <a:rPr lang="en-US" sz="1800"/>
              <a:t>Ensure that “jawed” instruments close  without gaps and even.</a:t>
            </a:r>
          </a:p>
          <a:p>
            <a:r>
              <a:rPr lang="en-US" sz="1800"/>
              <a:t>Forceps tips should close evenly lined and grooved tips should be line to line with the other side.</a:t>
            </a:r>
          </a:p>
          <a:p>
            <a:r>
              <a:rPr lang="en-US" sz="1800"/>
              <a:t>Self-retracting retractors should be checked to ensure that the retaining mechanism is working properly.</a:t>
            </a:r>
          </a:p>
          <a:p>
            <a:r>
              <a:rPr lang="en-US" sz="1800"/>
              <a:t>Trocars should be checked for burrs, cracks, scratches, bends and sharpness.</a:t>
            </a:r>
          </a:p>
          <a:p>
            <a:r>
              <a:rPr lang="en-US" sz="1800"/>
              <a:t>Powered instruments need to be checked according to the manufacturer.</a:t>
            </a:r>
          </a:p>
          <a:p>
            <a:endParaRPr lang="en-US" sz="1800"/>
          </a:p>
          <a:p>
            <a:endParaRPr lang="en-US" sz="2000"/>
          </a:p>
          <a:p>
            <a:endParaRPr lang="en-US" sz="2000"/>
          </a:p>
        </p:txBody>
      </p:sp>
      <p:pic>
        <p:nvPicPr>
          <p:cNvPr id="51204" name="Its a Beautiful Morning ~ Rascal Flats.mp3">
            <a:hlinkClick r:id="" action="ppaction://media"/>
          </p:cNvPr>
          <p:cNvPicPr>
            <a:picLocks noRot="1" noChangeAspect="1" noChangeArrowheads="1"/>
          </p:cNvPicPr>
          <p:nvPr>
            <a:audioFile r:link="rId1"/>
          </p:nvPr>
        </p:nvPicPr>
        <p:blipFill>
          <a:blip r:embed="rId3" cstate="print"/>
          <a:srcRect/>
          <a:stretch>
            <a:fillRect/>
          </a:stretch>
        </p:blipFill>
        <p:spPr bwMode="auto">
          <a:xfrm>
            <a:off x="7848600" y="58674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50272" fill="hold"/>
                                        <p:tgtEl>
                                          <p:spTgt spid="5120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1204"/>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Reassembly</a:t>
            </a:r>
          </a:p>
        </p:txBody>
      </p:sp>
      <p:sp>
        <p:nvSpPr>
          <p:cNvPr id="52227" name="Rectangle 3"/>
          <p:cNvSpPr>
            <a:spLocks noGrp="1" noChangeArrowheads="1"/>
          </p:cNvSpPr>
          <p:nvPr>
            <p:ph type="body" idx="1"/>
          </p:nvPr>
        </p:nvSpPr>
        <p:spPr/>
        <p:txBody>
          <a:bodyPr/>
          <a:lstStyle/>
          <a:p>
            <a:r>
              <a:rPr lang="en-US"/>
              <a:t>Some instruments need to be taken apart before sterilization.</a:t>
            </a:r>
          </a:p>
          <a:p>
            <a:r>
              <a:rPr lang="en-US"/>
              <a:t>Put them back together correctly.</a:t>
            </a:r>
          </a:p>
          <a:p>
            <a:r>
              <a:rPr lang="en-US"/>
              <a:t>Ensure that all parts are exposed so that the sterilant can reach all areas.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Preparation</a:t>
            </a:r>
          </a:p>
        </p:txBody>
      </p:sp>
      <p:sp>
        <p:nvSpPr>
          <p:cNvPr id="54275" name="Rectangle 3"/>
          <p:cNvSpPr>
            <a:spLocks noGrp="1" noChangeArrowheads="1"/>
          </p:cNvSpPr>
          <p:nvPr>
            <p:ph type="body" idx="1"/>
          </p:nvPr>
        </p:nvSpPr>
        <p:spPr/>
        <p:txBody>
          <a:bodyPr/>
          <a:lstStyle/>
          <a:p>
            <a:r>
              <a:rPr lang="en-US"/>
              <a:t>Sterilant must come in contact with all areas.</a:t>
            </a:r>
          </a:p>
          <a:p>
            <a:r>
              <a:rPr lang="en-US"/>
              <a:t>Instruments must be positioned in a protective manner until used.</a:t>
            </a:r>
          </a:p>
          <a:p>
            <a:r>
              <a:rPr lang="en-US"/>
              <a:t>Ensure instruments are evenly distributed in pan.</a:t>
            </a:r>
          </a:p>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p:txBody>
          <a:bodyPr/>
          <a:lstStyle/>
          <a:p>
            <a:r>
              <a:rPr lang="en-US"/>
              <a:t>Procedural Trays and Instrument Sets</a:t>
            </a:r>
          </a:p>
        </p:txBody>
      </p:sp>
      <p:sp>
        <p:nvSpPr>
          <p:cNvPr id="55301" name="Rectangle 5"/>
          <p:cNvSpPr>
            <a:spLocks noGrp="1" noChangeArrowheads="1"/>
          </p:cNvSpPr>
          <p:nvPr>
            <p:ph type="body" idx="1"/>
          </p:nvPr>
        </p:nvSpPr>
        <p:spPr/>
        <p:txBody>
          <a:bodyPr/>
          <a:lstStyle/>
          <a:p>
            <a:r>
              <a:rPr lang="en-US" sz="2400"/>
              <a:t>Procedural trays are for specific procedures.</a:t>
            </a:r>
          </a:p>
          <a:p>
            <a:r>
              <a:rPr lang="en-US" sz="2400"/>
              <a:t>Usually has a few instruments.</a:t>
            </a:r>
          </a:p>
          <a:p>
            <a:r>
              <a:rPr lang="en-US" sz="2400"/>
              <a:t>Can be laid flat on a stainless steel tray.</a:t>
            </a:r>
          </a:p>
          <a:p>
            <a:r>
              <a:rPr lang="en-US" sz="2400"/>
              <a:t>Instruments should be placed in a wire mesh tray with a towel lining the bottom.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Instruments Continued…</a:t>
            </a:r>
          </a:p>
        </p:txBody>
      </p:sp>
      <p:sp>
        <p:nvSpPr>
          <p:cNvPr id="57347" name="Rectangle 3"/>
          <p:cNvSpPr>
            <a:spLocks noGrp="1" noChangeArrowheads="1"/>
          </p:cNvSpPr>
          <p:nvPr>
            <p:ph type="body" idx="1"/>
          </p:nvPr>
        </p:nvSpPr>
        <p:spPr/>
        <p:txBody>
          <a:bodyPr/>
          <a:lstStyle/>
          <a:p>
            <a:r>
              <a:rPr lang="en-US" sz="1800"/>
              <a:t>Wrappers should not be used to line the tray because water will pool in the bottom of the tray pan.</a:t>
            </a:r>
          </a:p>
          <a:p>
            <a:r>
              <a:rPr lang="en-US" sz="1800"/>
              <a:t>Instruments should be placed on a stringer.</a:t>
            </a:r>
          </a:p>
          <a:p>
            <a:r>
              <a:rPr lang="en-US" sz="1800"/>
              <a:t>All ratcheted instruments must be placed in the open position.</a:t>
            </a:r>
          </a:p>
          <a:p>
            <a:r>
              <a:rPr lang="en-US" sz="1800"/>
              <a:t>All like instruments should be placed together if possible.</a:t>
            </a:r>
          </a:p>
          <a:p>
            <a:r>
              <a:rPr lang="en-US" sz="1800"/>
              <a:t>Micro instruments need to be kept in their own special tray.</a:t>
            </a:r>
          </a:p>
          <a:p>
            <a:r>
              <a:rPr lang="en-US" sz="1800"/>
              <a:t>Lumened instruments require special sterilization techniques.</a:t>
            </a:r>
          </a:p>
          <a:p>
            <a:r>
              <a:rPr lang="en-US" sz="1800"/>
              <a:t>Loose instruments in the bottom of a tray don’t need to be wrapped. This ensure all areas of the instrument can be sterilized.</a:t>
            </a:r>
          </a:p>
          <a:p>
            <a:r>
              <a:rPr lang="en-US" sz="1800"/>
              <a:t>Instruments with concave sides should be placed on their sides for proper sterilization.</a:t>
            </a:r>
          </a:p>
          <a:p>
            <a:endParaRPr lang="en-US" sz="1800"/>
          </a:p>
        </p:txBody>
      </p:sp>
      <p:pic>
        <p:nvPicPr>
          <p:cNvPr id="57348" name="Dobie Gray - Drift Away (1).mp3">
            <a:hlinkClick r:id="" action="ppaction://media"/>
          </p:cNvPr>
          <p:cNvPicPr>
            <a:picLocks noRot="1" noChangeAspect="1" noChangeArrowheads="1"/>
          </p:cNvPicPr>
          <p:nvPr>
            <a:audioFile r:link="rId1"/>
          </p:nvPr>
        </p:nvPicPr>
        <p:blipFill>
          <a:blip r:embed="rId3" cstate="print"/>
          <a:srcRect/>
          <a:stretch>
            <a:fillRect/>
          </a:stretch>
        </p:blipFill>
        <p:spPr bwMode="auto">
          <a:xfrm>
            <a:off x="7772400" y="5638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8578" fill="hold"/>
                                        <p:tgtEl>
                                          <p:spTgt spid="573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7348"/>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Instruments Continued…</a:t>
            </a:r>
          </a:p>
        </p:txBody>
      </p:sp>
      <p:sp>
        <p:nvSpPr>
          <p:cNvPr id="58371" name="Rectangle 3"/>
          <p:cNvSpPr>
            <a:spLocks noGrp="1" noChangeArrowheads="1"/>
          </p:cNvSpPr>
          <p:nvPr>
            <p:ph type="body" idx="1"/>
          </p:nvPr>
        </p:nvSpPr>
        <p:spPr/>
        <p:txBody>
          <a:bodyPr/>
          <a:lstStyle/>
          <a:p>
            <a:r>
              <a:rPr lang="en-US" sz="2800"/>
              <a:t>Large instruments inside the pan need to be arranged to allow little movement.</a:t>
            </a:r>
          </a:p>
          <a:p>
            <a:r>
              <a:rPr lang="en-US" sz="2800"/>
              <a:t>A absorbent towel may be used to position between large items.</a:t>
            </a:r>
          </a:p>
          <a:p>
            <a:r>
              <a:rPr lang="en-US" sz="2800"/>
              <a:t>Manufacturers recommend that trays be no more than 16 pounds.</a:t>
            </a:r>
          </a:p>
          <a:p>
            <a:r>
              <a:rPr lang="en-US" sz="2800"/>
              <a:t>Trays should be laid on a flat cart until used.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Packaging for Sterilization and Storage</a:t>
            </a:r>
          </a:p>
        </p:txBody>
      </p:sp>
      <p:sp>
        <p:nvSpPr>
          <p:cNvPr id="59395" name="Rectangle 3"/>
          <p:cNvSpPr>
            <a:spLocks noGrp="1" noChangeArrowheads="1"/>
          </p:cNvSpPr>
          <p:nvPr>
            <p:ph type="body" idx="1"/>
          </p:nvPr>
        </p:nvSpPr>
        <p:spPr/>
        <p:txBody>
          <a:bodyPr/>
          <a:lstStyle/>
          <a:p>
            <a:r>
              <a:rPr lang="en-US"/>
              <a:t>Packaging refers the many types of materials used in wrapping to allow sterility and storage of reusable products.</a:t>
            </a:r>
          </a:p>
          <a:p>
            <a:r>
              <a:rPr lang="en-US"/>
              <a:t>Wraps are class 2 medical devices set forth by the FDA.</a:t>
            </a:r>
          </a:p>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Wrapper Performance</a:t>
            </a:r>
          </a:p>
        </p:txBody>
      </p:sp>
      <p:sp>
        <p:nvSpPr>
          <p:cNvPr id="60419" name="Rectangle 3"/>
          <p:cNvSpPr>
            <a:spLocks noGrp="1" noChangeArrowheads="1"/>
          </p:cNvSpPr>
          <p:nvPr>
            <p:ph type="body" idx="1"/>
          </p:nvPr>
        </p:nvSpPr>
        <p:spPr/>
        <p:txBody>
          <a:bodyPr/>
          <a:lstStyle/>
          <a:p>
            <a:pPr>
              <a:lnSpc>
                <a:spcPct val="90000"/>
              </a:lnSpc>
            </a:pPr>
            <a:r>
              <a:rPr lang="en-US"/>
              <a:t>Wrapper must be able to maintain the sterility of items inside.</a:t>
            </a:r>
          </a:p>
          <a:p>
            <a:pPr>
              <a:lnSpc>
                <a:spcPct val="90000"/>
              </a:lnSpc>
            </a:pPr>
            <a:r>
              <a:rPr lang="en-US"/>
              <a:t>Allows for easy removal without contamination.</a:t>
            </a:r>
          </a:p>
          <a:p>
            <a:pPr>
              <a:lnSpc>
                <a:spcPct val="90000"/>
              </a:lnSpc>
            </a:pPr>
            <a:r>
              <a:rPr lang="en-US"/>
              <a:t>Must allow the sterilizing agent to reach all surfaces of the item enclosed.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Definitions</a:t>
            </a:r>
          </a:p>
        </p:txBody>
      </p:sp>
      <p:sp>
        <p:nvSpPr>
          <p:cNvPr id="92163" name="Rectangle 3"/>
          <p:cNvSpPr>
            <a:spLocks noGrp="1" noChangeArrowheads="1"/>
          </p:cNvSpPr>
          <p:nvPr>
            <p:ph type="body" idx="1"/>
          </p:nvPr>
        </p:nvSpPr>
        <p:spPr/>
        <p:txBody>
          <a:bodyPr/>
          <a:lstStyle/>
          <a:p>
            <a:r>
              <a:rPr lang="en-US"/>
              <a:t>See Handout </a:t>
            </a:r>
          </a:p>
          <a:p>
            <a:r>
              <a:rPr lang="en-US"/>
              <a:t>May need to refer to this during the lecture</a:t>
            </a:r>
          </a:p>
          <a:p>
            <a:r>
              <a:rPr lang="en-US"/>
              <a:t>Familiarize self with these terms as you read or re-read your text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Performance Characteristics</a:t>
            </a:r>
          </a:p>
        </p:txBody>
      </p:sp>
      <p:sp>
        <p:nvSpPr>
          <p:cNvPr id="61443" name="Rectangle 3"/>
          <p:cNvSpPr>
            <a:spLocks noGrp="1" noChangeArrowheads="1"/>
          </p:cNvSpPr>
          <p:nvPr>
            <p:ph type="body" idx="1"/>
          </p:nvPr>
        </p:nvSpPr>
        <p:spPr/>
        <p:txBody>
          <a:bodyPr/>
          <a:lstStyle/>
          <a:p>
            <a:r>
              <a:rPr lang="en-US" sz="2800"/>
              <a:t>Efficiency</a:t>
            </a:r>
          </a:p>
          <a:p>
            <a:r>
              <a:rPr lang="en-US" sz="2800"/>
              <a:t>Ease of opening</a:t>
            </a:r>
          </a:p>
          <a:p>
            <a:r>
              <a:rPr lang="en-US" sz="2800"/>
              <a:t>Sterilization suitability</a:t>
            </a:r>
          </a:p>
          <a:p>
            <a:r>
              <a:rPr lang="en-US" sz="2800"/>
              <a:t>Strength</a:t>
            </a:r>
          </a:p>
          <a:p>
            <a:r>
              <a:rPr lang="en-US" sz="2800"/>
              <a:t>Barrier efficiency</a:t>
            </a:r>
          </a:p>
          <a:p>
            <a:r>
              <a:rPr lang="en-US" sz="2800"/>
              <a:t>Impermeability</a:t>
            </a:r>
          </a:p>
          <a:p>
            <a:r>
              <a:rPr lang="en-US" sz="2800"/>
              <a:t>Seal integrity</a:t>
            </a:r>
          </a:p>
          <a:p>
            <a:pPr>
              <a:buFont typeface="Wingdings" pitchFamily="2" charset="2"/>
              <a:buNone/>
            </a:pPr>
            <a:endParaRPr lang="en-US" sz="2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Efficiency</a:t>
            </a:r>
          </a:p>
        </p:txBody>
      </p:sp>
      <p:sp>
        <p:nvSpPr>
          <p:cNvPr id="62467" name="Rectangle 3"/>
          <p:cNvSpPr>
            <a:spLocks noGrp="1" noChangeArrowheads="1"/>
          </p:cNvSpPr>
          <p:nvPr>
            <p:ph type="body" idx="1"/>
          </p:nvPr>
        </p:nvSpPr>
        <p:spPr/>
        <p:txBody>
          <a:bodyPr/>
          <a:lstStyle/>
          <a:p>
            <a:r>
              <a:rPr lang="en-US" sz="2400"/>
              <a:t>Conform to size and shape.</a:t>
            </a:r>
          </a:p>
          <a:p>
            <a:r>
              <a:rPr lang="en-US" sz="2400"/>
              <a:t>Cover the contents.</a:t>
            </a:r>
          </a:p>
          <a:p>
            <a:r>
              <a:rPr lang="en-US" sz="2400"/>
              <a:t>Maximum amount of use.</a:t>
            </a:r>
          </a:p>
          <a:p>
            <a:r>
              <a:rPr lang="en-US" sz="2400"/>
              <a:t>When opened, wrapper must be flexible and memory free to prevent falling back onto the sterile item.</a:t>
            </a:r>
          </a:p>
          <a:p>
            <a:endParaRPr lang="en-US" sz="2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Ease of Opening</a:t>
            </a:r>
          </a:p>
        </p:txBody>
      </p:sp>
      <p:sp>
        <p:nvSpPr>
          <p:cNvPr id="63491" name="Rectangle 3"/>
          <p:cNvSpPr>
            <a:spLocks noGrp="1" noChangeArrowheads="1"/>
          </p:cNvSpPr>
          <p:nvPr>
            <p:ph type="body" idx="1"/>
          </p:nvPr>
        </p:nvSpPr>
        <p:spPr/>
        <p:txBody>
          <a:bodyPr/>
          <a:lstStyle/>
          <a:p>
            <a:r>
              <a:rPr lang="en-US"/>
              <a:t>Allow package to be opened and transferred to the sterile field while maintaining sterility.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Sterilization Suitability</a:t>
            </a:r>
          </a:p>
        </p:txBody>
      </p:sp>
      <p:sp>
        <p:nvSpPr>
          <p:cNvPr id="64515" name="Rectangle 3"/>
          <p:cNvSpPr>
            <a:spLocks noGrp="1" noChangeArrowheads="1"/>
          </p:cNvSpPr>
          <p:nvPr>
            <p:ph type="body" idx="1"/>
          </p:nvPr>
        </p:nvSpPr>
        <p:spPr/>
        <p:txBody>
          <a:bodyPr/>
          <a:lstStyle/>
          <a:p>
            <a:pPr>
              <a:lnSpc>
                <a:spcPct val="80000"/>
              </a:lnSpc>
            </a:pPr>
            <a:r>
              <a:rPr lang="en-US" sz="2400"/>
              <a:t>Must allow air to be completely removed form package.</a:t>
            </a:r>
          </a:p>
          <a:p>
            <a:pPr>
              <a:lnSpc>
                <a:spcPct val="80000"/>
              </a:lnSpc>
            </a:pPr>
            <a:r>
              <a:rPr lang="en-US" sz="2400"/>
              <a:t>Must withstand physical conditions of the autoclave. Moisture, pressure, and high temperature.</a:t>
            </a:r>
          </a:p>
          <a:p>
            <a:pPr>
              <a:lnSpc>
                <a:spcPct val="80000"/>
              </a:lnSpc>
            </a:pPr>
            <a:r>
              <a:rPr lang="en-US" sz="2400"/>
              <a:t>Must allow escape of sterilization agent.</a:t>
            </a:r>
          </a:p>
          <a:p>
            <a:pPr>
              <a:lnSpc>
                <a:spcPct val="80000"/>
              </a:lnSpc>
            </a:pPr>
            <a:r>
              <a:rPr lang="en-US" sz="2400"/>
              <a:t>Materials  must allow the contents inside to dry after sterilization.</a:t>
            </a:r>
          </a:p>
          <a:p>
            <a:pPr>
              <a:lnSpc>
                <a:spcPct val="80000"/>
              </a:lnSpc>
            </a:pPr>
            <a:r>
              <a:rPr lang="en-US" sz="2400"/>
              <a:t>Must allow gas and moisture to escape after Ethylene Oxide sterilization</a:t>
            </a:r>
            <a:r>
              <a:rPr lang="en-US" sz="1800"/>
              <a:t>.</a:t>
            </a:r>
          </a:p>
          <a:p>
            <a:pPr>
              <a:lnSpc>
                <a:spcPct val="80000"/>
              </a:lnSpc>
            </a:pPr>
            <a:endParaRPr lang="en-US" sz="18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Strength</a:t>
            </a:r>
          </a:p>
        </p:txBody>
      </p:sp>
      <p:sp>
        <p:nvSpPr>
          <p:cNvPr id="65539" name="Rectangle 3"/>
          <p:cNvSpPr>
            <a:spLocks noGrp="1" noChangeArrowheads="1"/>
          </p:cNvSpPr>
          <p:nvPr>
            <p:ph type="body" idx="1"/>
          </p:nvPr>
        </p:nvSpPr>
        <p:spPr/>
        <p:txBody>
          <a:bodyPr/>
          <a:lstStyle/>
          <a:p>
            <a:r>
              <a:rPr lang="en-US" sz="2800"/>
              <a:t>Should resist tears and punctures during normal handling.</a:t>
            </a:r>
          </a:p>
          <a:p>
            <a:r>
              <a:rPr lang="en-US" sz="2800"/>
              <a:t>Should not easily degrade during storage.</a:t>
            </a:r>
          </a:p>
          <a:p>
            <a:r>
              <a:rPr lang="en-US" sz="2800"/>
              <a:t>Should not develop holes in folds and corners.</a:t>
            </a:r>
          </a:p>
          <a:p>
            <a:r>
              <a:rPr lang="en-US" sz="2800"/>
              <a:t>Seals must not deteriorate and open during storage.</a:t>
            </a:r>
          </a:p>
          <a:p>
            <a:endParaRPr lang="en-US" sz="28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Barrier Efficiency</a:t>
            </a:r>
          </a:p>
        </p:txBody>
      </p:sp>
      <p:sp>
        <p:nvSpPr>
          <p:cNvPr id="66563" name="Rectangle 3"/>
          <p:cNvSpPr>
            <a:spLocks noGrp="1" noChangeArrowheads="1"/>
          </p:cNvSpPr>
          <p:nvPr>
            <p:ph type="body" idx="1"/>
          </p:nvPr>
        </p:nvSpPr>
        <p:spPr/>
        <p:txBody>
          <a:bodyPr/>
          <a:lstStyle/>
          <a:p>
            <a:r>
              <a:rPr lang="en-US"/>
              <a:t>Should be a barrier to dust and particles.</a:t>
            </a:r>
          </a:p>
          <a:p>
            <a:r>
              <a:rPr lang="en-US"/>
              <a:t>Should resist moisture penetration.</a:t>
            </a:r>
          </a:p>
          <a:p>
            <a:r>
              <a:rPr lang="en-US"/>
              <a:t>Should be lint free to prevent contamination of items wrapped.</a:t>
            </a:r>
          </a:p>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Impermeability</a:t>
            </a:r>
          </a:p>
        </p:txBody>
      </p:sp>
      <p:sp>
        <p:nvSpPr>
          <p:cNvPr id="67587" name="Rectangle 3"/>
          <p:cNvSpPr>
            <a:spLocks noGrp="1" noChangeArrowheads="1"/>
          </p:cNvSpPr>
          <p:nvPr>
            <p:ph type="body" idx="1"/>
          </p:nvPr>
        </p:nvSpPr>
        <p:spPr/>
        <p:txBody>
          <a:bodyPr/>
          <a:lstStyle/>
          <a:p>
            <a:r>
              <a:rPr lang="en-US"/>
              <a:t>Must not contain dyes or toxins that could produce a reaction during sterilization.</a:t>
            </a:r>
          </a:p>
          <a:p>
            <a:r>
              <a:rPr lang="en-US"/>
              <a:t>Must not cause items to become discolored from “bleeding” dyes.</a:t>
            </a:r>
          </a:p>
          <a:p>
            <a:pPr>
              <a:buFont typeface="Wingdings" pitchFamily="2" charset="2"/>
              <a:buNone/>
            </a:pPr>
            <a:endParaRPr lang="en-US"/>
          </a:p>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Seal Integrity</a:t>
            </a:r>
          </a:p>
        </p:txBody>
      </p:sp>
      <p:sp>
        <p:nvSpPr>
          <p:cNvPr id="68611" name="Rectangle 3"/>
          <p:cNvSpPr>
            <a:spLocks noGrp="1" noChangeArrowheads="1"/>
          </p:cNvSpPr>
          <p:nvPr>
            <p:ph type="body" idx="1"/>
          </p:nvPr>
        </p:nvSpPr>
        <p:spPr/>
        <p:txBody>
          <a:bodyPr/>
          <a:lstStyle/>
          <a:p>
            <a:pPr>
              <a:lnSpc>
                <a:spcPct val="90000"/>
              </a:lnSpc>
            </a:pPr>
            <a:r>
              <a:rPr lang="en-US" sz="2400"/>
              <a:t>Must permit integrity of seal.</a:t>
            </a:r>
          </a:p>
          <a:p>
            <a:pPr>
              <a:lnSpc>
                <a:spcPct val="90000"/>
              </a:lnSpc>
            </a:pPr>
            <a:r>
              <a:rPr lang="en-US" sz="2400"/>
              <a:t>Peel pack pouches must be self sealing or sealing by heat or tape.</a:t>
            </a:r>
          </a:p>
          <a:p>
            <a:pPr>
              <a:lnSpc>
                <a:spcPct val="90000"/>
              </a:lnSpc>
            </a:pPr>
            <a:r>
              <a:rPr lang="en-US" sz="2400"/>
              <a:t>Indicator tape or bind material must withstand the sterilization process.</a:t>
            </a:r>
          </a:p>
          <a:p>
            <a:pPr>
              <a:lnSpc>
                <a:spcPct val="90000"/>
              </a:lnSpc>
            </a:pPr>
            <a:r>
              <a:rPr lang="en-US" sz="2400"/>
              <a:t>Broken locking devices should be easily detected.</a:t>
            </a:r>
          </a:p>
          <a:p>
            <a:pPr>
              <a:lnSpc>
                <a:spcPct val="90000"/>
              </a:lnSpc>
            </a:pPr>
            <a:r>
              <a:rPr lang="en-US" sz="2400"/>
              <a:t>Seals must not be able to reseal after opening to prevent mixing of contaminated and uncontaminated items.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Packaging Materials</a:t>
            </a:r>
          </a:p>
        </p:txBody>
      </p:sp>
      <p:sp>
        <p:nvSpPr>
          <p:cNvPr id="69635" name="Rectangle 3"/>
          <p:cNvSpPr>
            <a:spLocks noGrp="1" noChangeArrowheads="1"/>
          </p:cNvSpPr>
          <p:nvPr>
            <p:ph type="body" idx="1"/>
          </p:nvPr>
        </p:nvSpPr>
        <p:spPr/>
        <p:txBody>
          <a:bodyPr/>
          <a:lstStyle/>
          <a:p>
            <a:r>
              <a:rPr lang="en-US" sz="2800"/>
              <a:t>Wovens</a:t>
            </a:r>
          </a:p>
          <a:p>
            <a:r>
              <a:rPr lang="en-US" sz="2800"/>
              <a:t>Muslin</a:t>
            </a:r>
          </a:p>
          <a:p>
            <a:r>
              <a:rPr lang="en-US" sz="2800"/>
              <a:t>Paper</a:t>
            </a:r>
          </a:p>
          <a:p>
            <a:r>
              <a:rPr lang="en-US" sz="2800"/>
              <a:t>Peel Packs</a:t>
            </a:r>
          </a:p>
          <a:p>
            <a:r>
              <a:rPr lang="en-US" sz="2800"/>
              <a:t>Plastics</a:t>
            </a:r>
          </a:p>
          <a:p>
            <a:r>
              <a:rPr lang="en-US" sz="2800"/>
              <a:t>Paper-Plastics</a:t>
            </a:r>
          </a:p>
          <a:p>
            <a:r>
              <a:rPr lang="en-US" sz="2800"/>
              <a:t>Rigid Instrument containers</a:t>
            </a:r>
          </a:p>
        </p:txBody>
      </p:sp>
      <p:pic>
        <p:nvPicPr>
          <p:cNvPr id="69636" name="Savage Garden - I Want You.mp3">
            <a:hlinkClick r:id="" action="ppaction://media"/>
          </p:cNvPr>
          <p:cNvPicPr>
            <a:picLocks noRot="1" noChangeAspect="1" noChangeArrowheads="1"/>
          </p:cNvPicPr>
          <p:nvPr>
            <a:audioFile r:link="rId1"/>
          </p:nvPr>
        </p:nvPicPr>
        <p:blipFill>
          <a:blip r:embed="rId3" cstate="print"/>
          <a:srcRect/>
          <a:stretch>
            <a:fillRect/>
          </a:stretch>
        </p:blipFill>
        <p:spPr bwMode="auto">
          <a:xfrm>
            <a:off x="8001000" y="57912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1731" fill="hold"/>
                                        <p:tgtEl>
                                          <p:spTgt spid="6963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9636"/>
                </p:tgtEl>
              </p:cMediaNode>
            </p:audi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3" name="Rectangle 7"/>
          <p:cNvSpPr>
            <a:spLocks noGrp="1" noChangeArrowheads="1"/>
          </p:cNvSpPr>
          <p:nvPr>
            <p:ph type="title"/>
          </p:nvPr>
        </p:nvSpPr>
        <p:spPr/>
        <p:txBody>
          <a:bodyPr/>
          <a:lstStyle/>
          <a:p>
            <a:r>
              <a:rPr lang="en-US"/>
              <a:t>Wovens</a:t>
            </a:r>
          </a:p>
        </p:txBody>
      </p:sp>
      <p:sp>
        <p:nvSpPr>
          <p:cNvPr id="70664" name="Rectangle 8"/>
          <p:cNvSpPr>
            <a:spLocks noGrp="1" noChangeArrowheads="1"/>
          </p:cNvSpPr>
          <p:nvPr>
            <p:ph type="body" idx="1"/>
          </p:nvPr>
        </p:nvSpPr>
        <p:spPr/>
        <p:txBody>
          <a:bodyPr/>
          <a:lstStyle/>
          <a:p>
            <a:pPr>
              <a:lnSpc>
                <a:spcPct val="90000"/>
              </a:lnSpc>
            </a:pPr>
            <a:r>
              <a:rPr lang="en-US" sz="2800"/>
              <a:t>Made of cotton and polyester blends.</a:t>
            </a:r>
          </a:p>
          <a:p>
            <a:pPr>
              <a:lnSpc>
                <a:spcPct val="90000"/>
              </a:lnSpc>
            </a:pPr>
            <a:r>
              <a:rPr lang="en-US" sz="2800"/>
              <a:t>Reusable.</a:t>
            </a:r>
          </a:p>
          <a:p>
            <a:pPr>
              <a:lnSpc>
                <a:spcPct val="90000"/>
              </a:lnSpc>
            </a:pPr>
            <a:r>
              <a:rPr lang="en-US" sz="2800"/>
              <a:t>Must be inspected every time it is washed. Holes must be patched, not sewn.</a:t>
            </a:r>
          </a:p>
          <a:p>
            <a:pPr>
              <a:lnSpc>
                <a:spcPct val="90000"/>
              </a:lnSpc>
            </a:pPr>
            <a:r>
              <a:rPr lang="en-US" sz="2800"/>
              <a:t>Barrier protection decreases after each washing.</a:t>
            </a:r>
          </a:p>
          <a:p>
            <a:pPr>
              <a:lnSpc>
                <a:spcPct val="90000"/>
              </a:lnSpc>
            </a:pPr>
            <a:endParaRPr lang="en-US"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Definitions</a:t>
            </a:r>
          </a:p>
        </p:txBody>
      </p:sp>
      <p:sp>
        <p:nvSpPr>
          <p:cNvPr id="93187" name="Rectangle 3"/>
          <p:cNvSpPr>
            <a:spLocks noGrp="1" noChangeArrowheads="1"/>
          </p:cNvSpPr>
          <p:nvPr>
            <p:ph type="body" idx="1"/>
          </p:nvPr>
        </p:nvSpPr>
        <p:spPr/>
        <p:txBody>
          <a:bodyPr/>
          <a:lstStyle/>
          <a:p>
            <a:pPr marL="609600" indent="-609600">
              <a:lnSpc>
                <a:spcPct val="80000"/>
              </a:lnSpc>
            </a:pPr>
            <a:r>
              <a:rPr lang="en-US" sz="2000"/>
              <a:t>Aeration - act of airing</a:t>
            </a:r>
          </a:p>
          <a:p>
            <a:pPr marL="609600" indent="-609600">
              <a:lnSpc>
                <a:spcPct val="80000"/>
              </a:lnSpc>
            </a:pPr>
            <a:r>
              <a:rPr lang="en-US" sz="2000"/>
              <a:t>Ambient – surrounding atmosphere, the environment</a:t>
            </a:r>
          </a:p>
          <a:p>
            <a:pPr marL="609600" indent="-609600">
              <a:lnSpc>
                <a:spcPct val="80000"/>
              </a:lnSpc>
            </a:pPr>
            <a:r>
              <a:rPr lang="en-US" sz="2000"/>
              <a:t>Animate – living</a:t>
            </a:r>
          </a:p>
          <a:p>
            <a:pPr marL="609600" indent="-609600">
              <a:lnSpc>
                <a:spcPct val="80000"/>
              </a:lnSpc>
            </a:pPr>
            <a:r>
              <a:rPr lang="en-US" sz="2000"/>
              <a:t>Antiseptic – agent that inhibits growth of microorganisms on animate surfaces</a:t>
            </a:r>
          </a:p>
          <a:p>
            <a:pPr marL="609600" indent="-609600">
              <a:lnSpc>
                <a:spcPct val="80000"/>
              </a:lnSpc>
            </a:pPr>
            <a:r>
              <a:rPr lang="en-US" sz="2000"/>
              <a:t>Autoclave – steam sterilizer</a:t>
            </a:r>
          </a:p>
          <a:p>
            <a:pPr marL="609600" indent="-609600">
              <a:lnSpc>
                <a:spcPct val="80000"/>
              </a:lnSpc>
            </a:pPr>
            <a:r>
              <a:rPr lang="en-US" sz="2000"/>
              <a:t>Bacteriocidal – agent that kills bacteria</a:t>
            </a:r>
          </a:p>
          <a:p>
            <a:pPr marL="609600" indent="-609600">
              <a:lnSpc>
                <a:spcPct val="80000"/>
              </a:lnSpc>
            </a:pPr>
            <a:r>
              <a:rPr lang="en-US" sz="2000"/>
              <a:t>Bacteriostatic – agent that inhibits or prevents bacterial growth</a:t>
            </a:r>
          </a:p>
          <a:p>
            <a:pPr marL="609600" indent="-609600">
              <a:lnSpc>
                <a:spcPct val="80000"/>
              </a:lnSpc>
            </a:pPr>
            <a:r>
              <a:rPr lang="en-US" sz="2000"/>
              <a:t>Bioburden – number of microorganisms found in a specific area or on an item</a:t>
            </a:r>
          </a:p>
          <a:p>
            <a:pPr marL="609600" indent="-609600">
              <a:lnSpc>
                <a:spcPct val="80000"/>
              </a:lnSpc>
            </a:pPr>
            <a:r>
              <a:rPr lang="en-US" sz="2000"/>
              <a:t>Delaminate –separate into layers</a:t>
            </a:r>
          </a:p>
          <a:p>
            <a:pPr marL="609600" indent="-609600">
              <a:lnSpc>
                <a:spcPct val="80000"/>
              </a:lnSpc>
            </a:pPr>
            <a:r>
              <a:rPr lang="en-US" sz="2000"/>
              <a:t>Denaturation – change vital functions or activities of </a:t>
            </a:r>
          </a:p>
          <a:p>
            <a:pPr marL="609600" indent="-609600">
              <a:lnSpc>
                <a:spcPct val="80000"/>
              </a:lnSpc>
              <a:buFont typeface="Wingdings" pitchFamily="2" charset="2"/>
              <a:buNone/>
            </a:pPr>
            <a:endParaRPr lang="en-US" sz="2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Muslin</a:t>
            </a:r>
          </a:p>
        </p:txBody>
      </p:sp>
      <p:sp>
        <p:nvSpPr>
          <p:cNvPr id="72707" name="Rectangle 3"/>
          <p:cNvSpPr>
            <a:spLocks noGrp="1" noChangeArrowheads="1"/>
          </p:cNvSpPr>
          <p:nvPr>
            <p:ph type="body" idx="1"/>
          </p:nvPr>
        </p:nvSpPr>
        <p:spPr/>
        <p:txBody>
          <a:bodyPr/>
          <a:lstStyle/>
          <a:p>
            <a:r>
              <a:rPr lang="en-US"/>
              <a:t>Cotton fibers with 140 thread count.</a:t>
            </a:r>
          </a:p>
          <a:p>
            <a:r>
              <a:rPr lang="en-US"/>
              <a:t>Unbleached, and double thickness  is the best for steam sterilization.</a:t>
            </a:r>
          </a:p>
          <a:p>
            <a:r>
              <a:rPr lang="en-US"/>
              <a:t>Single ply is not recommended. The space between threads is to wide.</a:t>
            </a:r>
          </a:p>
          <a:p>
            <a:r>
              <a:rPr lang="en-US"/>
              <a:t>Double ply is the best choice.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Woven Textiles with Barrier Properties</a:t>
            </a:r>
          </a:p>
        </p:txBody>
      </p:sp>
      <p:sp>
        <p:nvSpPr>
          <p:cNvPr id="73731" name="Rectangle 3"/>
          <p:cNvSpPr>
            <a:spLocks noGrp="1" noChangeArrowheads="1"/>
          </p:cNvSpPr>
          <p:nvPr>
            <p:ph type="body" idx="1"/>
          </p:nvPr>
        </p:nvSpPr>
        <p:spPr/>
        <p:txBody>
          <a:bodyPr/>
          <a:lstStyle/>
          <a:p>
            <a:pPr>
              <a:lnSpc>
                <a:spcPct val="90000"/>
              </a:lnSpc>
            </a:pPr>
            <a:r>
              <a:rPr lang="en-US"/>
              <a:t>Higher the thread count, better the protection.</a:t>
            </a:r>
          </a:p>
          <a:p>
            <a:pPr>
              <a:lnSpc>
                <a:spcPct val="90000"/>
              </a:lnSpc>
            </a:pPr>
            <a:r>
              <a:rPr lang="en-US"/>
              <a:t>If single ply, use to wrappers.</a:t>
            </a:r>
          </a:p>
          <a:p>
            <a:pPr>
              <a:lnSpc>
                <a:spcPct val="90000"/>
              </a:lnSpc>
            </a:pPr>
            <a:r>
              <a:rPr lang="en-US"/>
              <a:t>Use a towel between the item and the wrapper to absorb moisture and allow proper cool down to eliminate residual moisture.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Nonwoven Materials</a:t>
            </a:r>
          </a:p>
        </p:txBody>
      </p:sp>
      <p:sp>
        <p:nvSpPr>
          <p:cNvPr id="74755" name="Rectangle 3"/>
          <p:cNvSpPr>
            <a:spLocks noGrp="1" noChangeArrowheads="1"/>
          </p:cNvSpPr>
          <p:nvPr>
            <p:ph type="body" idx="1"/>
          </p:nvPr>
        </p:nvSpPr>
        <p:spPr/>
        <p:txBody>
          <a:bodyPr/>
          <a:lstStyle/>
          <a:p>
            <a:r>
              <a:rPr lang="en-US"/>
              <a:t>Designed for single use.</a:t>
            </a:r>
          </a:p>
          <a:p>
            <a:r>
              <a:rPr lang="en-US"/>
              <a:t>Made of plastic synthetic fibers.</a:t>
            </a:r>
          </a:p>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Paper</a:t>
            </a:r>
          </a:p>
        </p:txBody>
      </p:sp>
      <p:sp>
        <p:nvSpPr>
          <p:cNvPr id="75779" name="Rectangle 3"/>
          <p:cNvSpPr>
            <a:spLocks noGrp="1" noChangeArrowheads="1"/>
          </p:cNvSpPr>
          <p:nvPr>
            <p:ph type="body" idx="1"/>
          </p:nvPr>
        </p:nvSpPr>
        <p:spPr/>
        <p:txBody>
          <a:bodyPr/>
          <a:lstStyle/>
          <a:p>
            <a:r>
              <a:rPr lang="en-US" sz="3600"/>
              <a:t>Single use.</a:t>
            </a:r>
          </a:p>
          <a:p>
            <a:r>
              <a:rPr lang="en-US" sz="3600"/>
              <a:t>Has extreme memory.</a:t>
            </a:r>
          </a:p>
          <a:p>
            <a:r>
              <a:rPr lang="en-US" sz="3600"/>
              <a:t>Does not have the flexibility.</a:t>
            </a:r>
          </a:p>
          <a:p>
            <a:r>
              <a:rPr lang="en-US" sz="3600"/>
              <a:t>Easily penetrated by steam.</a:t>
            </a:r>
          </a:p>
          <a:p>
            <a:endParaRPr lang="en-US" sz="36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Paper or Cloth Wrap Styles</a:t>
            </a:r>
          </a:p>
        </p:txBody>
      </p:sp>
      <p:sp>
        <p:nvSpPr>
          <p:cNvPr id="88067" name="Rectangle 3"/>
          <p:cNvSpPr>
            <a:spLocks noGrp="1" noChangeArrowheads="1"/>
          </p:cNvSpPr>
          <p:nvPr>
            <p:ph type="body" idx="1"/>
          </p:nvPr>
        </p:nvSpPr>
        <p:spPr/>
        <p:txBody>
          <a:bodyPr/>
          <a:lstStyle/>
          <a:p>
            <a:r>
              <a:rPr lang="en-US"/>
              <a:t>Envelope fold for smaller items</a:t>
            </a:r>
          </a:p>
          <a:p>
            <a:r>
              <a:rPr lang="en-US"/>
              <a:t>Square fold for larger items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Peel Pack Pouches</a:t>
            </a:r>
          </a:p>
        </p:txBody>
      </p:sp>
      <p:sp>
        <p:nvSpPr>
          <p:cNvPr id="76803" name="Rectangle 3"/>
          <p:cNvSpPr>
            <a:spLocks noGrp="1" noChangeArrowheads="1"/>
          </p:cNvSpPr>
          <p:nvPr>
            <p:ph type="body" idx="1"/>
          </p:nvPr>
        </p:nvSpPr>
        <p:spPr/>
        <p:txBody>
          <a:bodyPr/>
          <a:lstStyle/>
          <a:p>
            <a:r>
              <a:rPr lang="en-US"/>
              <a:t>Paper Plastic combination.</a:t>
            </a:r>
          </a:p>
          <a:p>
            <a:r>
              <a:rPr lang="en-US"/>
              <a:t>Used in Steam and EtO sterilization.</a:t>
            </a:r>
          </a:p>
          <a:p>
            <a:r>
              <a:rPr lang="en-US"/>
              <a:t>Tyvek-plastic combination used in only EtO sterilization.</a:t>
            </a:r>
          </a:p>
          <a:p>
            <a:r>
              <a:rPr lang="en-US"/>
              <a:t>Plastics will melt in the steam sterilizer.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Peel Packs Continued…</a:t>
            </a:r>
          </a:p>
        </p:txBody>
      </p:sp>
      <p:sp>
        <p:nvSpPr>
          <p:cNvPr id="77827" name="Rectangle 3"/>
          <p:cNvSpPr>
            <a:spLocks noGrp="1" noChangeArrowheads="1"/>
          </p:cNvSpPr>
          <p:nvPr>
            <p:ph type="body" idx="1"/>
          </p:nvPr>
        </p:nvSpPr>
        <p:spPr/>
        <p:txBody>
          <a:bodyPr/>
          <a:lstStyle/>
          <a:p>
            <a:r>
              <a:rPr lang="en-US" sz="2000"/>
              <a:t>One side is paper, one side is plastic.</a:t>
            </a:r>
          </a:p>
          <a:p>
            <a:r>
              <a:rPr lang="en-US" sz="2000"/>
              <a:t>Must be minimum of two millimeters thick.</a:t>
            </a:r>
          </a:p>
          <a:p>
            <a:r>
              <a:rPr lang="en-US" sz="2000"/>
              <a:t>All edges need to be heat sealed.</a:t>
            </a:r>
          </a:p>
          <a:p>
            <a:r>
              <a:rPr lang="en-US" sz="2000"/>
              <a:t>Opening may be self sealing or heat sealed.</a:t>
            </a:r>
          </a:p>
          <a:p>
            <a:r>
              <a:rPr lang="en-US" sz="2000"/>
              <a:t>Staples should not be used to seal packs.</a:t>
            </a:r>
          </a:p>
          <a:p>
            <a:r>
              <a:rPr lang="en-US" sz="2000"/>
              <a:t>Items should be placed inside pack so that the end of the item is grabbed when opened.</a:t>
            </a:r>
          </a:p>
          <a:p>
            <a:r>
              <a:rPr lang="en-US" sz="2000"/>
              <a:t>Select the right size pouch for the job.</a:t>
            </a:r>
          </a:p>
          <a:p>
            <a:r>
              <a:rPr lang="en-US" sz="2000"/>
              <a:t>Use a felt tipped marker on the plastic side to prevent leak through.</a:t>
            </a:r>
          </a:p>
        </p:txBody>
      </p:sp>
      <p:pic>
        <p:nvPicPr>
          <p:cNvPr id="77828" name="Rascal Flatts - Melt - 03 - I Melt.mp3">
            <a:hlinkClick r:id="" action="ppaction://media"/>
          </p:cNvPr>
          <p:cNvPicPr>
            <a:picLocks noRot="1" noChangeAspect="1" noChangeArrowheads="1"/>
          </p:cNvPicPr>
          <p:nvPr>
            <a:audioFile r:link="rId1"/>
          </p:nvPr>
        </p:nvPicPr>
        <p:blipFill>
          <a:blip r:embed="rId3" cstate="print"/>
          <a:srcRect/>
          <a:stretch>
            <a:fillRect/>
          </a:stretch>
        </p:blipFill>
        <p:spPr bwMode="auto">
          <a:xfrm>
            <a:off x="7924800" y="5638800"/>
            <a:ext cx="3048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4578" fill="hold"/>
                                        <p:tgtEl>
                                          <p:spTgt spid="7782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7828"/>
                </p:tgtEl>
              </p:cMediaNode>
            </p:audio>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Peel Packs continued…</a:t>
            </a:r>
          </a:p>
        </p:txBody>
      </p:sp>
      <p:sp>
        <p:nvSpPr>
          <p:cNvPr id="78851" name="Rectangle 3"/>
          <p:cNvSpPr>
            <a:spLocks noGrp="1" noChangeArrowheads="1"/>
          </p:cNvSpPr>
          <p:nvPr>
            <p:ph type="body" idx="1"/>
          </p:nvPr>
        </p:nvSpPr>
        <p:spPr/>
        <p:txBody>
          <a:bodyPr/>
          <a:lstStyle/>
          <a:p>
            <a:r>
              <a:rPr lang="en-US" sz="2400"/>
              <a:t>Remove all excess air from pouch before sealing.</a:t>
            </a:r>
          </a:p>
          <a:p>
            <a:r>
              <a:rPr lang="en-US" sz="2400"/>
              <a:t>Cover all sharp edges on instruments to prevent tearing and contamination of item.</a:t>
            </a:r>
          </a:p>
          <a:p>
            <a:r>
              <a:rPr lang="en-US" sz="2400"/>
              <a:t>Never use latex to protect tips of items.</a:t>
            </a:r>
          </a:p>
          <a:p>
            <a:r>
              <a:rPr lang="en-US" sz="2400"/>
              <a:t>Double peel pack when possible.</a:t>
            </a:r>
          </a:p>
          <a:p>
            <a:r>
              <a:rPr lang="en-US" sz="2400"/>
              <a:t>Peel packs should be placed on their edge and positioned plastic to paper side to allow proper cool down.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Rigid Containers</a:t>
            </a:r>
          </a:p>
        </p:txBody>
      </p:sp>
      <p:sp>
        <p:nvSpPr>
          <p:cNvPr id="79875" name="Rectangle 3"/>
          <p:cNvSpPr>
            <a:spLocks noGrp="1" noChangeArrowheads="1"/>
          </p:cNvSpPr>
          <p:nvPr>
            <p:ph type="body" idx="1"/>
          </p:nvPr>
        </p:nvSpPr>
        <p:spPr/>
        <p:txBody>
          <a:bodyPr/>
          <a:lstStyle/>
          <a:p>
            <a:r>
              <a:rPr lang="en-US" sz="2400"/>
              <a:t>Has locking lids.</a:t>
            </a:r>
          </a:p>
          <a:p>
            <a:r>
              <a:rPr lang="en-US" sz="2400"/>
              <a:t>Provide containment of items.</a:t>
            </a:r>
          </a:p>
          <a:p>
            <a:r>
              <a:rPr lang="en-US" sz="2400"/>
              <a:t>Assurance of sterility.</a:t>
            </a:r>
          </a:p>
          <a:p>
            <a:r>
              <a:rPr lang="en-US" sz="2400"/>
              <a:t>Cannot be torn or compromised.</a:t>
            </a:r>
          </a:p>
          <a:p>
            <a:r>
              <a:rPr lang="en-US" sz="2400"/>
              <a:t>Easily opened and provide presentation of items.</a:t>
            </a:r>
          </a:p>
          <a:p>
            <a:r>
              <a:rPr lang="en-US" sz="2400"/>
              <a:t>Used to return and contain contaminated instruments</a:t>
            </a:r>
            <a:r>
              <a:rPr lang="en-US" sz="2800"/>
              <a:t>.</a:t>
            </a:r>
          </a:p>
          <a:p>
            <a:endParaRPr lang="en-US" sz="28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Rigid Containers Continued…</a:t>
            </a:r>
          </a:p>
        </p:txBody>
      </p:sp>
      <p:sp>
        <p:nvSpPr>
          <p:cNvPr id="80899" name="Rectangle 3"/>
          <p:cNvSpPr>
            <a:spLocks noGrp="1" noChangeArrowheads="1"/>
          </p:cNvSpPr>
          <p:nvPr>
            <p:ph type="body" idx="1"/>
          </p:nvPr>
        </p:nvSpPr>
        <p:spPr/>
        <p:txBody>
          <a:bodyPr/>
          <a:lstStyle/>
          <a:p>
            <a:r>
              <a:rPr lang="en-US" sz="2800"/>
              <a:t>Load should be dedicated to all rigid containers.</a:t>
            </a:r>
          </a:p>
          <a:p>
            <a:r>
              <a:rPr lang="en-US" sz="2800"/>
              <a:t>Drying phase should be increased to allow for moisture and condensation to exit the container.</a:t>
            </a:r>
          </a:p>
          <a:p>
            <a:r>
              <a:rPr lang="en-US" sz="2800"/>
              <a:t>Prevacuum should be used.</a:t>
            </a:r>
          </a:p>
          <a:p>
            <a:r>
              <a:rPr lang="en-US" sz="2800"/>
              <a:t>Gaskets on tray lids need to be inspected.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Definitions</a:t>
            </a:r>
          </a:p>
        </p:txBody>
      </p:sp>
      <p:sp>
        <p:nvSpPr>
          <p:cNvPr id="94211" name="Rectangle 3"/>
          <p:cNvSpPr>
            <a:spLocks noGrp="1" noChangeArrowheads="1"/>
          </p:cNvSpPr>
          <p:nvPr>
            <p:ph type="body" idx="1"/>
          </p:nvPr>
        </p:nvSpPr>
        <p:spPr/>
        <p:txBody>
          <a:bodyPr/>
          <a:lstStyle/>
          <a:p>
            <a:pPr marL="609600" indent="-609600">
              <a:lnSpc>
                <a:spcPct val="80000"/>
              </a:lnSpc>
            </a:pPr>
            <a:r>
              <a:rPr lang="en-US" sz="2000"/>
              <a:t>Disinfectant – agent that kills all microorganisms except spore-bearing ones</a:t>
            </a:r>
          </a:p>
          <a:p>
            <a:pPr marL="609600" indent="-609600">
              <a:lnSpc>
                <a:spcPct val="80000"/>
              </a:lnSpc>
            </a:pPr>
            <a:r>
              <a:rPr lang="en-US" sz="2000"/>
              <a:t>Ethylene Oxide (EO) – explosive, flammable gas used as a chemical sterilant</a:t>
            </a:r>
          </a:p>
          <a:p>
            <a:pPr marL="609600" indent="-609600">
              <a:lnSpc>
                <a:spcPct val="80000"/>
              </a:lnSpc>
            </a:pPr>
            <a:r>
              <a:rPr lang="en-US" sz="2000"/>
              <a:t>Germicide - chemical agent that kills germs</a:t>
            </a:r>
          </a:p>
          <a:p>
            <a:pPr marL="609600" indent="-609600">
              <a:lnSpc>
                <a:spcPct val="80000"/>
              </a:lnSpc>
            </a:pPr>
            <a:r>
              <a:rPr lang="en-US" sz="2000"/>
              <a:t>Gluteraldehyde – liquid agent used as a disinfectant or sterilant</a:t>
            </a:r>
          </a:p>
          <a:p>
            <a:pPr marL="609600" indent="-609600">
              <a:lnSpc>
                <a:spcPct val="80000"/>
              </a:lnSpc>
            </a:pPr>
            <a:r>
              <a:rPr lang="en-US" sz="2000"/>
              <a:t>Inanimate – not living</a:t>
            </a:r>
          </a:p>
          <a:p>
            <a:pPr marL="609600" indent="-609600">
              <a:lnSpc>
                <a:spcPct val="80000"/>
              </a:lnSpc>
            </a:pPr>
            <a:r>
              <a:rPr lang="en-US" sz="2000"/>
              <a:t>Ionizing Radiation – sterilization method used by manufacturers (Cobalt 60)</a:t>
            </a:r>
          </a:p>
          <a:p>
            <a:pPr marL="609600" indent="-609600">
              <a:lnSpc>
                <a:spcPct val="80000"/>
              </a:lnSpc>
            </a:pPr>
            <a:r>
              <a:rPr lang="en-US" sz="2000"/>
              <a:t>Lumen – space within a tube</a:t>
            </a:r>
          </a:p>
          <a:p>
            <a:pPr marL="609600" indent="-609600">
              <a:lnSpc>
                <a:spcPct val="80000"/>
              </a:lnSpc>
            </a:pPr>
            <a:r>
              <a:rPr lang="en-US" sz="2000"/>
              <a:t>Saturated Steam – steam containing the maximum amount of water vapor</a:t>
            </a:r>
          </a:p>
          <a:p>
            <a:pPr marL="609600" indent="-609600">
              <a:lnSpc>
                <a:spcPct val="80000"/>
              </a:lnSpc>
            </a:pPr>
            <a:r>
              <a:rPr lang="en-US" sz="2000"/>
              <a:t>Shelf-life – the length of time a wrapped item is sterile while stored (dependent on type of wrap, number of layers, environmental conditions) </a:t>
            </a:r>
          </a:p>
          <a:p>
            <a:pPr marL="609600" indent="-609600">
              <a:lnSpc>
                <a:spcPct val="80000"/>
              </a:lnSpc>
            </a:pPr>
            <a:r>
              <a:rPr lang="en-US" sz="2000"/>
              <a:t>          •Sporicidal – agent capable of killing spore-forming  </a:t>
            </a:r>
          </a:p>
          <a:p>
            <a:pPr marL="609600" indent="-609600">
              <a:lnSpc>
                <a:spcPct val="80000"/>
              </a:lnSpc>
            </a:pPr>
            <a:r>
              <a:rPr lang="en-US" sz="2000"/>
              <a:t>            microorganisms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Packaging</a:t>
            </a:r>
          </a:p>
        </p:txBody>
      </p:sp>
      <p:sp>
        <p:nvSpPr>
          <p:cNvPr id="81923" name="Rectangle 3"/>
          <p:cNvSpPr>
            <a:spLocks noGrp="1" noChangeArrowheads="1"/>
          </p:cNvSpPr>
          <p:nvPr>
            <p:ph type="body" idx="1"/>
          </p:nvPr>
        </p:nvSpPr>
        <p:spPr/>
        <p:txBody>
          <a:bodyPr/>
          <a:lstStyle/>
          <a:p>
            <a:r>
              <a:rPr lang="en-US" sz="2000"/>
              <a:t>After laundering, woven fabrics must be stored for 2 hours at 64-72 degrees F and 35-70% humidity.</a:t>
            </a:r>
          </a:p>
          <a:p>
            <a:r>
              <a:rPr lang="en-US" sz="2000"/>
              <a:t>Maximum size pack is 12x12x12 and not weight more than 12 pounds. (Rule of 12)</a:t>
            </a:r>
          </a:p>
          <a:p>
            <a:r>
              <a:rPr lang="en-US" sz="2000"/>
              <a:t>Linen packs must be packed loose to allow all surfaces to be sterilized.</a:t>
            </a:r>
          </a:p>
          <a:p>
            <a:r>
              <a:rPr lang="en-US" sz="2000"/>
              <a:t>Double wrapping is best for proper sterilization and protection.</a:t>
            </a:r>
          </a:p>
          <a:p>
            <a:r>
              <a:rPr lang="en-US" sz="2000"/>
              <a:t>Check package integrity before opening.</a:t>
            </a:r>
          </a:p>
          <a:p>
            <a:r>
              <a:rPr lang="en-US" sz="2000"/>
              <a:t>Basin sets need to be separated by towels.</a:t>
            </a:r>
          </a:p>
          <a:p>
            <a:pPr>
              <a:buFont typeface="Wingdings" pitchFamily="2" charset="2"/>
              <a:buNone/>
            </a:pPr>
            <a:endParaRPr lang="en-US" sz="200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Packaging Continued…</a:t>
            </a:r>
          </a:p>
        </p:txBody>
      </p:sp>
      <p:sp>
        <p:nvSpPr>
          <p:cNvPr id="82947" name="Rectangle 3"/>
          <p:cNvSpPr>
            <a:spLocks noGrp="1" noChangeArrowheads="1"/>
          </p:cNvSpPr>
          <p:nvPr>
            <p:ph type="body" idx="1"/>
          </p:nvPr>
        </p:nvSpPr>
        <p:spPr/>
        <p:txBody>
          <a:bodyPr/>
          <a:lstStyle/>
          <a:p>
            <a:r>
              <a:rPr lang="en-US" sz="2400"/>
              <a:t>Use the square fold and the envelope fold to wrap items.</a:t>
            </a:r>
          </a:p>
          <a:p>
            <a:r>
              <a:rPr lang="en-US" sz="2400"/>
              <a:t>Always label items wrapped.</a:t>
            </a:r>
          </a:p>
          <a:p>
            <a:r>
              <a:rPr lang="en-US" sz="2400"/>
              <a:t>Included contents, shelf life indicator, date, ID of sterilizer, cycle number, initials, and department were items are to be sent.</a:t>
            </a:r>
          </a:p>
          <a:p>
            <a:r>
              <a:rPr lang="en-US" sz="2400"/>
              <a:t>Label gun labels have Julian date, ID of sterilizer, and cycle number on them.</a:t>
            </a:r>
          </a:p>
          <a:p>
            <a:endParaRPr lang="en-US" sz="240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Grp="1" noChangeArrowheads="1"/>
          </p:cNvSpPr>
          <p:nvPr>
            <p:ph type="ctrTitle"/>
          </p:nvPr>
        </p:nvSpPr>
        <p:spPr>
          <a:xfrm>
            <a:off x="1295400" y="2057400"/>
            <a:ext cx="6400800" cy="2273300"/>
          </a:xfrm>
        </p:spPr>
        <p:txBody>
          <a:bodyPr/>
          <a:lstStyle/>
          <a:p>
            <a:r>
              <a:rPr lang="en-US" sz="5400" b="1"/>
              <a:t>Intro </a:t>
            </a:r>
            <a:br>
              <a:rPr lang="en-US" sz="5400" b="1"/>
            </a:br>
            <a:r>
              <a:rPr lang="en-US" sz="5400" b="1"/>
              <a:t>to </a:t>
            </a:r>
            <a:br>
              <a:rPr lang="en-US" sz="5400" b="1"/>
            </a:br>
            <a:r>
              <a:rPr lang="en-US" sz="5400" b="1"/>
              <a:t>Sterilization Methods</a:t>
            </a:r>
          </a:p>
        </p:txBody>
      </p:sp>
      <p:sp>
        <p:nvSpPr>
          <p:cNvPr id="119811" name="Rectangle 3"/>
          <p:cNvSpPr>
            <a:spLocks noGrp="1" noChangeArrowheads="1"/>
          </p:cNvSpPr>
          <p:nvPr>
            <p:ph type="subTitle" idx="1"/>
          </p:nvPr>
        </p:nvSpPr>
        <p:spPr/>
        <p:txBody>
          <a:bodyPr/>
          <a:lstStyle/>
          <a:p>
            <a:endParaRPr lang="en-US" sz="4000" b="1"/>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ctrTitle"/>
          </p:nvPr>
        </p:nvSpPr>
        <p:spPr>
          <a:xfrm>
            <a:off x="762000" y="457200"/>
            <a:ext cx="7772400" cy="1466850"/>
          </a:xfrm>
        </p:spPr>
        <p:txBody>
          <a:bodyPr/>
          <a:lstStyle/>
          <a:p>
            <a:r>
              <a:rPr lang="en-US" sz="4400"/>
              <a:t>Sterilization</a:t>
            </a:r>
            <a:br>
              <a:rPr lang="en-US" sz="4400"/>
            </a:br>
            <a:endParaRPr lang="en-US" sz="3000"/>
          </a:p>
        </p:txBody>
      </p:sp>
      <p:sp>
        <p:nvSpPr>
          <p:cNvPr id="138243" name="Rectangle 3"/>
          <p:cNvSpPr>
            <a:spLocks noGrp="1" noChangeArrowheads="1"/>
          </p:cNvSpPr>
          <p:nvPr>
            <p:ph type="subTitle" idx="1"/>
          </p:nvPr>
        </p:nvSpPr>
        <p:spPr>
          <a:xfrm>
            <a:off x="2743200" y="5105400"/>
            <a:ext cx="6400800" cy="1752600"/>
          </a:xfrm>
        </p:spPr>
        <p:txBody>
          <a:bodyPr/>
          <a:lstStyle/>
          <a:p>
            <a:pPr>
              <a:lnSpc>
                <a:spcPct val="80000"/>
              </a:lnSpc>
            </a:pPr>
            <a:endParaRPr lang="en-US" sz="4400"/>
          </a:p>
          <a:p>
            <a:pPr>
              <a:lnSpc>
                <a:spcPct val="80000"/>
              </a:lnSpc>
            </a:pPr>
            <a:endParaRPr lang="en-US" sz="4400"/>
          </a:p>
          <a:p>
            <a:pPr algn="r">
              <a:lnSpc>
                <a:spcPct val="80000"/>
              </a:lnSpc>
            </a:pPr>
            <a:r>
              <a:rPr lang="en-US" sz="2200"/>
              <a:t>Daniel Stokoe, CST, A.A.S.</a:t>
            </a:r>
          </a:p>
          <a:p>
            <a:pPr algn="r">
              <a:lnSpc>
                <a:spcPct val="80000"/>
              </a:lnSpc>
            </a:pPr>
            <a:endParaRPr lang="en-US" sz="2200"/>
          </a:p>
        </p:txBody>
      </p:sp>
      <p:pic>
        <p:nvPicPr>
          <p:cNvPr id="138244" name="Picture 4" descr="basics_cover2"/>
          <p:cNvPicPr>
            <a:picLocks noChangeAspect="1" noChangeArrowheads="1"/>
          </p:cNvPicPr>
          <p:nvPr/>
        </p:nvPicPr>
        <p:blipFill>
          <a:blip r:embed="rId3" cstate="print"/>
          <a:srcRect/>
          <a:stretch>
            <a:fillRect/>
          </a:stretch>
        </p:blipFill>
        <p:spPr bwMode="auto">
          <a:xfrm rot="-21600000">
            <a:off x="3733800" y="2667000"/>
            <a:ext cx="2214563" cy="2724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138244"/>
                                        </p:tgtEl>
                                        <p:attrNameLst>
                                          <p:attrName>style.visibility</p:attrName>
                                        </p:attrNameLst>
                                      </p:cBhvr>
                                      <p:to>
                                        <p:strVal val="visible"/>
                                      </p:to>
                                    </p:set>
                                    <p:anim calcmode="lin" valueType="num">
                                      <p:cBhvr>
                                        <p:cTn id="7" dur="1000" fill="hold"/>
                                        <p:tgtEl>
                                          <p:spTgt spid="138244"/>
                                        </p:tgtEl>
                                        <p:attrNameLst>
                                          <p:attrName>ppt_x</p:attrName>
                                        </p:attrNameLst>
                                      </p:cBhvr>
                                      <p:tavLst>
                                        <p:tav tm="0">
                                          <p:val>
                                            <p:strVal val="#ppt_x-.2"/>
                                          </p:val>
                                        </p:tav>
                                        <p:tav tm="100000">
                                          <p:val>
                                            <p:strVal val="#ppt_x"/>
                                          </p:val>
                                        </p:tav>
                                      </p:tavLst>
                                    </p:anim>
                                    <p:anim calcmode="lin" valueType="num">
                                      <p:cBhvr>
                                        <p:cTn id="8" dur="1000" fill="hold"/>
                                        <p:tgtEl>
                                          <p:spTgt spid="13824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8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t>Contributors</a:t>
            </a:r>
          </a:p>
        </p:txBody>
      </p:sp>
      <p:sp>
        <p:nvSpPr>
          <p:cNvPr id="141315" name="Rectangle 3"/>
          <p:cNvSpPr>
            <a:spLocks noGrp="1" noChangeArrowheads="1"/>
          </p:cNvSpPr>
          <p:nvPr>
            <p:ph type="body" idx="1"/>
          </p:nvPr>
        </p:nvSpPr>
        <p:spPr/>
        <p:txBody>
          <a:bodyPr/>
          <a:lstStyle/>
          <a:p>
            <a:pPr algn="r"/>
            <a:r>
              <a:rPr lang="en-US" sz="3400"/>
              <a:t>Sue S. McManus, RN, CEH, CSPDM</a:t>
            </a:r>
          </a:p>
          <a:p>
            <a:pPr algn="r"/>
            <a:r>
              <a:rPr lang="en-US" sz="3400"/>
              <a:t>Nancy Chobin, R.N., CSPDM</a:t>
            </a:r>
          </a:p>
          <a:p>
            <a:pPr algn="r"/>
            <a:r>
              <a:rPr lang="en-US" sz="3400"/>
              <a:t>Zelva Lee, </a:t>
            </a:r>
            <a:r>
              <a:rPr lang="en-US"/>
              <a:t>CSPDT, CSIT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AAMI</a:t>
            </a:r>
          </a:p>
        </p:txBody>
      </p:sp>
      <p:sp>
        <p:nvSpPr>
          <p:cNvPr id="143363" name="Rectangle 3"/>
          <p:cNvSpPr>
            <a:spLocks noGrp="1" noChangeArrowheads="1"/>
          </p:cNvSpPr>
          <p:nvPr>
            <p:ph type="body" idx="1"/>
          </p:nvPr>
        </p:nvSpPr>
        <p:spPr/>
        <p:txBody>
          <a:bodyPr/>
          <a:lstStyle/>
          <a:p>
            <a:r>
              <a:rPr lang="en-US" b="1"/>
              <a:t>Association for the Advancement of Medical Instrumentation,</a:t>
            </a:r>
            <a:r>
              <a:rPr lang="en-US"/>
              <a:t> dedicated to increasing the understanding, safety, and efficacy of medical instrumentation. </a:t>
            </a:r>
          </a:p>
          <a:p>
            <a:r>
              <a:rPr lang="en-US"/>
              <a:t>Makes many guidelines and requirements that effect policies in your department.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t>Sterility</a:t>
            </a:r>
          </a:p>
        </p:txBody>
      </p:sp>
      <p:sp>
        <p:nvSpPr>
          <p:cNvPr id="145411" name="Rectangle 3"/>
          <p:cNvSpPr>
            <a:spLocks noGrp="1" noChangeArrowheads="1"/>
          </p:cNvSpPr>
          <p:nvPr>
            <p:ph type="body" idx="1"/>
          </p:nvPr>
        </p:nvSpPr>
        <p:spPr/>
        <p:txBody>
          <a:bodyPr/>
          <a:lstStyle/>
          <a:p>
            <a:r>
              <a:rPr lang="en-US"/>
              <a:t>Sterility is the absence of all forms of microbial life, INCLUDING bacterial spores.</a:t>
            </a:r>
          </a:p>
          <a:p>
            <a:r>
              <a:rPr lang="en-US"/>
              <a:t>Spore: a dormant resistant form taken by some bacteria in response to adverse conditions.  These are very hard to kill.</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endParaRPr lang="en-US"/>
          </a:p>
        </p:txBody>
      </p:sp>
      <p:sp>
        <p:nvSpPr>
          <p:cNvPr id="147459" name="Rectangle 3"/>
          <p:cNvSpPr>
            <a:spLocks noGrp="1" noChangeArrowheads="1"/>
          </p:cNvSpPr>
          <p:nvPr>
            <p:ph type="body" idx="1"/>
          </p:nvPr>
        </p:nvSpPr>
        <p:spPr/>
        <p:txBody>
          <a:bodyPr/>
          <a:lstStyle/>
          <a:p>
            <a:pPr>
              <a:lnSpc>
                <a:spcPct val="90000"/>
              </a:lnSpc>
            </a:pPr>
            <a:r>
              <a:rPr lang="en-US" sz="3300"/>
              <a:t>Saturated steam (most water vapor possible) is heated to greater than 250</a:t>
            </a:r>
            <a:r>
              <a:rPr lang="en-US" sz="3300">
                <a:cs typeface="Arial" charset="0"/>
              </a:rPr>
              <a:t>˚ F or 121˚ C</a:t>
            </a:r>
          </a:p>
          <a:p>
            <a:pPr>
              <a:lnSpc>
                <a:spcPct val="90000"/>
              </a:lnSpc>
            </a:pPr>
            <a:r>
              <a:rPr lang="en-US" sz="3300">
                <a:cs typeface="Arial" charset="0"/>
              </a:rPr>
              <a:t>Steam at atmospheric pressure only has a temperature of 212˚ F or 100˚ C</a:t>
            </a:r>
          </a:p>
          <a:p>
            <a:pPr>
              <a:lnSpc>
                <a:spcPct val="90000"/>
              </a:lnSpc>
            </a:pPr>
            <a:r>
              <a:rPr lang="en-US" sz="3300">
                <a:cs typeface="Arial" charset="0"/>
              </a:rPr>
              <a:t>In the autoclave, this pressure is increased to 15 to 17 pounds per square inch and increases the temperature to the required degree</a:t>
            </a:r>
          </a:p>
          <a:p>
            <a:pPr>
              <a:lnSpc>
                <a:spcPct val="90000"/>
              </a:lnSpc>
            </a:pP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Sterilizers</a:t>
            </a:r>
          </a:p>
        </p:txBody>
      </p:sp>
      <p:sp>
        <p:nvSpPr>
          <p:cNvPr id="149507" name="Rectangle 3"/>
          <p:cNvSpPr>
            <a:spLocks noGrp="1" noChangeArrowheads="1"/>
          </p:cNvSpPr>
          <p:nvPr>
            <p:ph type="body" idx="1"/>
          </p:nvPr>
        </p:nvSpPr>
        <p:spPr/>
        <p:txBody>
          <a:bodyPr/>
          <a:lstStyle/>
          <a:p>
            <a:r>
              <a:rPr lang="en-US"/>
              <a:t>Usually located in the prep and packing  area, adjacent to the sterile storage area.</a:t>
            </a:r>
          </a:p>
          <a:p>
            <a:r>
              <a:rPr lang="en-US"/>
              <a:t>Many Types:</a:t>
            </a:r>
          </a:p>
          <a:p>
            <a:pPr lvl="1"/>
            <a:r>
              <a:rPr lang="en-US"/>
              <a:t>Steam</a:t>
            </a:r>
          </a:p>
          <a:p>
            <a:pPr lvl="1"/>
            <a:r>
              <a:rPr lang="en-US"/>
              <a:t>ETO – Ethylene Oxide</a:t>
            </a:r>
          </a:p>
          <a:p>
            <a:pPr lvl="1"/>
            <a:r>
              <a:rPr lang="en-US"/>
              <a:t>LTGP – Low Temp Gas Plasma – Sterrad</a:t>
            </a:r>
          </a:p>
          <a:p>
            <a:pPr lvl="1"/>
            <a:r>
              <a:rPr lang="en-US" sz="3200"/>
              <a:t>PA - Peracetic Acid – Steris</a:t>
            </a:r>
          </a:p>
          <a:p>
            <a:pPr lvl="1"/>
            <a:r>
              <a:rPr lang="en-US" sz="3200"/>
              <a:t>others</a:t>
            </a:r>
            <a:endParaRPr lang="en-US"/>
          </a:p>
          <a:p>
            <a:pPr lvl="1"/>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t>Steam Sterilization</a:t>
            </a:r>
          </a:p>
        </p:txBody>
      </p:sp>
      <p:sp>
        <p:nvSpPr>
          <p:cNvPr id="151555" name="Rectangle 3"/>
          <p:cNvSpPr>
            <a:spLocks noGrp="1" noChangeArrowheads="1"/>
          </p:cNvSpPr>
          <p:nvPr>
            <p:ph type="body" idx="1"/>
          </p:nvPr>
        </p:nvSpPr>
        <p:spPr/>
        <p:txBody>
          <a:bodyPr/>
          <a:lstStyle/>
          <a:p>
            <a:r>
              <a:rPr lang="en-US"/>
              <a:t>Steam sterilization is accomplished by saturating steam under pressure.</a:t>
            </a:r>
          </a:p>
          <a:p>
            <a:r>
              <a:rPr lang="en-US"/>
              <a:t>Steam kills microorganisms by denaturing (</a:t>
            </a:r>
            <a:r>
              <a:rPr lang="en-US" sz="2800"/>
              <a:t>to change the molecular structure and characteristics of a molecule by chemical or physical means</a:t>
            </a:r>
            <a:r>
              <a:rPr lang="en-US"/>
              <a:t>) the protein. </a:t>
            </a:r>
          </a:p>
          <a:p>
            <a:r>
              <a:rPr lang="en-US" sz="2800"/>
              <a:t>Saturated steam permeates material within the chamber and transfers heat to the instrument or material being processed.</a:t>
            </a:r>
          </a:p>
          <a:p>
            <a:pPr>
              <a:buFont typeface="Wingdings" pitchFamily="2" charset="2"/>
              <a:buNone/>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Definitions</a:t>
            </a:r>
          </a:p>
        </p:txBody>
      </p:sp>
      <p:sp>
        <p:nvSpPr>
          <p:cNvPr id="95235" name="Rectangle 3"/>
          <p:cNvSpPr>
            <a:spLocks noGrp="1" noChangeArrowheads="1"/>
          </p:cNvSpPr>
          <p:nvPr>
            <p:ph type="body" idx="1"/>
          </p:nvPr>
        </p:nvSpPr>
        <p:spPr/>
        <p:txBody>
          <a:bodyPr/>
          <a:lstStyle/>
          <a:p>
            <a:pPr marL="609600" indent="-609600">
              <a:lnSpc>
                <a:spcPct val="80000"/>
              </a:lnSpc>
            </a:pPr>
            <a:r>
              <a:rPr lang="en-US" sz="2400"/>
              <a:t>Sterilant – substance that kills all microorganisms, including spore-bearing ones</a:t>
            </a:r>
          </a:p>
          <a:p>
            <a:pPr marL="609600" indent="-609600">
              <a:lnSpc>
                <a:spcPct val="80000"/>
              </a:lnSpc>
            </a:pPr>
            <a:r>
              <a:rPr lang="en-US" sz="2400"/>
              <a:t>Terminal Decontamination-process of rendering all inanimate items/equipment/surfaces free of pathogens at the end of an operative procedure; is usually done every other day or every week unless extenuating circumstances prevail (grossly contaminated room by TB, MRSA, VRSA, or a latex allergic patient that may be coming in next)</a:t>
            </a:r>
          </a:p>
          <a:p>
            <a:pPr marL="609600" indent="-609600">
              <a:lnSpc>
                <a:spcPct val="80000"/>
              </a:lnSpc>
            </a:pPr>
            <a:r>
              <a:rPr lang="en-US" sz="2400"/>
              <a:t>Ultrasonic Cleaner-machine that uses ultrasonic energy and sound waves to clean instruments   </a:t>
            </a:r>
          </a:p>
          <a:p>
            <a:pPr marL="609600" indent="-609600">
              <a:lnSpc>
                <a:spcPct val="80000"/>
              </a:lnSpc>
            </a:pPr>
            <a:r>
              <a:rPr lang="en-US" sz="2400"/>
              <a:t>      (called </a:t>
            </a:r>
            <a:r>
              <a:rPr lang="en-US" sz="2400" u="sng"/>
              <a:t>cavitation</a:t>
            </a:r>
            <a:r>
              <a:rPr lang="en-US" sz="2400"/>
              <a:t>=dislodging, dispersing, and </a:t>
            </a:r>
          </a:p>
          <a:p>
            <a:pPr marL="609600" indent="-609600">
              <a:lnSpc>
                <a:spcPct val="80000"/>
              </a:lnSpc>
            </a:pPr>
            <a:r>
              <a:rPr lang="en-US" sz="2400"/>
              <a:t>      dissolving debris)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a:t>Steam Sterilization</a:t>
            </a:r>
          </a:p>
        </p:txBody>
      </p:sp>
      <p:sp>
        <p:nvSpPr>
          <p:cNvPr id="153603" name="Rectangle 3"/>
          <p:cNvSpPr>
            <a:spLocks noGrp="1" noChangeArrowheads="1"/>
          </p:cNvSpPr>
          <p:nvPr>
            <p:ph type="body" idx="1"/>
          </p:nvPr>
        </p:nvSpPr>
        <p:spPr/>
        <p:txBody>
          <a:bodyPr/>
          <a:lstStyle/>
          <a:p>
            <a:r>
              <a:rPr lang="en-US"/>
              <a:t>Should always be the preferred method of sterilization unless otherwise directed by the manufacturer of the device.</a:t>
            </a:r>
          </a:p>
          <a:p>
            <a:r>
              <a:rPr lang="en-US"/>
              <a:t>Should always follow the sterilizer manufacturers directions for operating the sterilizer.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a:t>Steam Sterilization</a:t>
            </a:r>
          </a:p>
        </p:txBody>
      </p:sp>
      <p:sp>
        <p:nvSpPr>
          <p:cNvPr id="155651" name="Rectangle 3"/>
          <p:cNvSpPr>
            <a:spLocks noGrp="1" noChangeArrowheads="1"/>
          </p:cNvSpPr>
          <p:nvPr>
            <p:ph type="body" idx="1"/>
          </p:nvPr>
        </p:nvSpPr>
        <p:spPr/>
        <p:txBody>
          <a:bodyPr/>
          <a:lstStyle/>
          <a:p>
            <a:r>
              <a:rPr lang="en-US"/>
              <a:t>Follow device manufacturers instructions for cleaning procedures.</a:t>
            </a:r>
          </a:p>
          <a:p>
            <a:r>
              <a:rPr lang="en-US"/>
              <a:t>Items must be cleaned before being introduced to the sterilization process.</a:t>
            </a:r>
          </a:p>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Parameters for Steam Cycles</a:t>
            </a:r>
          </a:p>
        </p:txBody>
      </p:sp>
      <p:sp>
        <p:nvSpPr>
          <p:cNvPr id="157699" name="Rectangle 3"/>
          <p:cNvSpPr>
            <a:spLocks noGrp="1" noChangeArrowheads="1"/>
          </p:cNvSpPr>
          <p:nvPr>
            <p:ph type="body" idx="1"/>
          </p:nvPr>
        </p:nvSpPr>
        <p:spPr/>
        <p:txBody>
          <a:bodyPr/>
          <a:lstStyle/>
          <a:p>
            <a:r>
              <a:rPr lang="en-US"/>
              <a:t>Time – Temperature and Pressure</a:t>
            </a:r>
          </a:p>
          <a:p>
            <a:r>
              <a:rPr lang="en-US"/>
              <a:t>Time varies with temp.</a:t>
            </a:r>
          </a:p>
          <a:p>
            <a:r>
              <a:rPr lang="en-US"/>
              <a:t>Lower the temp, the longer the exposure time.</a:t>
            </a:r>
          </a:p>
          <a:p>
            <a:r>
              <a:rPr lang="en-US"/>
              <a:t>Atmospheric pressure affects chamber pressure.</a:t>
            </a:r>
          </a:p>
          <a:p>
            <a:r>
              <a:rPr lang="en-US"/>
              <a:t>Special cycles for liquids – requires gravity cycle with slow exhaust.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t>Parameters for liquids </a:t>
            </a:r>
          </a:p>
        </p:txBody>
      </p:sp>
      <p:sp>
        <p:nvSpPr>
          <p:cNvPr id="159747" name="Rectangle 3"/>
          <p:cNvSpPr>
            <a:spLocks noGrp="1" noChangeArrowheads="1"/>
          </p:cNvSpPr>
          <p:nvPr>
            <p:ph type="body" idx="1"/>
          </p:nvPr>
        </p:nvSpPr>
        <p:spPr/>
        <p:txBody>
          <a:bodyPr/>
          <a:lstStyle/>
          <a:p>
            <a:pPr>
              <a:lnSpc>
                <a:spcPct val="90000"/>
              </a:lnSpc>
            </a:pPr>
            <a:r>
              <a:rPr lang="en-US"/>
              <a:t>Not usually sterilized in facilities today.</a:t>
            </a:r>
          </a:p>
          <a:p>
            <a:pPr>
              <a:lnSpc>
                <a:spcPct val="90000"/>
              </a:lnSpc>
            </a:pPr>
            <a:r>
              <a:rPr lang="en-US"/>
              <a:t>Follow manufacturer instructions.</a:t>
            </a:r>
          </a:p>
          <a:p>
            <a:pPr>
              <a:lnSpc>
                <a:spcPct val="90000"/>
              </a:lnSpc>
            </a:pPr>
            <a:r>
              <a:rPr lang="en-US"/>
              <a:t>Liquids can only be processed in a gravity displacement liquid cycle.</a:t>
            </a:r>
          </a:p>
          <a:p>
            <a:pPr>
              <a:lnSpc>
                <a:spcPct val="90000"/>
              </a:lnSpc>
            </a:pPr>
            <a:r>
              <a:rPr lang="en-US"/>
              <a:t>Slow exhaust to prevent rupture of the container at the end of the cycle.</a:t>
            </a:r>
          </a:p>
          <a:p>
            <a:pPr>
              <a:lnSpc>
                <a:spcPct val="90000"/>
              </a:lnSpc>
            </a:pPr>
            <a:r>
              <a:rPr lang="en-US"/>
              <a:t>Special Pyrex glass containers, which can withstand very high temps will be used.</a:t>
            </a:r>
          </a:p>
          <a:p>
            <a:pPr>
              <a:lnSpc>
                <a:spcPct val="90000"/>
              </a:lnSpc>
            </a:pPr>
            <a:r>
              <a:rPr lang="en-US"/>
              <a:t>BI should be included in the load.</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t>Steam Sterilization</a:t>
            </a:r>
          </a:p>
        </p:txBody>
      </p:sp>
      <p:sp>
        <p:nvSpPr>
          <p:cNvPr id="161795" name="Rectangle 3"/>
          <p:cNvSpPr>
            <a:spLocks noGrp="1" noChangeArrowheads="1"/>
          </p:cNvSpPr>
          <p:nvPr>
            <p:ph type="body" idx="1"/>
          </p:nvPr>
        </p:nvSpPr>
        <p:spPr/>
        <p:txBody>
          <a:bodyPr/>
          <a:lstStyle/>
          <a:p>
            <a:r>
              <a:rPr lang="en-US" sz="2800"/>
              <a:t>Phases of sterilization cycle:</a:t>
            </a:r>
          </a:p>
          <a:p>
            <a:pPr lvl="1"/>
            <a:r>
              <a:rPr lang="en-US" sz="2400" u="sng"/>
              <a:t>Conditioning Phase</a:t>
            </a:r>
            <a:r>
              <a:rPr lang="en-US" sz="2400"/>
              <a:t>: air is removed form the chamber and steam is injected.</a:t>
            </a:r>
          </a:p>
          <a:p>
            <a:pPr lvl="1"/>
            <a:r>
              <a:rPr lang="en-US" sz="2400" u="sng"/>
              <a:t>Exposure Phase</a:t>
            </a:r>
            <a:r>
              <a:rPr lang="en-US" sz="2400"/>
              <a:t>: Temp is maintained for appropriate amount of time.</a:t>
            </a:r>
          </a:p>
          <a:p>
            <a:pPr lvl="1"/>
            <a:r>
              <a:rPr lang="en-US" sz="2400" u="sng"/>
              <a:t>Exhaust Phase</a:t>
            </a:r>
            <a:r>
              <a:rPr lang="en-US" sz="2400"/>
              <a:t>: Steam exhausted through the chamber drain line.</a:t>
            </a:r>
          </a:p>
          <a:p>
            <a:pPr lvl="1"/>
            <a:r>
              <a:rPr lang="en-US" sz="2400" u="sng"/>
              <a:t>Drying Phase</a:t>
            </a:r>
            <a:r>
              <a:rPr lang="en-US" sz="2400"/>
              <a:t>: lasts about 30 minutes. In pre-vac – filtered air is drawn into the chamber. In gravity displacement – the heat in the sterilizer walls causes moisture to evaporate.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Steam Quality</a:t>
            </a:r>
          </a:p>
        </p:txBody>
      </p:sp>
      <p:sp>
        <p:nvSpPr>
          <p:cNvPr id="163843" name="Rectangle 3"/>
          <p:cNvSpPr>
            <a:spLocks noGrp="1" noChangeArrowheads="1"/>
          </p:cNvSpPr>
          <p:nvPr>
            <p:ph type="body" idx="1"/>
          </p:nvPr>
        </p:nvSpPr>
        <p:spPr/>
        <p:txBody>
          <a:bodyPr/>
          <a:lstStyle/>
          <a:p>
            <a:r>
              <a:rPr lang="en-US"/>
              <a:t>Saturated steam having a quality of 97% saturated steam with 3% entrained water</a:t>
            </a:r>
          </a:p>
          <a:p>
            <a:r>
              <a:rPr lang="en-US"/>
              <a:t>Requires adequately placed steam traps</a:t>
            </a:r>
          </a:p>
          <a:p>
            <a:r>
              <a:rPr lang="en-US"/>
              <a:t>Insulated steam lines (especially if the steam is generated at a long distance from the sterilizer)</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Steam Quality</a:t>
            </a:r>
          </a:p>
        </p:txBody>
      </p:sp>
      <p:sp>
        <p:nvSpPr>
          <p:cNvPr id="165891" name="Rectangle 3"/>
          <p:cNvSpPr>
            <a:spLocks noGrp="1" noChangeArrowheads="1"/>
          </p:cNvSpPr>
          <p:nvPr>
            <p:ph type="body" idx="1"/>
          </p:nvPr>
        </p:nvSpPr>
        <p:spPr/>
        <p:txBody>
          <a:bodyPr/>
          <a:lstStyle/>
          <a:p>
            <a:r>
              <a:rPr lang="en-US"/>
              <a:t>Can be the cause of wet packs</a:t>
            </a:r>
          </a:p>
          <a:p>
            <a:r>
              <a:rPr lang="en-US"/>
              <a:t>Steam separator may be needed to remove excess entrained water</a:t>
            </a:r>
          </a:p>
          <a:p>
            <a:r>
              <a:rPr lang="en-US"/>
              <a:t>Steam separator should be placed in steam supply piping as close as possible to the sterilizer.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a:t>Steam Purity</a:t>
            </a:r>
          </a:p>
        </p:txBody>
      </p:sp>
      <p:sp>
        <p:nvSpPr>
          <p:cNvPr id="167939" name="Rectangle 3"/>
          <p:cNvSpPr>
            <a:spLocks noGrp="1" noChangeArrowheads="1"/>
          </p:cNvSpPr>
          <p:nvPr>
            <p:ph type="body" sz="half" idx="1"/>
          </p:nvPr>
        </p:nvSpPr>
        <p:spPr/>
        <p:txBody>
          <a:bodyPr/>
          <a:lstStyle/>
          <a:p>
            <a:r>
              <a:rPr lang="en-US" sz="2800"/>
              <a:t>Only additives/conditions approved for use in the food industry should be used.</a:t>
            </a:r>
          </a:p>
          <a:p>
            <a:r>
              <a:rPr lang="en-US" sz="2800"/>
              <a:t>Steam lines should not have “dead legs” which can harbor contaminates and microorganisms.</a:t>
            </a:r>
          </a:p>
        </p:txBody>
      </p:sp>
      <p:sp>
        <p:nvSpPr>
          <p:cNvPr id="167940" name="Rectangle 4"/>
          <p:cNvSpPr>
            <a:spLocks noGrp="1" noChangeArrowheads="1"/>
          </p:cNvSpPr>
          <p:nvPr>
            <p:ph sz="half" idx="2"/>
          </p:nvPr>
        </p:nvSpPr>
        <p:spPr/>
        <p:txBody>
          <a:bodyPr/>
          <a:lstStyle/>
          <a:p>
            <a:endParaRPr lang="en-US" sz="2800"/>
          </a:p>
        </p:txBody>
      </p:sp>
      <p:pic>
        <p:nvPicPr>
          <p:cNvPr id="167941" name="Picture 5" descr="top-open-"/>
          <p:cNvPicPr>
            <a:picLocks noChangeAspect="1" noChangeArrowheads="1"/>
          </p:cNvPicPr>
          <p:nvPr/>
        </p:nvPicPr>
        <p:blipFill>
          <a:blip r:embed="rId3" cstate="print"/>
          <a:srcRect/>
          <a:stretch>
            <a:fillRect/>
          </a:stretch>
        </p:blipFill>
        <p:spPr bwMode="auto">
          <a:xfrm>
            <a:off x="4953000" y="2286000"/>
            <a:ext cx="3333750" cy="3133725"/>
          </a:xfrm>
          <a:prstGeom prst="rect">
            <a:avLst/>
          </a:prstGeom>
          <a:noFill/>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t>Steam Purity</a:t>
            </a:r>
          </a:p>
        </p:txBody>
      </p:sp>
      <p:sp>
        <p:nvSpPr>
          <p:cNvPr id="169987" name="Rectangle 3"/>
          <p:cNvSpPr>
            <a:spLocks noGrp="1" noChangeArrowheads="1"/>
          </p:cNvSpPr>
          <p:nvPr>
            <p:ph type="body" idx="1"/>
          </p:nvPr>
        </p:nvSpPr>
        <p:spPr/>
        <p:txBody>
          <a:bodyPr/>
          <a:lstStyle/>
          <a:p>
            <a:pPr>
              <a:lnSpc>
                <a:spcPct val="90000"/>
              </a:lnSpc>
            </a:pPr>
            <a:r>
              <a:rPr lang="en-US"/>
              <a:t>Procedures for monitoring steam purity should be established</a:t>
            </a:r>
          </a:p>
          <a:p>
            <a:pPr>
              <a:lnSpc>
                <a:spcPct val="90000"/>
              </a:lnSpc>
            </a:pPr>
            <a:r>
              <a:rPr lang="en-US"/>
              <a:t>In line steam filters should be considered</a:t>
            </a:r>
          </a:p>
          <a:p>
            <a:pPr>
              <a:lnSpc>
                <a:spcPct val="90000"/>
              </a:lnSpc>
            </a:pPr>
            <a:r>
              <a:rPr lang="en-US"/>
              <a:t>Purity of steam should meet or exceed standards set in ISO 17665-1:2006 (specifies requirements for the development, validation and routine control of a moist heat sterilization process for medical devices.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Steam Purity</a:t>
            </a:r>
          </a:p>
        </p:txBody>
      </p:sp>
      <p:sp>
        <p:nvSpPr>
          <p:cNvPr id="172035" name="Rectangle 3"/>
          <p:cNvSpPr>
            <a:spLocks noGrp="1" noChangeArrowheads="1"/>
          </p:cNvSpPr>
          <p:nvPr>
            <p:ph type="body" idx="1"/>
          </p:nvPr>
        </p:nvSpPr>
        <p:spPr/>
        <p:txBody>
          <a:bodyPr/>
          <a:lstStyle/>
          <a:p>
            <a:r>
              <a:rPr lang="en-US"/>
              <a:t>ISO 17665-1:2006:</a:t>
            </a:r>
          </a:p>
          <a:p>
            <a:pPr lvl="1"/>
            <a:r>
              <a:rPr lang="en-US"/>
              <a:t>Moist heat sterilization processes covered by ISO 17665-1:2006 include but are not limited to:</a:t>
            </a:r>
          </a:p>
          <a:p>
            <a:pPr lvl="1"/>
            <a:r>
              <a:rPr lang="en-US"/>
              <a:t>saturated steam venting systems; </a:t>
            </a:r>
          </a:p>
          <a:p>
            <a:pPr lvl="1"/>
            <a:r>
              <a:rPr lang="en-US"/>
              <a:t>saturated steam active air removal systems; </a:t>
            </a:r>
          </a:p>
          <a:p>
            <a:pPr lvl="1"/>
            <a:r>
              <a:rPr lang="en-US"/>
              <a:t>air steam mixtures; </a:t>
            </a:r>
          </a:p>
          <a:p>
            <a:pPr lvl="1"/>
            <a:r>
              <a:rPr lang="en-US"/>
              <a:t>water spray; </a:t>
            </a:r>
          </a:p>
          <a:p>
            <a:pPr lvl="1"/>
            <a:r>
              <a:rPr lang="en-US"/>
              <a:t>water immersion.</a:t>
            </a:r>
          </a:p>
          <a:p>
            <a:pPr lvl="1">
              <a:buFont typeface="Wingdings" pitchFamily="2" charset="2"/>
              <a:buNone/>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ctrTitle"/>
          </p:nvPr>
        </p:nvSpPr>
        <p:spPr>
          <a:xfrm>
            <a:off x="228600" y="1981200"/>
            <a:ext cx="8382000" cy="2273300"/>
          </a:xfrm>
        </p:spPr>
        <p:txBody>
          <a:bodyPr/>
          <a:lstStyle/>
          <a:p>
            <a:r>
              <a:rPr lang="en-US" sz="4400" b="1"/>
              <a:t>Cleaning </a:t>
            </a:r>
            <a:br>
              <a:rPr lang="en-US" sz="4400" b="1"/>
            </a:br>
            <a:r>
              <a:rPr lang="en-US" sz="4400" b="1"/>
              <a:t>&amp; Disinfection/Decontamination</a:t>
            </a:r>
          </a:p>
        </p:txBody>
      </p:sp>
      <p:sp>
        <p:nvSpPr>
          <p:cNvPr id="114691" name="Rectangle 3"/>
          <p:cNvSpPr>
            <a:spLocks noGrp="1" noChangeArrowheads="1"/>
          </p:cNvSpPr>
          <p:nvPr>
            <p:ph type="subTitle" idx="1"/>
          </p:nvPr>
        </p:nvSpPr>
        <p:spPr/>
        <p:txBody>
          <a:bodyPr/>
          <a:lstStyle/>
          <a:p>
            <a:r>
              <a:rPr lang="en-US"/>
              <a:t>                      </a:t>
            </a:r>
            <a:endParaRPr lang="en-US" sz="4000" b="1"/>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sz="4000"/>
              <a:t>Steam </a:t>
            </a:r>
            <a:br>
              <a:rPr lang="en-US" sz="4000"/>
            </a:br>
            <a:r>
              <a:rPr lang="en-US" sz="4000"/>
              <a:t>Contaminates</a:t>
            </a:r>
          </a:p>
        </p:txBody>
      </p:sp>
      <p:sp>
        <p:nvSpPr>
          <p:cNvPr id="174083" name="Rectangle 3"/>
          <p:cNvSpPr>
            <a:spLocks noGrp="1" noChangeArrowheads="1"/>
          </p:cNvSpPr>
          <p:nvPr>
            <p:ph type="body" idx="1"/>
          </p:nvPr>
        </p:nvSpPr>
        <p:spPr/>
        <p:txBody>
          <a:bodyPr/>
          <a:lstStyle/>
          <a:p>
            <a:pPr>
              <a:lnSpc>
                <a:spcPct val="90000"/>
              </a:lnSpc>
            </a:pPr>
            <a:r>
              <a:rPr lang="en-US"/>
              <a:t>hydrogen sulfide, ammonia, carbon dioxide, other gases, and finely divided particulate solid matter in a form resembling dust or smoke are contaminants that reduce the efficiency of the steam as a heat transfer fluid, are detrimental to equipment utilizing steam as an energy source, and result in environmental pollution or expensive requirements for limiting the same.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en-US"/>
              <a:t>Differences in Cycles</a:t>
            </a:r>
          </a:p>
        </p:txBody>
      </p:sp>
      <p:sp>
        <p:nvSpPr>
          <p:cNvPr id="176131" name="Rectangle 3"/>
          <p:cNvSpPr>
            <a:spLocks noGrp="1" noChangeArrowheads="1"/>
          </p:cNvSpPr>
          <p:nvPr>
            <p:ph type="body" idx="1"/>
          </p:nvPr>
        </p:nvSpPr>
        <p:spPr/>
        <p:txBody>
          <a:bodyPr/>
          <a:lstStyle/>
          <a:p>
            <a:r>
              <a:rPr lang="en-US"/>
              <a:t>Pre-vac depends on mechanical removal of air form the chamber and packs.</a:t>
            </a:r>
          </a:p>
          <a:p>
            <a:pPr>
              <a:buFont typeface="Wingdings" pitchFamily="2" charset="2"/>
              <a:buNone/>
            </a:pPr>
            <a:endParaRPr lang="en-US"/>
          </a:p>
          <a:p>
            <a:r>
              <a:rPr lang="en-US"/>
              <a:t>Gravity – air displaced by steam with gravity as the force pushing the air out.</a:t>
            </a:r>
          </a:p>
          <a:p>
            <a:r>
              <a:rPr lang="en-US"/>
              <a:t>Greatest resistance to steam sterilization is removal or air!</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a:t>Pre-Vac Cycles</a:t>
            </a:r>
          </a:p>
        </p:txBody>
      </p:sp>
      <p:sp>
        <p:nvSpPr>
          <p:cNvPr id="178179" name="Rectangle 3"/>
          <p:cNvSpPr>
            <a:spLocks noGrp="1" noChangeArrowheads="1"/>
          </p:cNvSpPr>
          <p:nvPr>
            <p:ph type="body" idx="1"/>
          </p:nvPr>
        </p:nvSpPr>
        <p:spPr/>
        <p:txBody>
          <a:bodyPr/>
          <a:lstStyle/>
          <a:p>
            <a:r>
              <a:rPr lang="en-US"/>
              <a:t>Time: Usually 3-4 minutes exposure time</a:t>
            </a:r>
          </a:p>
          <a:p>
            <a:r>
              <a:rPr lang="en-US"/>
              <a:t>Temp: 270-274 degrees Fahrenheit</a:t>
            </a:r>
          </a:p>
          <a:p>
            <a:r>
              <a:rPr lang="en-US"/>
              <a:t>Pressure: 28-30 psi</a:t>
            </a:r>
          </a:p>
          <a:p>
            <a:r>
              <a:rPr lang="en-US"/>
              <a:t>Wrapped devices</a:t>
            </a:r>
          </a:p>
          <a:p>
            <a:r>
              <a:rPr lang="en-US"/>
              <a:t>Drying time is dependent on your facility and load content – Hepa filtered air.</a:t>
            </a:r>
          </a:p>
          <a:p>
            <a:r>
              <a:rPr lang="en-US"/>
              <a:t>HEPA =‘s High-efficiency particulate air (filters)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a:t>Gravity Displacement Cycle</a:t>
            </a:r>
          </a:p>
        </p:txBody>
      </p:sp>
      <p:sp>
        <p:nvSpPr>
          <p:cNvPr id="180227" name="Rectangle 3"/>
          <p:cNvSpPr>
            <a:spLocks noGrp="1" noChangeArrowheads="1"/>
          </p:cNvSpPr>
          <p:nvPr>
            <p:ph type="body" idx="1"/>
          </p:nvPr>
        </p:nvSpPr>
        <p:spPr/>
        <p:txBody>
          <a:bodyPr/>
          <a:lstStyle/>
          <a:p>
            <a:r>
              <a:rPr lang="en-US"/>
              <a:t>Time: 20-30 minute exposure</a:t>
            </a:r>
          </a:p>
          <a:p>
            <a:r>
              <a:rPr lang="en-US"/>
              <a:t>Temp: 250 degrees Fahrenheit</a:t>
            </a:r>
          </a:p>
          <a:p>
            <a:r>
              <a:rPr lang="en-US"/>
              <a:t>Pressure: 15-17 psi</a:t>
            </a:r>
          </a:p>
          <a:p>
            <a:r>
              <a:rPr lang="en-US"/>
              <a:t>Wrapped items, poor drying – takes place by evaporation through chamber walls.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r>
              <a:rPr lang="en-US"/>
              <a:t>Steam Sterilization</a:t>
            </a:r>
          </a:p>
        </p:txBody>
      </p:sp>
      <p:sp>
        <p:nvSpPr>
          <p:cNvPr id="182275" name="Rectangle 3"/>
          <p:cNvSpPr>
            <a:spLocks noGrp="1" noChangeArrowheads="1"/>
          </p:cNvSpPr>
          <p:nvPr>
            <p:ph type="body" idx="1"/>
          </p:nvPr>
        </p:nvSpPr>
        <p:spPr/>
        <p:txBody>
          <a:bodyPr/>
          <a:lstStyle/>
          <a:p>
            <a:r>
              <a:rPr lang="en-US"/>
              <a:t>Cycle parameters for wrapped or containerized items</a:t>
            </a:r>
          </a:p>
          <a:p>
            <a:pPr lvl="1"/>
            <a:r>
              <a:rPr lang="en-US"/>
              <a:t>Follow manufactures directions for cycle times/temps</a:t>
            </a:r>
          </a:p>
          <a:p>
            <a:pPr lvl="1"/>
            <a:r>
              <a:rPr lang="en-US"/>
              <a:t>These may differ from your regular cycle time/temps.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a:t>Steam Sterilization</a:t>
            </a:r>
          </a:p>
        </p:txBody>
      </p:sp>
      <p:sp>
        <p:nvSpPr>
          <p:cNvPr id="184323" name="Rectangle 3"/>
          <p:cNvSpPr>
            <a:spLocks noGrp="1" noChangeArrowheads="1"/>
          </p:cNvSpPr>
          <p:nvPr>
            <p:ph type="body" idx="1"/>
          </p:nvPr>
        </p:nvSpPr>
        <p:spPr/>
        <p:txBody>
          <a:bodyPr/>
          <a:lstStyle/>
          <a:p>
            <a:r>
              <a:rPr lang="en-US"/>
              <a:t>If a sterilization container system is used as a packing, the container manufacture’s written recommendations for exposure time should be consulted and reconciled with those of the sterilizer manufacturer.</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a:t>Flash Sterilization</a:t>
            </a:r>
          </a:p>
        </p:txBody>
      </p:sp>
      <p:sp>
        <p:nvSpPr>
          <p:cNvPr id="186371" name="Rectangle 3"/>
          <p:cNvSpPr>
            <a:spLocks noGrp="1" noChangeArrowheads="1"/>
          </p:cNvSpPr>
          <p:nvPr>
            <p:ph type="body" idx="1"/>
          </p:nvPr>
        </p:nvSpPr>
        <p:spPr/>
        <p:txBody>
          <a:bodyPr/>
          <a:lstStyle/>
          <a:p>
            <a:pPr>
              <a:buFont typeface="Wingdings" pitchFamily="2" charset="2"/>
              <a:buNone/>
            </a:pPr>
            <a:r>
              <a:rPr lang="en-US"/>
              <a:t>“Flash sterilization” should be carefully selected to meet special clinical situations</a:t>
            </a:r>
          </a:p>
          <a:p>
            <a:pPr lvl="1"/>
            <a:r>
              <a:rPr lang="en-US"/>
              <a:t>Should only be used when there is insufficient time to sterilize an item by the preferred, pre- packed method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t>Flash Sterilization cont.</a:t>
            </a:r>
          </a:p>
        </p:txBody>
      </p:sp>
      <p:sp>
        <p:nvSpPr>
          <p:cNvPr id="188419" name="Rectangle 3"/>
          <p:cNvSpPr>
            <a:spLocks noGrp="1" noChangeArrowheads="1"/>
          </p:cNvSpPr>
          <p:nvPr>
            <p:ph type="body" idx="1"/>
          </p:nvPr>
        </p:nvSpPr>
        <p:spPr/>
        <p:txBody>
          <a:bodyPr/>
          <a:lstStyle/>
          <a:p>
            <a:r>
              <a:rPr lang="en-US"/>
              <a:t>Should not be used as a substitute for insufficient instrumentation. (AORN)</a:t>
            </a:r>
          </a:p>
          <a:p>
            <a:r>
              <a:rPr lang="en-US"/>
              <a:t>Proper decontamination activities and facilities need to be provided</a:t>
            </a:r>
          </a:p>
          <a:p>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t>Steam Sterilization</a:t>
            </a:r>
          </a:p>
        </p:txBody>
      </p:sp>
      <p:sp>
        <p:nvSpPr>
          <p:cNvPr id="190467" name="Rectangle 3"/>
          <p:cNvSpPr>
            <a:spLocks noGrp="1" noChangeArrowheads="1"/>
          </p:cNvSpPr>
          <p:nvPr>
            <p:ph type="body" idx="1"/>
          </p:nvPr>
        </p:nvSpPr>
        <p:spPr/>
        <p:txBody>
          <a:bodyPr/>
          <a:lstStyle/>
          <a:p>
            <a:r>
              <a:rPr lang="en-US"/>
              <a:t>Some types of equipment (i.e. power drills) may require longer exposure time – run these separately form a normal load.</a:t>
            </a:r>
          </a:p>
          <a:p>
            <a:r>
              <a:rPr lang="en-US"/>
              <a:t>Must have manufacturers written instructions for all devices sterilized in your department.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a:t>Flash Steam Cycles</a:t>
            </a:r>
          </a:p>
        </p:txBody>
      </p:sp>
      <p:sp>
        <p:nvSpPr>
          <p:cNvPr id="192515" name="Rectangle 3"/>
          <p:cNvSpPr>
            <a:spLocks noGrp="1" noChangeArrowheads="1"/>
          </p:cNvSpPr>
          <p:nvPr>
            <p:ph type="body" idx="1"/>
          </p:nvPr>
        </p:nvSpPr>
        <p:spPr/>
        <p:txBody>
          <a:bodyPr/>
          <a:lstStyle/>
          <a:p>
            <a:r>
              <a:rPr lang="en-US"/>
              <a:t>Pre-vac: 270 degrees Fahrenheit: metal, non-porous items, no lumens = 3 minutes</a:t>
            </a:r>
          </a:p>
          <a:p>
            <a:r>
              <a:rPr lang="en-US"/>
              <a:t>Metal with lumens, porous items, sterilized together = 4 minutes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Process of Instrumentation Care</a:t>
            </a:r>
          </a:p>
        </p:txBody>
      </p:sp>
      <p:sp>
        <p:nvSpPr>
          <p:cNvPr id="97283" name="Rectangle 3"/>
          <p:cNvSpPr>
            <a:spLocks noGrp="1" noChangeArrowheads="1"/>
          </p:cNvSpPr>
          <p:nvPr>
            <p:ph type="body" idx="1"/>
          </p:nvPr>
        </p:nvSpPr>
        <p:spPr/>
        <p:txBody>
          <a:bodyPr/>
          <a:lstStyle/>
          <a:p>
            <a:r>
              <a:rPr lang="en-US" sz="2800"/>
              <a:t>Cleaning must occur before instruments or equipment can be disinfected or sterilized</a:t>
            </a:r>
          </a:p>
          <a:p>
            <a:r>
              <a:rPr lang="en-US" sz="2800"/>
              <a:t>Consider grossly gunky food plates or a lasagna dish</a:t>
            </a:r>
          </a:p>
          <a:p>
            <a:r>
              <a:rPr lang="en-US" sz="2800"/>
              <a:t>Have to clean it before you put it in the dishwasher or food-stuff will be washed on unless your dishwashers have teeth</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t>Flash Steam Cycles</a:t>
            </a:r>
          </a:p>
        </p:txBody>
      </p:sp>
      <p:sp>
        <p:nvSpPr>
          <p:cNvPr id="194563" name="Rectangle 3"/>
          <p:cNvSpPr>
            <a:spLocks noGrp="1" noChangeArrowheads="1"/>
          </p:cNvSpPr>
          <p:nvPr>
            <p:ph type="body" idx="1"/>
          </p:nvPr>
        </p:nvSpPr>
        <p:spPr/>
        <p:txBody>
          <a:bodyPr/>
          <a:lstStyle/>
          <a:p>
            <a:r>
              <a:rPr lang="en-US"/>
              <a:t>High speed gravity – 270 degrees Fahrenheit – metal, non-porous items, no lumens = 3 minutes</a:t>
            </a:r>
          </a:p>
          <a:p>
            <a:r>
              <a:rPr lang="en-US"/>
              <a:t>Metal with lumens, porous items, sterilized together = 10  minutes</a:t>
            </a:r>
          </a:p>
          <a:p>
            <a:r>
              <a:rPr lang="en-US"/>
              <a:t>Must consider the use of Flash containers.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sz="4000"/>
              <a:t>Special Cycles</a:t>
            </a:r>
            <a:br>
              <a:rPr lang="en-US" sz="4000"/>
            </a:br>
            <a:r>
              <a:rPr lang="en-US" sz="4000"/>
              <a:t>Prions</a:t>
            </a:r>
          </a:p>
        </p:txBody>
      </p:sp>
      <p:sp>
        <p:nvSpPr>
          <p:cNvPr id="196611" name="Rectangle 3"/>
          <p:cNvSpPr>
            <a:spLocks noGrp="1" noChangeArrowheads="1"/>
          </p:cNvSpPr>
          <p:nvPr>
            <p:ph type="body" idx="1"/>
          </p:nvPr>
        </p:nvSpPr>
        <p:spPr/>
        <p:txBody>
          <a:bodyPr/>
          <a:lstStyle/>
          <a:p>
            <a:r>
              <a:rPr lang="en-US"/>
              <a:t>Prions:  are an infectious particle of protein that, unlike a virus, contains no nucleic acid, does not trigger an immune response, and is not destroyed by extreme heat or cold. These particles are considered responsible for such diseases as scrapie, bovine spongiform encephalopathy, kuru, and Creutzfeldt-Jakob disease.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sz="4000"/>
              <a:t>Special Cycles</a:t>
            </a:r>
            <a:br>
              <a:rPr lang="en-US" sz="4000"/>
            </a:br>
            <a:r>
              <a:rPr lang="en-US" sz="4000"/>
              <a:t>Prions</a:t>
            </a:r>
          </a:p>
        </p:txBody>
      </p:sp>
      <p:sp>
        <p:nvSpPr>
          <p:cNvPr id="198659" name="Rectangle 3"/>
          <p:cNvSpPr>
            <a:spLocks noGrp="1" noChangeArrowheads="1"/>
          </p:cNvSpPr>
          <p:nvPr>
            <p:ph type="body" idx="1"/>
          </p:nvPr>
        </p:nvSpPr>
        <p:spPr/>
        <p:txBody>
          <a:bodyPr/>
          <a:lstStyle/>
          <a:p>
            <a:pPr>
              <a:lnSpc>
                <a:spcPct val="80000"/>
              </a:lnSpc>
            </a:pPr>
            <a:r>
              <a:rPr lang="en-US" sz="2800"/>
              <a:t>Prions – when dealing with instruments that have been exposed to matter that could contain Prions (most often brain material), a system must be in place to easily ID and separate form other instruments. </a:t>
            </a:r>
          </a:p>
          <a:p>
            <a:pPr>
              <a:lnSpc>
                <a:spcPct val="80000"/>
              </a:lnSpc>
            </a:pPr>
            <a:r>
              <a:rPr lang="en-US" sz="2800"/>
              <a:t>Must be processed by: prevac – 18 minutes at 273 degrees Fahrenheit or Gravity displacement – 1 hour at 250 degrees Fahrenheit.</a:t>
            </a:r>
          </a:p>
          <a:p>
            <a:pPr>
              <a:lnSpc>
                <a:spcPct val="80000"/>
              </a:lnSpc>
            </a:pPr>
            <a:r>
              <a:rPr lang="en-US" sz="2800"/>
              <a:t>Lumens hard to clean – many O.R.s will use disposable items.</a:t>
            </a:r>
          </a:p>
          <a:p>
            <a:pPr>
              <a:lnSpc>
                <a:spcPct val="80000"/>
              </a:lnSpc>
            </a:pPr>
            <a:r>
              <a:rPr lang="en-US" sz="2800"/>
              <a:t>Must keep a log f Prion exposed items.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a:t>Drying</a:t>
            </a:r>
          </a:p>
        </p:txBody>
      </p:sp>
      <p:sp>
        <p:nvSpPr>
          <p:cNvPr id="200707" name="Rectangle 3"/>
          <p:cNvSpPr>
            <a:spLocks noGrp="1" noChangeArrowheads="1"/>
          </p:cNvSpPr>
          <p:nvPr>
            <p:ph type="body" idx="1"/>
          </p:nvPr>
        </p:nvSpPr>
        <p:spPr/>
        <p:txBody>
          <a:bodyPr/>
          <a:lstStyle/>
          <a:p>
            <a:r>
              <a:rPr lang="en-US"/>
              <a:t>Select drying times per manufacturers instructions</a:t>
            </a:r>
          </a:p>
          <a:p>
            <a:r>
              <a:rPr lang="en-US"/>
              <a:t>May have to amend time based upon conditions in your facility.</a:t>
            </a:r>
          </a:p>
          <a:p>
            <a:r>
              <a:rPr lang="en-US"/>
              <a:t>Relative humidity, packing and loading techniques can effect drying</a:t>
            </a:r>
          </a:p>
          <a:p>
            <a:r>
              <a:rPr lang="en-US"/>
              <a:t>Rigid containers will affect drying times</a:t>
            </a:r>
          </a:p>
          <a:p>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r>
              <a:rPr lang="en-US"/>
              <a:t>Wet Packs</a:t>
            </a:r>
          </a:p>
        </p:txBody>
      </p:sp>
      <p:sp>
        <p:nvSpPr>
          <p:cNvPr id="202755" name="Rectangle 3"/>
          <p:cNvSpPr>
            <a:spLocks noGrp="1" noChangeArrowheads="1"/>
          </p:cNvSpPr>
          <p:nvPr>
            <p:ph type="body" idx="1"/>
          </p:nvPr>
        </p:nvSpPr>
        <p:spPr/>
        <p:txBody>
          <a:bodyPr/>
          <a:lstStyle/>
          <a:p>
            <a:r>
              <a:rPr lang="en-US"/>
              <a:t>3 scenarios; visible moisture on outside of packs; moisture inside pack; visible water inside tray.</a:t>
            </a:r>
          </a:p>
          <a:p>
            <a:r>
              <a:rPr lang="en-US"/>
              <a:t>All are considered contaminated</a:t>
            </a:r>
          </a:p>
          <a:p>
            <a:r>
              <a:rPr lang="en-US"/>
              <a:t>Other causes; improper packing, set configurations, weight of trays, use of rolled towels on sets, non-absorbable wicking material, etc</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a:t>Preparation of Devices</a:t>
            </a:r>
          </a:p>
        </p:txBody>
      </p:sp>
      <p:sp>
        <p:nvSpPr>
          <p:cNvPr id="204803" name="Rectangle 3"/>
          <p:cNvSpPr>
            <a:spLocks noGrp="1" noChangeArrowheads="1"/>
          </p:cNvSpPr>
          <p:nvPr>
            <p:ph type="body" idx="1"/>
          </p:nvPr>
        </p:nvSpPr>
        <p:spPr/>
        <p:txBody>
          <a:bodyPr/>
          <a:lstStyle/>
          <a:p>
            <a:r>
              <a:rPr lang="en-US"/>
              <a:t>All hinged instruments open</a:t>
            </a:r>
          </a:p>
          <a:p>
            <a:r>
              <a:rPr lang="en-US"/>
              <a:t>Multi-part items disassembled</a:t>
            </a:r>
          </a:p>
          <a:p>
            <a:r>
              <a:rPr lang="en-US"/>
              <a:t>Lumens verified for cleanliness then flushed with sterile distilled water immediately before sterilization</a:t>
            </a:r>
          </a:p>
          <a:p>
            <a:r>
              <a:rPr lang="en-US"/>
              <a:t>Select chemical indicator based upon the sterilization process.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en-US"/>
              <a:t>Loading Sterilizers</a:t>
            </a:r>
          </a:p>
        </p:txBody>
      </p:sp>
      <p:sp>
        <p:nvSpPr>
          <p:cNvPr id="206851" name="Rectangle 3"/>
          <p:cNvSpPr>
            <a:spLocks noGrp="1" noChangeArrowheads="1"/>
          </p:cNvSpPr>
          <p:nvPr>
            <p:ph type="body" idx="1"/>
          </p:nvPr>
        </p:nvSpPr>
        <p:spPr/>
        <p:txBody>
          <a:bodyPr/>
          <a:lstStyle/>
          <a:p>
            <a:pPr>
              <a:lnSpc>
                <a:spcPct val="80000"/>
              </a:lnSpc>
            </a:pPr>
            <a:r>
              <a:rPr lang="en-US" sz="2800"/>
              <a:t>Load items loosely</a:t>
            </a:r>
          </a:p>
          <a:p>
            <a:pPr>
              <a:lnSpc>
                <a:spcPct val="80000"/>
              </a:lnSpc>
            </a:pPr>
            <a:r>
              <a:rPr lang="en-US" sz="2800"/>
              <a:t>Containers should only be stacked if recommended by manufacturer</a:t>
            </a:r>
          </a:p>
          <a:p>
            <a:pPr>
              <a:lnSpc>
                <a:spcPct val="80000"/>
              </a:lnSpc>
            </a:pPr>
            <a:r>
              <a:rPr lang="en-US" sz="2800"/>
              <a:t>No metal items over linens</a:t>
            </a:r>
          </a:p>
          <a:p>
            <a:pPr>
              <a:lnSpc>
                <a:spcPct val="80000"/>
              </a:lnSpc>
            </a:pPr>
            <a:r>
              <a:rPr lang="en-US" sz="2800"/>
              <a:t>Peel packs on their side and in separator</a:t>
            </a:r>
          </a:p>
          <a:p>
            <a:pPr>
              <a:lnSpc>
                <a:spcPct val="80000"/>
              </a:lnSpc>
            </a:pPr>
            <a:r>
              <a:rPr lang="en-US" sz="2800"/>
              <a:t>Basins, solid trays on their sides; mesh pans flat</a:t>
            </a:r>
          </a:p>
          <a:p>
            <a:pPr>
              <a:lnSpc>
                <a:spcPct val="80000"/>
              </a:lnSpc>
            </a:pPr>
            <a:r>
              <a:rPr lang="en-US" sz="2800"/>
              <a:t>HINT: REMEMBER LINEN OVER LINEN,</a:t>
            </a:r>
          </a:p>
          <a:p>
            <a:pPr>
              <a:lnSpc>
                <a:spcPct val="80000"/>
              </a:lnSpc>
            </a:pPr>
            <a:r>
              <a:rPr lang="en-US" sz="2800"/>
              <a:t> BASINS OVER BASINS, LINEN OVER INSTRUMENT OR BASINS</a:t>
            </a:r>
          </a:p>
          <a:p>
            <a:pPr>
              <a:lnSpc>
                <a:spcPct val="80000"/>
              </a:lnSpc>
            </a:pPr>
            <a:r>
              <a:rPr lang="en-US" sz="2800"/>
              <a:t>BASINS ALWAYS ON BOTTOM EXCEPT BASINS OVER BASINS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t>Peel Pack Separator</a:t>
            </a:r>
          </a:p>
        </p:txBody>
      </p:sp>
      <p:sp>
        <p:nvSpPr>
          <p:cNvPr id="208899" name="Rectangle 3"/>
          <p:cNvSpPr>
            <a:spLocks noGrp="1" noChangeArrowheads="1"/>
          </p:cNvSpPr>
          <p:nvPr>
            <p:ph type="body" idx="1"/>
          </p:nvPr>
        </p:nvSpPr>
        <p:spPr/>
        <p:txBody>
          <a:bodyPr/>
          <a:lstStyle/>
          <a:p>
            <a:endParaRPr lang="en-US"/>
          </a:p>
        </p:txBody>
      </p:sp>
      <p:pic>
        <p:nvPicPr>
          <p:cNvPr id="208900" name="Picture 4" descr="compression"/>
          <p:cNvPicPr>
            <a:picLocks noChangeAspect="1" noChangeArrowheads="1"/>
          </p:cNvPicPr>
          <p:nvPr/>
        </p:nvPicPr>
        <p:blipFill>
          <a:blip r:embed="rId3" cstate="print"/>
          <a:srcRect/>
          <a:stretch>
            <a:fillRect/>
          </a:stretch>
        </p:blipFill>
        <p:spPr bwMode="auto">
          <a:xfrm>
            <a:off x="2209800" y="2590800"/>
            <a:ext cx="4495800" cy="3076575"/>
          </a:xfrm>
          <a:prstGeom prst="rect">
            <a:avLst/>
          </a:prstGeom>
          <a:noFill/>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sz="4000"/>
              <a:t>Removal of Items form the Sterilizer</a:t>
            </a:r>
          </a:p>
        </p:txBody>
      </p:sp>
      <p:sp>
        <p:nvSpPr>
          <p:cNvPr id="210947" name="Rectangle 3"/>
          <p:cNvSpPr>
            <a:spLocks noGrp="1" noChangeArrowheads="1"/>
          </p:cNvSpPr>
          <p:nvPr>
            <p:ph type="body" idx="1"/>
          </p:nvPr>
        </p:nvSpPr>
        <p:spPr/>
        <p:txBody>
          <a:bodyPr/>
          <a:lstStyle/>
          <a:p>
            <a:pPr>
              <a:lnSpc>
                <a:spcPct val="80000"/>
              </a:lnSpc>
            </a:pPr>
            <a:r>
              <a:rPr lang="en-US" sz="2800"/>
              <a:t>Items/packs removed from the sterilizer should be visibly dry</a:t>
            </a:r>
          </a:p>
          <a:p>
            <a:pPr>
              <a:lnSpc>
                <a:spcPct val="80000"/>
              </a:lnSpc>
            </a:pPr>
            <a:r>
              <a:rPr lang="en-US" sz="2800"/>
              <a:t>Avoid directly touching items when hot</a:t>
            </a:r>
          </a:p>
          <a:p>
            <a:pPr>
              <a:lnSpc>
                <a:spcPct val="80000"/>
              </a:lnSpc>
            </a:pPr>
            <a:r>
              <a:rPr lang="en-US" sz="2800"/>
              <a:t>Never place hot items on cool surfaces, condensation will form.</a:t>
            </a:r>
          </a:p>
          <a:p>
            <a:pPr>
              <a:lnSpc>
                <a:spcPct val="80000"/>
              </a:lnSpc>
            </a:pPr>
            <a:r>
              <a:rPr lang="en-US" sz="2800"/>
              <a:t>Allow to cool before handling.</a:t>
            </a:r>
          </a:p>
          <a:p>
            <a:pPr>
              <a:lnSpc>
                <a:spcPct val="80000"/>
              </a:lnSpc>
            </a:pPr>
            <a:r>
              <a:rPr lang="en-US" sz="2800"/>
              <a:t>Steam vapor remaining in packs can cause condensation to form.</a:t>
            </a:r>
          </a:p>
          <a:p>
            <a:pPr>
              <a:lnSpc>
                <a:spcPct val="80000"/>
              </a:lnSpc>
            </a:pPr>
            <a:r>
              <a:rPr lang="en-US" sz="2800"/>
              <a:t>IF YOU MUST REMOVE AN WARM ITEM, USE STERILE GLOVES AND STERILE TOWELS FOR TRANSPORTING</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t>Cooling of Items</a:t>
            </a:r>
          </a:p>
        </p:txBody>
      </p:sp>
      <p:sp>
        <p:nvSpPr>
          <p:cNvPr id="212995" name="Rectangle 3"/>
          <p:cNvSpPr>
            <a:spLocks noGrp="1" noChangeArrowheads="1"/>
          </p:cNvSpPr>
          <p:nvPr>
            <p:ph type="body" idx="1"/>
          </p:nvPr>
        </p:nvSpPr>
        <p:spPr/>
        <p:txBody>
          <a:bodyPr/>
          <a:lstStyle/>
          <a:p>
            <a:r>
              <a:rPr lang="en-US"/>
              <a:t>Allow load to remain inside sterilizer with door cracked for at least 10-20 minutes.</a:t>
            </a:r>
          </a:p>
          <a:p>
            <a:r>
              <a:rPr lang="en-US"/>
              <a:t>Wrapped items being cooled after removal form the sterilizer must remain on the cart, untouched, during the cooling off period – can be as long as 2 hours.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Cleaning-Decontamination</a:t>
            </a:r>
          </a:p>
        </p:txBody>
      </p:sp>
      <p:sp>
        <p:nvSpPr>
          <p:cNvPr id="98307" name="Rectangle 3"/>
          <p:cNvSpPr>
            <a:spLocks noGrp="1" noChangeArrowheads="1"/>
          </p:cNvSpPr>
          <p:nvPr>
            <p:ph type="body" idx="1"/>
          </p:nvPr>
        </p:nvSpPr>
        <p:spPr/>
        <p:txBody>
          <a:bodyPr/>
          <a:lstStyle/>
          <a:p>
            <a:pPr>
              <a:lnSpc>
                <a:spcPct val="80000"/>
              </a:lnSpc>
            </a:pPr>
            <a:r>
              <a:rPr lang="en-US" sz="2200"/>
              <a:t>Physical/manual, mechanical, or ultrasonic removal of blood, body fluids, gross debris (bio-burden) from an inanimate (nonliving) object</a:t>
            </a:r>
          </a:p>
          <a:p>
            <a:pPr>
              <a:lnSpc>
                <a:spcPct val="80000"/>
              </a:lnSpc>
            </a:pPr>
            <a:r>
              <a:rPr lang="en-US" sz="2200"/>
              <a:t>Begins in the OR suite after a case or surgery is completed and clean-up begins</a:t>
            </a:r>
          </a:p>
          <a:p>
            <a:pPr>
              <a:lnSpc>
                <a:spcPct val="80000"/>
              </a:lnSpc>
            </a:pPr>
            <a:r>
              <a:rPr lang="en-US" sz="2200"/>
              <a:t>Many ORs use an enzymatic spray agent</a:t>
            </a:r>
          </a:p>
          <a:p>
            <a:pPr>
              <a:lnSpc>
                <a:spcPct val="80000"/>
              </a:lnSpc>
            </a:pPr>
            <a:r>
              <a:rPr lang="en-US" sz="2200"/>
              <a:t>Some may require that instruments be soaked in a detergent solution combined with water, before transported to the decontamination area of a hospital where decontamination ends</a:t>
            </a:r>
          </a:p>
          <a:p>
            <a:pPr>
              <a:lnSpc>
                <a:spcPct val="80000"/>
              </a:lnSpc>
            </a:pPr>
            <a:r>
              <a:rPr lang="en-US" sz="2200"/>
              <a:t>Decontamination (terminal) ends after instruments/equipment are mechanically or ultrasonically cleaned in specialized areas of the hospital called decontamination (Decontam) areas or sterile processing departments (SPD)</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a:t>Cooling of Items</a:t>
            </a:r>
          </a:p>
        </p:txBody>
      </p:sp>
      <p:sp>
        <p:nvSpPr>
          <p:cNvPr id="215043" name="Rectangle 3"/>
          <p:cNvSpPr>
            <a:spLocks noGrp="1" noChangeArrowheads="1"/>
          </p:cNvSpPr>
          <p:nvPr>
            <p:ph type="body" idx="1"/>
          </p:nvPr>
        </p:nvSpPr>
        <p:spPr/>
        <p:txBody>
          <a:bodyPr/>
          <a:lstStyle/>
          <a:p>
            <a:r>
              <a:rPr lang="en-US"/>
              <a:t>Items being cooled should be in a low traffic area- no A/C or cool air vents nearby</a:t>
            </a:r>
          </a:p>
          <a:p>
            <a:r>
              <a:rPr lang="en-US"/>
              <a:t>Time for cooing should be based on professional judgment, experience and the environmental conditions of the area.</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a:t>Handling and Inspection</a:t>
            </a:r>
          </a:p>
        </p:txBody>
      </p:sp>
      <p:sp>
        <p:nvSpPr>
          <p:cNvPr id="217091" name="Rectangle 3"/>
          <p:cNvSpPr>
            <a:spLocks noGrp="1" noChangeArrowheads="1"/>
          </p:cNvSpPr>
          <p:nvPr>
            <p:ph type="body" idx="1"/>
          </p:nvPr>
        </p:nvSpPr>
        <p:spPr/>
        <p:txBody>
          <a:bodyPr/>
          <a:lstStyle/>
          <a:p>
            <a:r>
              <a:rPr lang="en-US"/>
              <a:t>Never handle sterile items before they are cool</a:t>
            </a:r>
          </a:p>
          <a:p>
            <a:r>
              <a:rPr lang="en-US"/>
              <a:t>Handle as little as possible there after</a:t>
            </a:r>
          </a:p>
          <a:p>
            <a:r>
              <a:rPr lang="en-US"/>
              <a:t>All packages should be visually inspected for integrity and dryness</a:t>
            </a:r>
          </a:p>
          <a:p>
            <a:r>
              <a:rPr lang="en-US"/>
              <a:t>Any packs which appear torn, wet, compressed or punched should not be used.</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t>Handling Inspection</a:t>
            </a:r>
          </a:p>
        </p:txBody>
      </p:sp>
      <p:sp>
        <p:nvSpPr>
          <p:cNvPr id="219139" name="Rectangle 3"/>
          <p:cNvSpPr>
            <a:spLocks noGrp="1" noChangeArrowheads="1"/>
          </p:cNvSpPr>
          <p:nvPr>
            <p:ph type="body" idx="1"/>
          </p:nvPr>
        </p:nvSpPr>
        <p:spPr/>
        <p:txBody>
          <a:bodyPr/>
          <a:lstStyle/>
          <a:p>
            <a:r>
              <a:rPr lang="en-US"/>
              <a:t>Any packs which appear to have been open or appear to have breached seals should not be used.</a:t>
            </a:r>
          </a:p>
          <a:p>
            <a:r>
              <a:rPr lang="en-US"/>
              <a:t>Any item which drops to the floor should not be used.</a:t>
            </a:r>
          </a:p>
          <a:p>
            <a:r>
              <a:rPr lang="en-US"/>
              <a:t>All such items should be completely reprocessed.</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t>Physical Monitoring</a:t>
            </a:r>
          </a:p>
        </p:txBody>
      </p:sp>
      <p:sp>
        <p:nvSpPr>
          <p:cNvPr id="221187" name="Rectangle 3"/>
          <p:cNvSpPr>
            <a:spLocks noGrp="1" noChangeArrowheads="1"/>
          </p:cNvSpPr>
          <p:nvPr>
            <p:ph type="body" idx="1"/>
          </p:nvPr>
        </p:nvSpPr>
        <p:spPr/>
        <p:txBody>
          <a:bodyPr/>
          <a:lstStyle/>
          <a:p>
            <a:r>
              <a:rPr lang="en-US"/>
              <a:t>Includes time Temp and pressure recording devices and gauges.</a:t>
            </a:r>
          </a:p>
          <a:p>
            <a:r>
              <a:rPr lang="en-US"/>
              <a:t>Operators should label charts/printouts with sterilizer number and dates.</a:t>
            </a:r>
          </a:p>
          <a:p>
            <a:r>
              <a:rPr lang="en-US"/>
              <a:t>At end of each cycle and before items are removed, operator must exam/record and verify parameters met. </a:t>
            </a:r>
          </a:p>
          <a:p>
            <a:r>
              <a:rPr lang="en-US"/>
              <a:t>Place initials on form</a:t>
            </a:r>
          </a:p>
          <a:p>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n-US"/>
              <a:t>Chemical Monitors</a:t>
            </a:r>
          </a:p>
        </p:txBody>
      </p:sp>
      <p:sp>
        <p:nvSpPr>
          <p:cNvPr id="223235" name="Rectangle 3"/>
          <p:cNvSpPr>
            <a:spLocks noGrp="1" noChangeArrowheads="1"/>
          </p:cNvSpPr>
          <p:nvPr>
            <p:ph type="body" idx="1"/>
          </p:nvPr>
        </p:nvSpPr>
        <p:spPr/>
        <p:txBody>
          <a:bodyPr/>
          <a:lstStyle/>
          <a:p>
            <a:r>
              <a:rPr lang="en-US"/>
              <a:t>Should be used with each package (inside and out)</a:t>
            </a:r>
          </a:p>
          <a:p>
            <a:r>
              <a:rPr lang="en-US"/>
              <a:t>Designed to detect problems associated with incorrect packaging, incorrect loading malfunction.</a:t>
            </a:r>
          </a:p>
          <a:p>
            <a:r>
              <a:rPr lang="en-US"/>
              <a:t>Not a sterility test</a:t>
            </a:r>
          </a:p>
          <a:p>
            <a:r>
              <a:rPr lang="en-US"/>
              <a:t>Use indicators designed for the cycles used (wrapped vs. flash)</a:t>
            </a:r>
          </a:p>
          <a:p>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r>
              <a:rPr lang="en-US"/>
              <a:t>Chemical Monitors</a:t>
            </a:r>
          </a:p>
        </p:txBody>
      </p:sp>
      <p:sp>
        <p:nvSpPr>
          <p:cNvPr id="225283" name="Rectangle 3"/>
          <p:cNvSpPr>
            <a:spLocks noGrp="1" noChangeArrowheads="1"/>
          </p:cNvSpPr>
          <p:nvPr>
            <p:ph type="body" idx="1"/>
          </p:nvPr>
        </p:nvSpPr>
        <p:spPr/>
        <p:txBody>
          <a:bodyPr/>
          <a:lstStyle/>
          <a:p>
            <a:r>
              <a:rPr lang="en-US"/>
              <a:t>Bowie-Dick Test – now called D.A.R.T (Dynamic Air Removal Test) required daily for all pre-vac sterilizers. Only test the ability to remove air form the chamber.</a:t>
            </a:r>
          </a:p>
          <a:p>
            <a:r>
              <a:rPr lang="en-US"/>
              <a:t>Chemical Indicator, chemical integrators monitor the process.</a:t>
            </a:r>
          </a:p>
          <a:p>
            <a:r>
              <a:rPr lang="en-US"/>
              <a:t>Autoclave tape – external indicator</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n-US" sz="4000"/>
              <a:t>Chemical Monitors</a:t>
            </a:r>
            <a:br>
              <a:rPr lang="en-US" sz="4000"/>
            </a:br>
            <a:r>
              <a:rPr lang="en-US" sz="4000"/>
              <a:t>Classes 1-5</a:t>
            </a:r>
          </a:p>
        </p:txBody>
      </p:sp>
      <p:sp>
        <p:nvSpPr>
          <p:cNvPr id="227331" name="Rectangle 3"/>
          <p:cNvSpPr>
            <a:spLocks noGrp="1" noChangeArrowheads="1"/>
          </p:cNvSpPr>
          <p:nvPr>
            <p:ph type="body" idx="1"/>
          </p:nvPr>
        </p:nvSpPr>
        <p:spPr/>
        <p:txBody>
          <a:bodyPr/>
          <a:lstStyle/>
          <a:p>
            <a:r>
              <a:rPr lang="en-US"/>
              <a:t>Processes indicators (Class 1)-example autoclave tape- differentiates processed vs. non processed devices.</a:t>
            </a:r>
          </a:p>
          <a:p>
            <a:r>
              <a:rPr lang="en-US"/>
              <a:t>Indicators for specific tests (Class 2) for example D.A.R.T.</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a:t>Chemical Monitors</a:t>
            </a:r>
          </a:p>
        </p:txBody>
      </p:sp>
      <p:sp>
        <p:nvSpPr>
          <p:cNvPr id="229379" name="Rectangle 3"/>
          <p:cNvSpPr>
            <a:spLocks noGrp="1" noChangeArrowheads="1"/>
          </p:cNvSpPr>
          <p:nvPr>
            <p:ph type="body" idx="1"/>
          </p:nvPr>
        </p:nvSpPr>
        <p:spPr/>
        <p:txBody>
          <a:bodyPr/>
          <a:lstStyle/>
          <a:p>
            <a:r>
              <a:rPr lang="en-US"/>
              <a:t>Single Parameter indicators (Class 3) are designed to react to one of the critical parameters and to indicate exposure to a sterilization cycle at a stated value of the chosen parameter.</a:t>
            </a:r>
          </a:p>
          <a:p>
            <a:r>
              <a:rPr lang="en-US"/>
              <a:t>Multi-parameter indicators (Class 4) are designed to react to 2 or more critical parameters of the cycle.</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en-US"/>
              <a:t>Chemical Monitors</a:t>
            </a:r>
          </a:p>
        </p:txBody>
      </p:sp>
      <p:sp>
        <p:nvSpPr>
          <p:cNvPr id="231427" name="Rectangle 3"/>
          <p:cNvSpPr>
            <a:spLocks noGrp="1" noChangeArrowheads="1"/>
          </p:cNvSpPr>
          <p:nvPr>
            <p:ph type="body" idx="1"/>
          </p:nvPr>
        </p:nvSpPr>
        <p:spPr/>
        <p:txBody>
          <a:bodyPr/>
          <a:lstStyle/>
          <a:p>
            <a:r>
              <a:rPr lang="en-US"/>
              <a:t>Integrating Indicators (Class 5) designed to react to all critical parameters over a specified range of sterilization cycles; performance correlated to the performance of a BI under the same conditions of use.</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a:t>Biological Monitors</a:t>
            </a:r>
          </a:p>
        </p:txBody>
      </p:sp>
      <p:sp>
        <p:nvSpPr>
          <p:cNvPr id="233475" name="Rectangle 3"/>
          <p:cNvSpPr>
            <a:spLocks noGrp="1" noChangeArrowheads="1"/>
          </p:cNvSpPr>
          <p:nvPr>
            <p:ph type="body" idx="1"/>
          </p:nvPr>
        </p:nvSpPr>
        <p:spPr/>
        <p:txBody>
          <a:bodyPr/>
          <a:lstStyle/>
          <a:p>
            <a:r>
              <a:rPr lang="en-US"/>
              <a:t>Intended to demonstrate whether or not the conditions in the sterilizer were adequate to achieve sterilization</a:t>
            </a:r>
          </a:p>
          <a:p>
            <a:r>
              <a:rPr lang="en-US"/>
              <a:t>A negative BI proves that all items in the load were sterile or all exposed to adequate sterilization conditions</a:t>
            </a:r>
          </a:p>
        </p:txBody>
      </p:sp>
    </p:spTree>
  </p:cSld>
  <p:clrMapOvr>
    <a:masterClrMapping/>
  </p:clrMapOvr>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298</TotalTime>
  <Words>8393</Words>
  <Application>Microsoft Office PowerPoint</Application>
  <PresentationFormat>On-screen Show (4:3)</PresentationFormat>
  <Paragraphs>1110</Paragraphs>
  <Slides>193</Slides>
  <Notes>141</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193</vt:i4>
      </vt:variant>
    </vt:vector>
  </HeadingPairs>
  <TitlesOfParts>
    <vt:vector size="198" baseType="lpstr">
      <vt:lpstr>Comic Sans MS</vt:lpstr>
      <vt:lpstr>Arial</vt:lpstr>
      <vt:lpstr>Times New Roman</vt:lpstr>
      <vt:lpstr>Wingdings</vt:lpstr>
      <vt:lpstr>Orbit</vt:lpstr>
      <vt:lpstr>Cleaning &amp; Disinfection Packaging/Preparation for Sterilization</vt:lpstr>
      <vt:lpstr>Today’s Topics</vt:lpstr>
      <vt:lpstr>Definitions</vt:lpstr>
      <vt:lpstr>Definitions</vt:lpstr>
      <vt:lpstr>Definitions</vt:lpstr>
      <vt:lpstr>Definitions</vt:lpstr>
      <vt:lpstr>Cleaning  &amp; Disinfection/Decontamination</vt:lpstr>
      <vt:lpstr>Process of Instrumentation Care</vt:lpstr>
      <vt:lpstr>Cleaning-Decontamination</vt:lpstr>
      <vt:lpstr>Cleaning-Decontamination</vt:lpstr>
      <vt:lpstr>Cleaning-Decontamination</vt:lpstr>
      <vt:lpstr>Cleaning-Decontamination</vt:lpstr>
      <vt:lpstr>Rinsing</vt:lpstr>
      <vt:lpstr>Disinfection</vt:lpstr>
      <vt:lpstr>Uses Related to Levels of Disinfection</vt:lpstr>
      <vt:lpstr>Uses Related to Levels of Disinfection</vt:lpstr>
      <vt:lpstr>Uses Related to Levels of Disinfection</vt:lpstr>
      <vt:lpstr>Disinfection Effectiveness </vt:lpstr>
      <vt:lpstr>Instrument Preparation and Wrapping</vt:lpstr>
      <vt:lpstr>Instruments</vt:lpstr>
      <vt:lpstr>Inspection</vt:lpstr>
      <vt:lpstr>Functional Testing</vt:lpstr>
      <vt:lpstr>Reassembly</vt:lpstr>
      <vt:lpstr>Preparation</vt:lpstr>
      <vt:lpstr>Procedural Trays and Instrument Sets</vt:lpstr>
      <vt:lpstr>Instruments Continued…</vt:lpstr>
      <vt:lpstr>Instruments Continued…</vt:lpstr>
      <vt:lpstr>Packaging for Sterilization and Storage</vt:lpstr>
      <vt:lpstr>Wrapper Performance</vt:lpstr>
      <vt:lpstr>Performance Characteristics</vt:lpstr>
      <vt:lpstr>Efficiency</vt:lpstr>
      <vt:lpstr>Ease of Opening</vt:lpstr>
      <vt:lpstr>Sterilization Suitability</vt:lpstr>
      <vt:lpstr>Strength</vt:lpstr>
      <vt:lpstr>Barrier Efficiency</vt:lpstr>
      <vt:lpstr>Impermeability</vt:lpstr>
      <vt:lpstr>Seal Integrity</vt:lpstr>
      <vt:lpstr>Packaging Materials</vt:lpstr>
      <vt:lpstr>Wovens</vt:lpstr>
      <vt:lpstr>Muslin</vt:lpstr>
      <vt:lpstr>Woven Textiles with Barrier Properties</vt:lpstr>
      <vt:lpstr>Nonwoven Materials</vt:lpstr>
      <vt:lpstr>Paper</vt:lpstr>
      <vt:lpstr>Paper or Cloth Wrap Styles</vt:lpstr>
      <vt:lpstr>Peel Pack Pouches</vt:lpstr>
      <vt:lpstr>Peel Packs Continued…</vt:lpstr>
      <vt:lpstr>Peel Packs continued…</vt:lpstr>
      <vt:lpstr>Rigid Containers</vt:lpstr>
      <vt:lpstr>Rigid Containers Continued…</vt:lpstr>
      <vt:lpstr>Packaging</vt:lpstr>
      <vt:lpstr>Packaging Continued…</vt:lpstr>
      <vt:lpstr>Intro  to  Sterilization Methods</vt:lpstr>
      <vt:lpstr>Sterilization </vt:lpstr>
      <vt:lpstr>Contributors</vt:lpstr>
      <vt:lpstr>AAMI</vt:lpstr>
      <vt:lpstr>Sterility</vt:lpstr>
      <vt:lpstr>Slide 57</vt:lpstr>
      <vt:lpstr>Sterilizers</vt:lpstr>
      <vt:lpstr>Steam Sterilization</vt:lpstr>
      <vt:lpstr>Steam Sterilization</vt:lpstr>
      <vt:lpstr>Steam Sterilization</vt:lpstr>
      <vt:lpstr>Parameters for Steam Cycles</vt:lpstr>
      <vt:lpstr>Parameters for liquids </vt:lpstr>
      <vt:lpstr>Steam Sterilization</vt:lpstr>
      <vt:lpstr>Steam Quality</vt:lpstr>
      <vt:lpstr>Steam Quality</vt:lpstr>
      <vt:lpstr>Steam Purity</vt:lpstr>
      <vt:lpstr>Steam Purity</vt:lpstr>
      <vt:lpstr>Steam Purity</vt:lpstr>
      <vt:lpstr>Steam  Contaminates</vt:lpstr>
      <vt:lpstr>Differences in Cycles</vt:lpstr>
      <vt:lpstr>Pre-Vac Cycles</vt:lpstr>
      <vt:lpstr>Gravity Displacement Cycle</vt:lpstr>
      <vt:lpstr>Steam Sterilization</vt:lpstr>
      <vt:lpstr>Steam Sterilization</vt:lpstr>
      <vt:lpstr>Flash Sterilization</vt:lpstr>
      <vt:lpstr>Flash Sterilization cont.</vt:lpstr>
      <vt:lpstr>Steam Sterilization</vt:lpstr>
      <vt:lpstr>Flash Steam Cycles</vt:lpstr>
      <vt:lpstr>Flash Steam Cycles</vt:lpstr>
      <vt:lpstr>Special Cycles Prions</vt:lpstr>
      <vt:lpstr>Special Cycles Prions</vt:lpstr>
      <vt:lpstr>Drying</vt:lpstr>
      <vt:lpstr>Wet Packs</vt:lpstr>
      <vt:lpstr>Preparation of Devices</vt:lpstr>
      <vt:lpstr>Loading Sterilizers</vt:lpstr>
      <vt:lpstr>Peel Pack Separator</vt:lpstr>
      <vt:lpstr>Removal of Items form the Sterilizer</vt:lpstr>
      <vt:lpstr>Cooling of Items</vt:lpstr>
      <vt:lpstr>Cooling of Items</vt:lpstr>
      <vt:lpstr>Handling and Inspection</vt:lpstr>
      <vt:lpstr>Handling Inspection</vt:lpstr>
      <vt:lpstr>Physical Monitoring</vt:lpstr>
      <vt:lpstr>Chemical Monitors</vt:lpstr>
      <vt:lpstr>Chemical Monitors</vt:lpstr>
      <vt:lpstr>Chemical Monitors Classes 1-5</vt:lpstr>
      <vt:lpstr>Chemical Monitors</vt:lpstr>
      <vt:lpstr>Chemical Monitors</vt:lpstr>
      <vt:lpstr>Biological Monitors</vt:lpstr>
      <vt:lpstr>Biological Monitors</vt:lpstr>
      <vt:lpstr>Biological Monitors</vt:lpstr>
      <vt:lpstr>Biological Monitors</vt:lpstr>
      <vt:lpstr>BI Testing</vt:lpstr>
      <vt:lpstr>Biological Monitoring</vt:lpstr>
      <vt:lpstr>Biological Monitoring</vt:lpstr>
      <vt:lpstr>Biological Monitoring</vt:lpstr>
      <vt:lpstr>Sterilization Logs</vt:lpstr>
      <vt:lpstr>Packaging</vt:lpstr>
      <vt:lpstr>Record Keeping</vt:lpstr>
      <vt:lpstr>Lot Control</vt:lpstr>
      <vt:lpstr>Sterilizer Maintenance</vt:lpstr>
      <vt:lpstr>Summary for Steam</vt:lpstr>
      <vt:lpstr>Summary</vt:lpstr>
      <vt:lpstr>Dry Heat Sterilization</vt:lpstr>
      <vt:lpstr>Best Practices for Low Temp Sterilization</vt:lpstr>
      <vt:lpstr>Ozone Sterilization</vt:lpstr>
      <vt:lpstr>Advantages of Ozone</vt:lpstr>
      <vt:lpstr>Disadvantages of Ozone</vt:lpstr>
      <vt:lpstr>What to sterilize with Ozone</vt:lpstr>
      <vt:lpstr>What NOT to sterilize with Ozone</vt:lpstr>
      <vt:lpstr>Ozone Sterilization Cycles</vt:lpstr>
      <vt:lpstr>Wrapping for Ozone</vt:lpstr>
      <vt:lpstr>Monitoring for Ozone Cycles</vt:lpstr>
      <vt:lpstr>ETO</vt:lpstr>
      <vt:lpstr>Uses of ETO</vt:lpstr>
      <vt:lpstr>Type of ETO used in Sterilization</vt:lpstr>
      <vt:lpstr>ETO Mixtures</vt:lpstr>
      <vt:lpstr>Characteristics of 100% ETO</vt:lpstr>
      <vt:lpstr>Characteristics of 100% ETO</vt:lpstr>
      <vt:lpstr>Characteristics of 100% ETO</vt:lpstr>
      <vt:lpstr>Storage/Handling of 100% ETO</vt:lpstr>
      <vt:lpstr>Storage/Handling of 100% ETO</vt:lpstr>
      <vt:lpstr>Storage/Handling of ETO Mixtures</vt:lpstr>
      <vt:lpstr>Achieving Sterility with ETO</vt:lpstr>
      <vt:lpstr>Achieving Sterility with ETO</vt:lpstr>
      <vt:lpstr>Packaging for ETO Sterilization</vt:lpstr>
      <vt:lpstr>Packaging for ETO Sterilization</vt:lpstr>
      <vt:lpstr>Loading the Sterilizer</vt:lpstr>
      <vt:lpstr>Loading the Sterilizer</vt:lpstr>
      <vt:lpstr>Monitoring the Sterilization Process</vt:lpstr>
      <vt:lpstr>Sterilization Cycle Parameters for ETO Sterilization</vt:lpstr>
      <vt:lpstr>Sterilization Cycle Parameters for ETO Sterilization</vt:lpstr>
      <vt:lpstr>Sterilization Cycle Parameters for ETO Sterilization</vt:lpstr>
      <vt:lpstr>Most Common Cycle Parameters for ETO Sterilization</vt:lpstr>
      <vt:lpstr>ETO Kills by Alkylation</vt:lpstr>
      <vt:lpstr>Cycle Phases of ETO Sterilizer</vt:lpstr>
      <vt:lpstr>Unloading the ETO Sterilizer</vt:lpstr>
      <vt:lpstr>Unloading the ETO Sterilizer</vt:lpstr>
      <vt:lpstr>Unloading the ETO Sterilizer</vt:lpstr>
      <vt:lpstr>Unloading the ETO Sterilizer</vt:lpstr>
      <vt:lpstr>Unloading the ETO Sterilizer</vt:lpstr>
      <vt:lpstr>Unloading the ETO Sterilizer</vt:lpstr>
      <vt:lpstr>Unloading the ETO Sterilizer</vt:lpstr>
      <vt:lpstr>Aeration</vt:lpstr>
      <vt:lpstr>Aeration</vt:lpstr>
      <vt:lpstr>Problems Associated with ETO</vt:lpstr>
      <vt:lpstr>Safe Use of ETO</vt:lpstr>
      <vt:lpstr>Safe Use of ETO</vt:lpstr>
      <vt:lpstr>OSHA Regulations Leak Detection</vt:lpstr>
      <vt:lpstr>OSHA Regulations Leak Detection</vt:lpstr>
      <vt:lpstr>Low Temp Gas Plasma</vt:lpstr>
      <vt:lpstr>Low Temp Gas Plasma Sterrad - LTGP </vt:lpstr>
      <vt:lpstr>Low Temp Gas Plasma</vt:lpstr>
      <vt:lpstr>Low Temp Gas Plasma</vt:lpstr>
      <vt:lpstr>Parameters for LTGP</vt:lpstr>
      <vt:lpstr>LTGP Phases</vt:lpstr>
      <vt:lpstr>LTGP Phases</vt:lpstr>
      <vt:lpstr>LTGP Phases</vt:lpstr>
      <vt:lpstr>LTGP Phases</vt:lpstr>
      <vt:lpstr>LTGP</vt:lpstr>
      <vt:lpstr>LTGP</vt:lpstr>
      <vt:lpstr>LTGP</vt:lpstr>
      <vt:lpstr>Do not process in LTGP</vt:lpstr>
      <vt:lpstr>Do not process in LTGP</vt:lpstr>
      <vt:lpstr>Loading the Sterilizer</vt:lpstr>
      <vt:lpstr>Loading the Sterilizer</vt:lpstr>
      <vt:lpstr>Sterrad NX</vt:lpstr>
      <vt:lpstr>Sterrad NX</vt:lpstr>
      <vt:lpstr>Sterrad NX</vt:lpstr>
      <vt:lpstr>BI Testing</vt:lpstr>
      <vt:lpstr>CI’s</vt:lpstr>
      <vt:lpstr>BI test</vt:lpstr>
      <vt:lpstr>Peracetic Acid</vt:lpstr>
      <vt:lpstr>Remember</vt:lpstr>
      <vt:lpstr>Peracetic Acid</vt:lpstr>
      <vt:lpstr>Peracetic Acid</vt:lpstr>
      <vt:lpstr>PA</vt:lpstr>
      <vt:lpstr>PA</vt:lpstr>
      <vt:lpstr>PA</vt:lpstr>
      <vt:lpstr>Record Keeping</vt:lpstr>
      <vt:lpstr>Lot Control Labeling</vt:lpstr>
      <vt:lpstr>Summary</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Instrument Preparation and Wrapping</dc:title>
  <dc:creator>Nathan H. Adams</dc:creator>
  <cp:lastModifiedBy>ABTECH</cp:lastModifiedBy>
  <cp:revision>12</cp:revision>
  <cp:lastPrinted>1601-01-01T00:00:00Z</cp:lastPrinted>
  <dcterms:created xsi:type="dcterms:W3CDTF">2003-08-27T11:23:06Z</dcterms:created>
  <dcterms:modified xsi:type="dcterms:W3CDTF">2010-10-04T16:15:10Z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