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59" r:id="rId4"/>
    <p:sldId id="282" r:id="rId5"/>
    <p:sldId id="289" r:id="rId6"/>
    <p:sldId id="287" r:id="rId7"/>
    <p:sldId id="285" r:id="rId8"/>
    <p:sldId id="291" r:id="rId9"/>
    <p:sldId id="260" r:id="rId10"/>
    <p:sldId id="293" r:id="rId11"/>
    <p:sldId id="265" r:id="rId12"/>
    <p:sldId id="298" r:id="rId13"/>
    <p:sldId id="258" r:id="rId14"/>
    <p:sldId id="266" r:id="rId15"/>
    <p:sldId id="295" r:id="rId16"/>
    <p:sldId id="294" r:id="rId17"/>
    <p:sldId id="272" r:id="rId18"/>
    <p:sldId id="273" r:id="rId19"/>
    <p:sldId id="274" r:id="rId20"/>
    <p:sldId id="312" r:id="rId21"/>
    <p:sldId id="275" r:id="rId22"/>
    <p:sldId id="276" r:id="rId23"/>
    <p:sldId id="313" r:id="rId24"/>
    <p:sldId id="277" r:id="rId25"/>
    <p:sldId id="278" r:id="rId26"/>
    <p:sldId id="279" r:id="rId27"/>
    <p:sldId id="280" r:id="rId28"/>
    <p:sldId id="299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1" r:id="rId39"/>
    <p:sldId id="296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905F922-1A53-410C-BA37-BEC782780E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9834A9D-2CD5-4578-AFA0-E1A9E47B6C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83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2083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3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4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85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85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0856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085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0858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0859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0860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C30E2C-9AD4-4DA8-AF35-8DB157B8F4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6394A4-4C9E-47C5-9C8F-1D28688AD0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7A2D714-0B7A-4CD6-AF69-E043FAB56F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0D1EBB3-8BFA-496B-871C-3A6E9C320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0DB7AC-D7F3-40A3-B233-EB386BB7ED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209BCB-5EFD-4E93-A836-75927B2746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915D12-1B6C-4D95-A7D6-F7800DAC4E3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B5291B-7678-4874-889F-AEA343ACB1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A3F72-3764-4B3F-9CF4-FD9AB484F4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3FF0F7-C45E-4D70-A4B4-BC9A08633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58D185-FBF4-4BC9-A6C9-1BE1DF2248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D1DC4B-1022-42BB-A826-1AFE0D408A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81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1981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1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2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983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83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98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98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983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19835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77BBC0F-9BF4-4729-87BC-7461D4CFB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983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57450"/>
            <a:ext cx="7772400" cy="971550"/>
          </a:xfrm>
        </p:spPr>
        <p:txBody>
          <a:bodyPr/>
          <a:lstStyle/>
          <a:p>
            <a:r>
              <a:rPr lang="en-US"/>
              <a:t>STERILIZATION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SUR 111</a:t>
            </a:r>
          </a:p>
          <a:p>
            <a:r>
              <a:rPr lang="en-US"/>
              <a:t>Lecture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49250"/>
            <a:ext cx="7467600" cy="2101850"/>
          </a:xfrm>
        </p:spPr>
        <p:txBody>
          <a:bodyPr/>
          <a:lstStyle/>
          <a:p>
            <a:r>
              <a:rPr lang="en-US"/>
              <a:t>Steam Sterilization “Autoclave”</a:t>
            </a:r>
            <a:br>
              <a:rPr lang="en-US"/>
            </a:b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US" sz="2800" b="1"/>
              <a:t>Prevacuum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Water is heated and converted to steam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Steam submitted to increasing pressure which increases the temperature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Air is “pulled” out by a vacuum pump that is part of this system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Saturated steam permeates material within the chamber and transfers heat to the material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Sterilization cycle is reduced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Prevacuum Cycles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Prevacuum </a:t>
            </a:r>
            <a:r>
              <a:rPr lang="en-US" sz="1600"/>
              <a:t>(ST page 161)</a:t>
            </a:r>
          </a:p>
          <a:p>
            <a:r>
              <a:rPr lang="en-US"/>
              <a:t>Conditioning</a:t>
            </a:r>
          </a:p>
          <a:p>
            <a:r>
              <a:rPr lang="en-US"/>
              <a:t>Second prevacuum</a:t>
            </a:r>
          </a:p>
          <a:p>
            <a:r>
              <a:rPr lang="en-US"/>
              <a:t>Exposure</a:t>
            </a:r>
          </a:p>
          <a:p>
            <a:r>
              <a:rPr lang="en-US"/>
              <a:t>Exhaust</a:t>
            </a:r>
          </a:p>
          <a:p>
            <a:r>
              <a:rPr lang="en-US"/>
              <a:t>Dry  </a:t>
            </a:r>
          </a:p>
          <a:p>
            <a:pPr>
              <a:buFont typeface="Wingdings" pitchFamily="2" charset="2"/>
              <a:buNone/>
            </a:pPr>
            <a:r>
              <a:rPr lang="en-US"/>
              <a:t>   </a:t>
            </a:r>
            <a:r>
              <a:rPr lang="en-US" b="1"/>
              <a:t>*May have up to five prevacuum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Bowie Dick Test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Used to test vacuum system in the prevacuum sterilizer</a:t>
            </a:r>
          </a:p>
          <a:p>
            <a:pPr>
              <a:lnSpc>
                <a:spcPct val="90000"/>
              </a:lnSpc>
            </a:pPr>
            <a:r>
              <a:rPr lang="en-US" sz="2800"/>
              <a:t>NOT a sterilization test!</a:t>
            </a:r>
          </a:p>
          <a:p>
            <a:pPr>
              <a:lnSpc>
                <a:spcPct val="90000"/>
              </a:lnSpc>
            </a:pPr>
            <a:r>
              <a:rPr lang="en-US" sz="2800"/>
              <a:t>Conducted daily (first run of day) and after any repairs to sterilizer</a:t>
            </a:r>
          </a:p>
          <a:p>
            <a:pPr>
              <a:lnSpc>
                <a:spcPct val="90000"/>
              </a:lnSpc>
            </a:pPr>
            <a:r>
              <a:rPr lang="en-US" sz="2800"/>
              <a:t>Checking for trapped air</a:t>
            </a:r>
          </a:p>
          <a:p>
            <a:pPr>
              <a:lnSpc>
                <a:spcPct val="90000"/>
              </a:lnSpc>
            </a:pPr>
            <a:r>
              <a:rPr lang="en-US" sz="2800" b="1"/>
              <a:t>Test Pack:</a:t>
            </a:r>
            <a:r>
              <a:rPr lang="en-US" sz="2800"/>
              <a:t>  24-44 absorbent towels in 9x12x11 inch stack, with Bowie-Dick test sheet in center, with a single layer wrap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Steam Sterilization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Effectiveness Of Dependent On:</a:t>
            </a:r>
          </a:p>
          <a:p>
            <a:pPr>
              <a:lnSpc>
                <a:spcPct val="90000"/>
              </a:lnSpc>
            </a:pPr>
            <a:r>
              <a:rPr lang="en-US" sz="2400"/>
              <a:t>Ability to penetrate object depending how it is wrapped</a:t>
            </a:r>
          </a:p>
          <a:p>
            <a:pPr>
              <a:lnSpc>
                <a:spcPct val="90000"/>
              </a:lnSpc>
            </a:pPr>
            <a:r>
              <a:rPr lang="en-US" sz="2400"/>
              <a:t>Size of object</a:t>
            </a:r>
          </a:p>
          <a:p>
            <a:pPr>
              <a:lnSpc>
                <a:spcPct val="90000"/>
              </a:lnSpc>
            </a:pPr>
            <a:r>
              <a:rPr lang="en-US" sz="2400"/>
              <a:t>Temperature</a:t>
            </a:r>
          </a:p>
          <a:p>
            <a:pPr>
              <a:lnSpc>
                <a:spcPct val="90000"/>
              </a:lnSpc>
            </a:pPr>
            <a:r>
              <a:rPr lang="en-US" sz="2400"/>
              <a:t>Moisture level</a:t>
            </a:r>
          </a:p>
          <a:p>
            <a:pPr>
              <a:lnSpc>
                <a:spcPct val="90000"/>
              </a:lnSpc>
            </a:pPr>
            <a:r>
              <a:rPr lang="en-US" sz="2400"/>
              <a:t>Pressure </a:t>
            </a:r>
          </a:p>
          <a:p>
            <a:pPr>
              <a:lnSpc>
                <a:spcPct val="90000"/>
              </a:lnSpc>
            </a:pPr>
            <a:r>
              <a:rPr lang="en-US" sz="2400"/>
              <a:t>Type of microorganisms (spores more difficult to destroy)</a:t>
            </a:r>
          </a:p>
          <a:p>
            <a:pPr>
              <a:lnSpc>
                <a:spcPct val="90000"/>
              </a:lnSpc>
            </a:pPr>
            <a:r>
              <a:rPr lang="en-US" sz="2400"/>
              <a:t>Bioburden-amount/type of soil/debris/microorganisms</a:t>
            </a:r>
          </a:p>
          <a:p>
            <a:pPr>
              <a:lnSpc>
                <a:spcPct val="90000"/>
              </a:lnSpc>
            </a:pPr>
            <a:r>
              <a:rPr lang="en-US" sz="2400"/>
              <a:t>Instrument exposure (opened, disassembled)</a:t>
            </a:r>
          </a:p>
          <a:p>
            <a:pPr>
              <a:lnSpc>
                <a:spcPct val="90000"/>
              </a:lnSpc>
            </a:pPr>
            <a:r>
              <a:rPr lang="en-US" sz="2400"/>
              <a:t>Type of autoclave (gravity or prevacuum)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Flash Sterilization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used to sterilize unwrapped items that may have been dropped before or during a procedure</a:t>
            </a:r>
          </a:p>
          <a:p>
            <a:r>
              <a:rPr lang="en-US"/>
              <a:t>Due to cost constraints, is often used too much as ORs may have inadequate supplies readily available for such occurrences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Methods of Sterilization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High Speed Gravity Sterilizer</a:t>
            </a:r>
          </a:p>
          <a:p>
            <a:r>
              <a:rPr lang="en-US"/>
              <a:t>Smaller version of</a:t>
            </a:r>
            <a:r>
              <a:rPr lang="en-US" u="sng"/>
              <a:t> </a:t>
            </a:r>
            <a:r>
              <a:rPr lang="en-US"/>
              <a:t>High Vacuum</a:t>
            </a:r>
            <a:r>
              <a:rPr lang="en-US" u="sng"/>
              <a:t> </a:t>
            </a:r>
            <a:r>
              <a:rPr lang="en-US"/>
              <a:t>Pressure/Gravity Sterilizer</a:t>
            </a:r>
          </a:p>
          <a:p>
            <a:r>
              <a:rPr lang="en-US"/>
              <a:t>Used </a:t>
            </a:r>
            <a:r>
              <a:rPr lang="en-US" b="1"/>
              <a:t>in</a:t>
            </a:r>
            <a:r>
              <a:rPr lang="en-US"/>
              <a:t> the OR </a:t>
            </a:r>
          </a:p>
          <a:p>
            <a:r>
              <a:rPr lang="en-US"/>
              <a:t>Size allows for higher temperatures to be reached with decreased exposure time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55638"/>
            <a:ext cx="8229600" cy="762000"/>
          </a:xfrm>
        </p:spPr>
        <p:txBody>
          <a:bodyPr/>
          <a:lstStyle/>
          <a:p>
            <a:r>
              <a:rPr lang="en-US"/>
              <a:t>Flash Sterilization</a:t>
            </a:r>
          </a:p>
        </p:txBody>
      </p:sp>
      <p:graphicFrame>
        <p:nvGraphicFramePr>
          <p:cNvPr id="49239" name="Group 87"/>
          <p:cNvGraphicFramePr>
            <a:graphicFrameLocks noGrp="1"/>
          </p:cNvGraphicFramePr>
          <p:nvPr/>
        </p:nvGraphicFramePr>
        <p:xfrm>
          <a:off x="381000" y="1371600"/>
          <a:ext cx="8458200" cy="5657850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8194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Item to be Sterilized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Gravity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270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˚ F or 132˚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Prevacuum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270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  <a:cs typeface="Arial" charset="0"/>
                        </a:rPr>
                        <a:t>˚ F or 132˚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Metal, nonporous, non-lumened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Metal, porous, lumened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4 minutes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Power tools, rubber hoses, lumened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Varies with manufacturer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Varies with manufacturer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Methods of Sterilization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u="sng"/>
              <a:t>Ethylene Oxide (EtO)</a:t>
            </a:r>
            <a:r>
              <a:rPr lang="en-US" sz="2400" b="1"/>
              <a:t> </a:t>
            </a:r>
            <a:r>
              <a:rPr lang="en-US" sz="1400" b="1"/>
              <a:t>(ST page 163)</a:t>
            </a:r>
          </a:p>
          <a:p>
            <a:pPr>
              <a:lnSpc>
                <a:spcPct val="80000"/>
              </a:lnSpc>
            </a:pPr>
            <a:r>
              <a:rPr lang="en-US" sz="2400"/>
              <a:t>Sterilization method for items that cannot withstand extreme pressure and temperature of steam sterilization</a:t>
            </a:r>
          </a:p>
          <a:p>
            <a:pPr>
              <a:lnSpc>
                <a:spcPct val="80000"/>
              </a:lnSpc>
            </a:pPr>
            <a:r>
              <a:rPr lang="en-US" sz="2400"/>
              <a:t>Examples:  delicate instruments, electric or air powered instruments, some endoscopes, plastic, and porous materials</a:t>
            </a:r>
          </a:p>
          <a:p>
            <a:pPr>
              <a:lnSpc>
                <a:spcPct val="80000"/>
              </a:lnSpc>
            </a:pPr>
            <a:r>
              <a:rPr lang="en-US" sz="2400"/>
              <a:t>Destroys microorganisms by interference and inactivation of the cell’s reproductive process</a:t>
            </a:r>
          </a:p>
          <a:p>
            <a:pPr>
              <a:lnSpc>
                <a:spcPct val="80000"/>
              </a:lnSpc>
            </a:pPr>
            <a:r>
              <a:rPr lang="en-US" sz="2400"/>
              <a:t>Highly toxic to body tissues and is a known carcinogen</a:t>
            </a:r>
          </a:p>
          <a:p>
            <a:pPr>
              <a:lnSpc>
                <a:spcPct val="80000"/>
              </a:lnSpc>
            </a:pPr>
            <a:r>
              <a:rPr lang="en-US" sz="2400"/>
              <a:t>Highly flammable, but rendered nonflammable when mixed with carbon dioxide or Freon</a:t>
            </a:r>
          </a:p>
          <a:p>
            <a:pPr>
              <a:lnSpc>
                <a:spcPct val="80000"/>
              </a:lnSpc>
            </a:pPr>
            <a:endParaRPr lang="en-US" sz="24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Methods of Sterilization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/>
              <a:t>EtO continued:</a:t>
            </a:r>
          </a:p>
          <a:p>
            <a:r>
              <a:rPr lang="en-US"/>
              <a:t>Items MUST be dry prior to sterilization for gas to permeate item</a:t>
            </a:r>
          </a:p>
          <a:p>
            <a:r>
              <a:rPr lang="en-US"/>
              <a:t>Very expensive</a:t>
            </a:r>
          </a:p>
          <a:p>
            <a:r>
              <a:rPr lang="en-US"/>
              <a:t>Can take 10 hours to sterilize</a:t>
            </a:r>
          </a:p>
          <a:p>
            <a:r>
              <a:rPr lang="en-US"/>
              <a:t>Items must aerate after processing to eliminate toxic residues 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Methods of Sterilization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800" u="sng"/>
              <a:t>EtO continued</a:t>
            </a:r>
            <a:endParaRPr lang="en-US" sz="2800"/>
          </a:p>
          <a:p>
            <a:pPr marL="609600" indent="-609600"/>
            <a:r>
              <a:rPr lang="en-US" sz="2800" b="1"/>
              <a:t>Aeration</a:t>
            </a:r>
            <a:r>
              <a:rPr lang="en-US" sz="280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Mechanical (preferred)- 8 hours at 60°C (140°F) or 12 hours at 50°C (122°F)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Ambient- up to 7 days at room temperatures of 18 to 22°C (65 to 72°F)</a:t>
            </a:r>
          </a:p>
          <a:p>
            <a:pPr marL="609600" indent="-609600">
              <a:buFontTx/>
              <a:buNone/>
            </a:pPr>
            <a:r>
              <a:rPr lang="en-US" sz="2800" b="1"/>
              <a:t>*</a:t>
            </a:r>
            <a:r>
              <a:rPr lang="en-US" sz="2800"/>
              <a:t> EtO sterilizers and aerators must exhaust  separate from hospital ventilation system </a:t>
            </a:r>
            <a:endParaRPr lang="en-US" sz="28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Today’s Topics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Steam Sterilization</a:t>
            </a:r>
          </a:p>
          <a:p>
            <a:r>
              <a:rPr lang="en-US"/>
              <a:t>Gas Sterilization</a:t>
            </a:r>
          </a:p>
          <a:p>
            <a:r>
              <a:rPr lang="en-US"/>
              <a:t>Ionizing Radiation</a:t>
            </a:r>
          </a:p>
          <a:p>
            <a:r>
              <a:rPr lang="en-US"/>
              <a:t>Monitoring Sterilization</a:t>
            </a:r>
          </a:p>
          <a:p>
            <a:r>
              <a:rPr lang="en-US"/>
              <a:t>Event Related Sterility</a:t>
            </a:r>
          </a:p>
          <a:p>
            <a:r>
              <a:rPr lang="en-US"/>
              <a:t>Environmental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Methods of Sterilization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Steris (peracetic acid)</a:t>
            </a:r>
          </a:p>
          <a:p>
            <a:r>
              <a:rPr lang="en-US"/>
              <a:t>Used to sterilize endoscopes</a:t>
            </a:r>
          </a:p>
          <a:p>
            <a:r>
              <a:rPr lang="en-US"/>
              <a:t>Takes 30 minutes</a:t>
            </a:r>
          </a:p>
          <a:p>
            <a:r>
              <a:rPr lang="en-US"/>
              <a:t>Items must be used immediately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Methods of Sterilization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/>
              <a:t>    </a:t>
            </a:r>
            <a:r>
              <a:rPr lang="en-US" sz="2800" b="1" u="sng"/>
              <a:t>Ionizing Radiation</a:t>
            </a:r>
          </a:p>
          <a:p>
            <a:pPr>
              <a:lnSpc>
                <a:spcPct val="80000"/>
              </a:lnSpc>
            </a:pPr>
            <a:r>
              <a:rPr lang="en-US" sz="2800"/>
              <a:t>Ionic energy converts to thermal and chemical energy, which destroys microorganisms’ and spores’ DNA</a:t>
            </a:r>
          </a:p>
          <a:p>
            <a:pPr>
              <a:lnSpc>
                <a:spcPct val="80000"/>
              </a:lnSpc>
            </a:pPr>
            <a:r>
              <a:rPr lang="en-US" sz="2800"/>
              <a:t>Sources:  beta particles &amp; gamma rays</a:t>
            </a:r>
          </a:p>
          <a:p>
            <a:pPr>
              <a:lnSpc>
                <a:spcPct val="80000"/>
              </a:lnSpc>
            </a:pPr>
            <a:r>
              <a:rPr lang="en-US" sz="2800"/>
              <a:t>Cobalt 60, a radioactive isotope is the most common (gamma)</a:t>
            </a:r>
          </a:p>
          <a:p>
            <a:pPr>
              <a:lnSpc>
                <a:spcPct val="80000"/>
              </a:lnSpc>
            </a:pPr>
            <a:r>
              <a:rPr lang="en-US" sz="2800"/>
              <a:t>Used commercially to sterilize prepackaged items used in hospitals</a:t>
            </a:r>
          </a:p>
          <a:p>
            <a:pPr>
              <a:lnSpc>
                <a:spcPct val="80000"/>
              </a:lnSpc>
            </a:pPr>
            <a:r>
              <a:rPr lang="en-US" sz="2800"/>
              <a:t>Items sterilized this way ARE NOT radioactive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the Sterilization 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Mechanical Monitors</a:t>
            </a:r>
          </a:p>
          <a:p>
            <a:r>
              <a:rPr lang="en-US"/>
              <a:t>Chemical Monitors</a:t>
            </a:r>
          </a:p>
          <a:p>
            <a:r>
              <a:rPr lang="en-US"/>
              <a:t>Biological Monitors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Mechanical Monitors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Confirm: </a:t>
            </a:r>
          </a:p>
          <a:p>
            <a:pPr lvl="1"/>
            <a:r>
              <a:rPr lang="en-US"/>
              <a:t>Times, temperatures, pressures have been met which ensures that sterilizer is functioning properly</a:t>
            </a:r>
          </a:p>
          <a:p>
            <a:pPr lvl="1"/>
            <a:r>
              <a:rPr lang="en-US"/>
              <a:t>Recorders, gauges, cycle tracings, chart recorders</a:t>
            </a:r>
          </a:p>
          <a:p>
            <a:pPr lvl="1"/>
            <a:r>
              <a:rPr lang="en-US"/>
              <a:t>Printouts kept on file for maintenance records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the Sterilization Process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Chemical Monitors</a:t>
            </a:r>
          </a:p>
          <a:p>
            <a:pPr>
              <a:lnSpc>
                <a:spcPct val="90000"/>
              </a:lnSpc>
            </a:pPr>
            <a:r>
              <a:rPr lang="en-US" sz="2800"/>
              <a:t>Heat sensitive tapes, indicating labels, indicating strips, indicating print (impregnated with thermochromic ink and will change color after exposure to sterilization process)</a:t>
            </a:r>
          </a:p>
          <a:p>
            <a:pPr>
              <a:lnSpc>
                <a:spcPct val="90000"/>
              </a:lnSpc>
            </a:pPr>
            <a:r>
              <a:rPr lang="en-US" sz="2800"/>
              <a:t>On inside and/or outside of a package</a:t>
            </a:r>
          </a:p>
          <a:p>
            <a:pPr>
              <a:lnSpc>
                <a:spcPct val="90000"/>
              </a:lnSpc>
            </a:pPr>
            <a:r>
              <a:rPr lang="en-US" sz="2800"/>
              <a:t>Indicates package has been EXPOSED to sterilization</a:t>
            </a:r>
          </a:p>
          <a:p>
            <a:pPr>
              <a:lnSpc>
                <a:spcPct val="90000"/>
              </a:lnSpc>
            </a:pPr>
            <a:r>
              <a:rPr lang="en-US" sz="2800"/>
              <a:t>DO NOT indicate sterility of contents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the Sterilization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Biological Monitors</a:t>
            </a:r>
          </a:p>
          <a:p>
            <a:pPr>
              <a:lnSpc>
                <a:spcPct val="90000"/>
              </a:lnSpc>
            </a:pPr>
            <a:r>
              <a:rPr lang="en-US" sz="2400"/>
              <a:t>Live, non-pathogenic, spore-forming bacteria, available on specially prepared strips or ampules that are placed inside packages to be put through the sterilizer</a:t>
            </a:r>
          </a:p>
          <a:p>
            <a:pPr>
              <a:lnSpc>
                <a:spcPct val="90000"/>
              </a:lnSpc>
            </a:pPr>
            <a:r>
              <a:rPr lang="en-US" sz="2400"/>
              <a:t>Are removed and cultured at the end of the sterilization cycle</a:t>
            </a:r>
          </a:p>
          <a:p>
            <a:pPr>
              <a:lnSpc>
                <a:spcPct val="90000"/>
              </a:lnSpc>
            </a:pPr>
            <a:r>
              <a:rPr lang="en-US" sz="2400"/>
              <a:t>DO INDICATE STERILITY OF ITEMS</a:t>
            </a:r>
          </a:p>
          <a:p>
            <a:pPr>
              <a:lnSpc>
                <a:spcPct val="90000"/>
              </a:lnSpc>
            </a:pPr>
            <a:r>
              <a:rPr lang="en-US" sz="2400"/>
              <a:t>Are two types: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1)  </a:t>
            </a:r>
            <a:r>
              <a:rPr lang="en-US" sz="2400" u="sng"/>
              <a:t>Bacillus stearothermophilus</a:t>
            </a:r>
            <a:r>
              <a:rPr lang="en-US" sz="2400"/>
              <a:t> spores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2)  </a:t>
            </a:r>
            <a:r>
              <a:rPr lang="en-US" sz="2400" u="sng"/>
              <a:t>Bacillus subtilus</a:t>
            </a:r>
          </a:p>
          <a:p>
            <a:pPr>
              <a:lnSpc>
                <a:spcPct val="90000"/>
              </a:lnSpc>
            </a:pPr>
            <a:endParaRPr 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the Sterilization Process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/>
              <a:t>Biological Monitors Continued</a:t>
            </a:r>
          </a:p>
          <a:p>
            <a:pPr marL="609600" indent="-609600">
              <a:buFontTx/>
              <a:buAutoNum type="arabicPeriod"/>
            </a:pPr>
            <a:r>
              <a:rPr lang="en-US" u="sng"/>
              <a:t>Bacillus stearothermophilus</a:t>
            </a:r>
            <a:r>
              <a:rPr lang="en-US"/>
              <a:t> spores are used to test steam sterilizers routinely</a:t>
            </a:r>
          </a:p>
          <a:p>
            <a:pPr marL="609600" indent="-609600">
              <a:buFontTx/>
              <a:buNone/>
            </a:pPr>
            <a:endParaRPr lang="en-US"/>
          </a:p>
          <a:p>
            <a:pPr marL="609600" indent="-609600">
              <a:buFontTx/>
              <a:buNone/>
            </a:pPr>
            <a:r>
              <a:rPr lang="en-US"/>
              <a:t>    May be done daily, must be done at least weekly </a:t>
            </a:r>
          </a:p>
          <a:p>
            <a:pPr marL="609600" indent="-60960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Monitoring the Sterilization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Biological Monitors Continued</a:t>
            </a:r>
          </a:p>
          <a:p>
            <a:pPr>
              <a:buFont typeface="Wingdings" pitchFamily="2" charset="2"/>
              <a:buNone/>
            </a:pPr>
            <a:r>
              <a:rPr lang="en-US"/>
              <a:t>2. </a:t>
            </a:r>
            <a:r>
              <a:rPr lang="en-US" u="sng"/>
              <a:t>Bacillus Subtilis</a:t>
            </a:r>
            <a:r>
              <a:rPr lang="en-US"/>
              <a:t> is used to test </a:t>
            </a:r>
          </a:p>
          <a:p>
            <a:pPr>
              <a:buFont typeface="Wingdings" pitchFamily="2" charset="2"/>
              <a:buNone/>
            </a:pPr>
            <a:r>
              <a:rPr lang="en-US"/>
              <a:t>   ethylene oxide gas sterilization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Must be done every sterilization </a:t>
            </a:r>
          </a:p>
          <a:p>
            <a:pPr>
              <a:buFont typeface="Wingdings" pitchFamily="2" charset="2"/>
              <a:buNone/>
            </a:pPr>
            <a:r>
              <a:rPr lang="en-US"/>
              <a:t>   cycle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Bowie Dick Test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special test performed on pre-vacuum sterilizers that monitors efficiency of the vacuum system (air being pulled out of the chamber)</a:t>
            </a:r>
          </a:p>
          <a:p>
            <a:pPr>
              <a:lnSpc>
                <a:spcPct val="90000"/>
              </a:lnSpc>
            </a:pPr>
            <a:r>
              <a:rPr lang="en-US"/>
              <a:t>It is NOT a sterilization test</a:t>
            </a:r>
          </a:p>
          <a:p>
            <a:pPr>
              <a:lnSpc>
                <a:spcPct val="90000"/>
              </a:lnSpc>
            </a:pPr>
            <a:r>
              <a:rPr lang="en-US"/>
              <a:t>Done first of every day before any loads are run or after any repairs are made to the sterilizer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related sterility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Event related sterility is a concept that is replacing the older time related system</a:t>
            </a:r>
          </a:p>
          <a:p>
            <a:pPr>
              <a:lnSpc>
                <a:spcPct val="90000"/>
              </a:lnSpc>
            </a:pPr>
            <a:r>
              <a:rPr lang="en-US"/>
              <a:t>Event related sterility means that the sterility of an item is determined by how it is handled and that contamination is “event related” rather than “time related”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Sterilization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Process of destroying all microorganisms including bacteria with spores on inanimate objects or surfaces</a:t>
            </a:r>
          </a:p>
          <a:p>
            <a:r>
              <a:rPr lang="en-US"/>
              <a:t>Monitoring must be done through mechanical, chemical and biological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Expiration dating was the standard used to indicate that after a prescribed number of days microbes invaded the sterile package and rendered the item no longer sterile, therefore contaminated.</a:t>
            </a:r>
          </a:p>
          <a:p>
            <a:pPr>
              <a:lnSpc>
                <a:spcPct val="80000"/>
              </a:lnSpc>
            </a:pPr>
            <a:r>
              <a:rPr lang="en-US" sz="2800"/>
              <a:t>Governing bodies such as JCAHO have changed their standards to say: “Contamination is event related and items will remain sterile indefinitely until the package becomes wet or torn or the seal is broken or compromised in some way”.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Shelf life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shelf life of a packaged sterile item is event related and depends on the quality of the wrapper material, the storage conditions, the conditions during transport, and the amount of handling</a:t>
            </a:r>
          </a:p>
          <a:p>
            <a:r>
              <a:rPr lang="en-US"/>
              <a:t>Each facility will have their own policy &amp; procedures for how shelf life is determined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Environmental decontamination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important part of asepsis is minimizing microbial counts in the OR.</a:t>
            </a:r>
          </a:p>
          <a:p>
            <a:r>
              <a:rPr lang="en-US"/>
              <a:t>The OR is designed to minimize contamination with such things as laminar air flow, washable floors, walls and easily cleaned furniture</a:t>
            </a:r>
          </a:p>
          <a:p>
            <a:r>
              <a:rPr lang="en-US"/>
              <a:t>During surgery traffic should be minimized into and out of the 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Environmental services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sanitary, clean, decontaminated surgery department must be ensured to control the spread of microbes to workers and patients</a:t>
            </a:r>
          </a:p>
          <a:p>
            <a:r>
              <a:rPr lang="en-US"/>
              <a:t>The hospital exposure control plan, required by OSHA, should explain the protective measures to create a safe working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by case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CDC recommends that all OR’s be cleaned between procedures</a:t>
            </a:r>
          </a:p>
          <a:p>
            <a:pPr>
              <a:lnSpc>
                <a:spcPct val="90000"/>
              </a:lnSpc>
            </a:pPr>
            <a:r>
              <a:rPr lang="en-US"/>
              <a:t>Removal of linens &amp; waste in appropriate bags</a:t>
            </a:r>
          </a:p>
          <a:p>
            <a:pPr>
              <a:lnSpc>
                <a:spcPct val="90000"/>
              </a:lnSpc>
            </a:pPr>
            <a:r>
              <a:rPr lang="en-US"/>
              <a:t>Wipe down of bed, furniture and anything that may have come in contact with patient’s body fluids.</a:t>
            </a:r>
          </a:p>
          <a:p>
            <a:pPr>
              <a:lnSpc>
                <a:spcPct val="90000"/>
              </a:lnSpc>
            </a:pPr>
            <a:r>
              <a:rPr lang="en-US"/>
              <a:t> Floors are wet mopped with disinfectant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Daily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Hospitals design their own </a:t>
            </a:r>
            <a:r>
              <a:rPr lang="en-US" sz="2400" b="1"/>
              <a:t>terminal cleaning</a:t>
            </a:r>
            <a:r>
              <a:rPr lang="en-US" sz="2400"/>
              <a:t> routine</a:t>
            </a:r>
          </a:p>
          <a:p>
            <a:pPr>
              <a:lnSpc>
                <a:spcPct val="90000"/>
              </a:lnSpc>
            </a:pPr>
            <a:r>
              <a:rPr lang="en-US" sz="2400"/>
              <a:t>This involves a more thorough cleaning of OR’s after the last case of the day</a:t>
            </a:r>
          </a:p>
          <a:p>
            <a:pPr>
              <a:lnSpc>
                <a:spcPct val="90000"/>
              </a:lnSpc>
            </a:pPr>
            <a:r>
              <a:rPr lang="en-US" sz="2400"/>
              <a:t>Terminal cleaning must occur for each OR suite at least one day a week and after any “dirty” case</a:t>
            </a:r>
          </a:p>
          <a:p>
            <a:pPr>
              <a:lnSpc>
                <a:spcPct val="90000"/>
              </a:lnSpc>
            </a:pPr>
            <a:r>
              <a:rPr lang="en-US" sz="2400"/>
              <a:t>Dirty cases include but are not limited to:  MRSA (methycillin resistant </a:t>
            </a:r>
            <a:r>
              <a:rPr lang="en-US" sz="2400" i="1"/>
              <a:t>S. aureus)</a:t>
            </a:r>
            <a:r>
              <a:rPr lang="en-US" sz="2400"/>
              <a:t> and VRSA (vancomycin resistant </a:t>
            </a:r>
            <a:r>
              <a:rPr lang="en-US" sz="2400" i="1"/>
              <a:t>S. aureus</a:t>
            </a:r>
            <a:r>
              <a:rPr lang="en-US" sz="2400"/>
              <a:t>)</a:t>
            </a:r>
          </a:p>
          <a:p>
            <a:pPr>
              <a:lnSpc>
                <a:spcPct val="90000"/>
              </a:lnSpc>
            </a:pPr>
            <a:r>
              <a:rPr lang="en-US" sz="2400"/>
              <a:t>Operations on a patient with TB or a flesh eating bacteria such as </a:t>
            </a:r>
            <a:r>
              <a:rPr lang="en-US" sz="2400" i="1"/>
              <a:t>E. bola</a:t>
            </a:r>
            <a:r>
              <a:rPr lang="en-US" sz="2400"/>
              <a:t> may require that OR be shut down for 48 hours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Weekly &amp; monthly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 this time walls and ceiling need to be wiped down as well as light and monitor tracks near the ceiling, with a disinfectant.</a:t>
            </a:r>
          </a:p>
          <a:p>
            <a:r>
              <a:rPr lang="en-US"/>
              <a:t>Air vents and grills need to be cleaned.</a:t>
            </a:r>
          </a:p>
          <a:p>
            <a:r>
              <a:rPr lang="en-US"/>
              <a:t>Storage cabinets &amp; supply areas need to be cleaned to remove any dust.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Environmental Services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Typically done by designated personnel such as clinical technicians, nursing assistants, or in some hospitals an outside department such as housekeeping may come in</a:t>
            </a:r>
          </a:p>
          <a:p>
            <a:pPr>
              <a:lnSpc>
                <a:spcPct val="90000"/>
              </a:lnSpc>
            </a:pPr>
            <a:r>
              <a:rPr lang="en-US" sz="2800"/>
              <a:t>It is everyone’s responsibility to help clean rooms at the end of a case</a:t>
            </a:r>
          </a:p>
          <a:p>
            <a:pPr>
              <a:lnSpc>
                <a:spcPct val="90000"/>
              </a:lnSpc>
            </a:pPr>
            <a:r>
              <a:rPr lang="en-US" sz="2800"/>
              <a:t>It not only expedites room turnover so you have more time to prepare for your next case, but establishes a team effort on your part which earns respect from others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BEFO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115715" name="Picture 3" descr="AF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Steam Sterilization</a:t>
            </a:r>
          </a:p>
          <a:p>
            <a:r>
              <a:rPr lang="en-US"/>
              <a:t>Ethylene Oxide</a:t>
            </a:r>
          </a:p>
          <a:p>
            <a:r>
              <a:rPr lang="en-US"/>
              <a:t>Ionizing Radiation</a:t>
            </a:r>
          </a:p>
          <a:p>
            <a:r>
              <a:rPr lang="en-US"/>
              <a:t>Monitoring Sterilization</a:t>
            </a:r>
          </a:p>
          <a:p>
            <a:r>
              <a:rPr lang="en-US"/>
              <a:t>Event Related Sterilization</a:t>
            </a:r>
          </a:p>
          <a:p>
            <a:r>
              <a:rPr lang="en-US"/>
              <a:t>Environmental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4650"/>
            <a:ext cx="8229600" cy="1042988"/>
          </a:xfrm>
        </p:spPr>
        <p:txBody>
          <a:bodyPr/>
          <a:lstStyle/>
          <a:p>
            <a:r>
              <a:rPr lang="en-US" sz="3800"/>
              <a:t>Steam Sterilization</a:t>
            </a:r>
            <a:br>
              <a:rPr lang="en-US" sz="3800"/>
            </a:br>
            <a:r>
              <a:rPr lang="en-US" sz="3800"/>
              <a:t>(Autoclave)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/>
              <a:t>This agent of sterilization uses moist heat in the form of heat under pressure to achieve sterilization</a:t>
            </a:r>
          </a:p>
          <a:p>
            <a:pPr>
              <a:lnSpc>
                <a:spcPct val="80000"/>
              </a:lnSpc>
            </a:pPr>
            <a:r>
              <a:rPr lang="en-US" sz="2500"/>
              <a:t>Microorganisms are destroyed by denaturation and coagulation of the enzyme protein system within the cell of the microorganism</a:t>
            </a:r>
          </a:p>
          <a:p>
            <a:pPr>
              <a:lnSpc>
                <a:spcPct val="80000"/>
              </a:lnSpc>
            </a:pPr>
            <a:r>
              <a:rPr lang="en-US" sz="2500"/>
              <a:t>Saturated steam (most water vapor possible) is heated to greater than 250</a:t>
            </a:r>
            <a:r>
              <a:rPr lang="en-US" sz="2500">
                <a:cs typeface="Arial" charset="0"/>
              </a:rPr>
              <a:t>˚ F or 121˚ C</a:t>
            </a:r>
          </a:p>
          <a:p>
            <a:pPr>
              <a:lnSpc>
                <a:spcPct val="80000"/>
              </a:lnSpc>
            </a:pPr>
            <a:r>
              <a:rPr lang="en-US" sz="2500">
                <a:cs typeface="Arial" charset="0"/>
              </a:rPr>
              <a:t>Steam at atmospheric pressure only has a temperature of 212˚ F or 100˚ C</a:t>
            </a:r>
          </a:p>
          <a:p>
            <a:pPr>
              <a:lnSpc>
                <a:spcPct val="80000"/>
              </a:lnSpc>
            </a:pPr>
            <a:r>
              <a:rPr lang="en-US" sz="2500">
                <a:cs typeface="Arial" charset="0"/>
              </a:rPr>
              <a:t>In the autoclave, this pressure is increased to 15 to 17 pounds per square inch and increases the temperature to the required degree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Steam Sterilizers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b="1"/>
              <a:t>Two Types: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Gravity</a:t>
            </a:r>
          </a:p>
          <a:p>
            <a:pPr marL="609600" indent="-609600"/>
            <a:r>
              <a:rPr lang="en-US"/>
              <a:t>Passive removal of air from the chamber</a:t>
            </a:r>
          </a:p>
          <a:p>
            <a:pPr marL="609600" indent="-609600"/>
            <a:r>
              <a:rPr lang="en-US"/>
              <a:t>Four cycles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/>
              <a:t>2.  Prevacuum vacuum-pump removes the air</a:t>
            </a:r>
          </a:p>
          <a:p>
            <a:pPr marL="609600" indent="-609600"/>
            <a:r>
              <a:rPr lang="en-US"/>
              <a:t>Six cycles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349250"/>
            <a:ext cx="7467600" cy="2101850"/>
          </a:xfrm>
        </p:spPr>
        <p:txBody>
          <a:bodyPr/>
          <a:lstStyle/>
          <a:p>
            <a:r>
              <a:rPr lang="en-US"/>
              <a:t>Steam Sterilization “Autoclave”</a:t>
            </a:r>
            <a:br>
              <a:rPr lang="en-US"/>
            </a:b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b="1"/>
              <a:t>Gravity Sterilizer </a:t>
            </a:r>
            <a:r>
              <a:rPr lang="en-US" sz="2800"/>
              <a:t>Water is heated and converted to steam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Steam submitted to increasing pressure which increases the temperature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Steam drives heavier air out an escape valve at the bottom of the chamber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Saturated steam permeates material within the chamber and transfers heat to the material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Sterilization occurs according to the following temperature-time-pressure chart</a:t>
            </a:r>
          </a:p>
          <a:p>
            <a:pPr marL="609600" indent="-609600">
              <a:lnSpc>
                <a:spcPct val="80000"/>
              </a:lnSpc>
            </a:pP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Temperature-Time Pressure Chart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28800"/>
            <a:ext cx="7696200" cy="3657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</a:t>
            </a:r>
          </a:p>
        </p:txBody>
      </p:sp>
      <p:graphicFrame>
        <p:nvGraphicFramePr>
          <p:cNvPr id="35873" name="Group 33"/>
          <p:cNvGraphicFramePr>
            <a:graphicFrameLocks noGrp="1"/>
          </p:cNvGraphicFramePr>
          <p:nvPr>
            <p:ph type="tbl" idx="1"/>
          </p:nvPr>
        </p:nvGraphicFramePr>
        <p:xfrm>
          <a:off x="976313" y="2108200"/>
          <a:ext cx="7196137" cy="5074920"/>
        </p:xfrm>
        <a:graphic>
          <a:graphicData uri="http://schemas.openxmlformats.org/drawingml/2006/table">
            <a:tbl>
              <a:tblPr/>
              <a:tblGrid>
                <a:gridCol w="2066925"/>
                <a:gridCol w="1531937"/>
                <a:gridCol w="1798638"/>
                <a:gridCol w="1798637"/>
              </a:tblGrid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Unwrapped metal instruments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132° C (270°F)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 minutes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27 PSI 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Unwrapped instruments combined with porous materials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132° C (270°F)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10 minutes 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27 PSI 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Wrapped  instruments, packs, bulk loads with  porous or nonporous materials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121° C (250°F)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30 minutes 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15 PSI minimum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Gravity Cycles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Condition   </a:t>
            </a:r>
            <a:r>
              <a:rPr lang="en-US" sz="1600"/>
              <a:t>(ST page 161)</a:t>
            </a:r>
          </a:p>
          <a:p>
            <a:r>
              <a:rPr lang="en-US"/>
              <a:t>Exposure</a:t>
            </a:r>
          </a:p>
          <a:p>
            <a:r>
              <a:rPr lang="en-US"/>
              <a:t>Exhaust</a:t>
            </a:r>
          </a:p>
          <a:p>
            <a:r>
              <a:rPr lang="en-US"/>
              <a:t>Dry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11213"/>
            <a:ext cx="8229600" cy="606425"/>
          </a:xfrm>
        </p:spPr>
        <p:txBody>
          <a:bodyPr/>
          <a:lstStyle/>
          <a:p>
            <a:r>
              <a:rPr lang="en-US"/>
              <a:t>Steam Sterilization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0188" cy="4530725"/>
          </a:xfrm>
        </p:spPr>
        <p:txBody>
          <a:bodyPr/>
          <a:lstStyle/>
          <a:p>
            <a:r>
              <a:rPr lang="en-US" b="1"/>
              <a:t>Advantages:</a:t>
            </a:r>
          </a:p>
          <a:p>
            <a:r>
              <a:rPr lang="en-US"/>
              <a:t>Least expensive</a:t>
            </a:r>
          </a:p>
          <a:p>
            <a:r>
              <a:rPr lang="en-US"/>
              <a:t>Safest</a:t>
            </a:r>
          </a:p>
          <a:p>
            <a:r>
              <a:rPr lang="en-US"/>
              <a:t>Quickest </a:t>
            </a:r>
          </a:p>
          <a:p>
            <a:r>
              <a:rPr lang="en-US"/>
              <a:t>Nontoxic</a:t>
            </a:r>
          </a:p>
          <a:p>
            <a:r>
              <a:rPr lang="en-US"/>
              <a:t>Most commonly used in health care facilities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600200"/>
            <a:ext cx="4040187" cy="4530725"/>
          </a:xfrm>
        </p:spPr>
        <p:txBody>
          <a:bodyPr/>
          <a:lstStyle/>
          <a:p>
            <a:r>
              <a:rPr lang="en-US" b="1"/>
              <a:t>Disadvantages</a:t>
            </a:r>
          </a:p>
          <a:p>
            <a:r>
              <a:rPr lang="en-US"/>
              <a:t>Room for human error</a:t>
            </a:r>
          </a:p>
          <a:p>
            <a:r>
              <a:rPr lang="en-US"/>
              <a:t>Items sensitive to heat and moisture cannot be sterilized using this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258</TotalTime>
  <Words>1703</Words>
  <Application>Microsoft Office PowerPoint</Application>
  <PresentationFormat>On-screen Show (4:3)</PresentationFormat>
  <Paragraphs>228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Tahoma</vt:lpstr>
      <vt:lpstr>Times New Roman</vt:lpstr>
      <vt:lpstr>Wingdings</vt:lpstr>
      <vt:lpstr>Comic Sans MS</vt:lpstr>
      <vt:lpstr>Verdana</vt:lpstr>
      <vt:lpstr>Curtain Call</vt:lpstr>
      <vt:lpstr>STERILIZATION</vt:lpstr>
      <vt:lpstr>Today’s Topics </vt:lpstr>
      <vt:lpstr>Sterilization</vt:lpstr>
      <vt:lpstr>Steam Sterilization (Autoclave)</vt:lpstr>
      <vt:lpstr>Steam Sterilizers</vt:lpstr>
      <vt:lpstr>Steam Sterilization “Autoclave” </vt:lpstr>
      <vt:lpstr>Temperature-Time Pressure Chart</vt:lpstr>
      <vt:lpstr>Gravity Cycles</vt:lpstr>
      <vt:lpstr>Steam Sterilization</vt:lpstr>
      <vt:lpstr>Steam Sterilization “Autoclave” </vt:lpstr>
      <vt:lpstr>Prevacuum Cycles</vt:lpstr>
      <vt:lpstr>Bowie Dick Test</vt:lpstr>
      <vt:lpstr>Steam Sterilization</vt:lpstr>
      <vt:lpstr>Flash Sterilization</vt:lpstr>
      <vt:lpstr>Methods of Sterilization</vt:lpstr>
      <vt:lpstr>Flash Sterilization</vt:lpstr>
      <vt:lpstr>Methods of Sterilization</vt:lpstr>
      <vt:lpstr>Methods of Sterilization</vt:lpstr>
      <vt:lpstr>Methods of Sterilization</vt:lpstr>
      <vt:lpstr>Methods of Sterilization</vt:lpstr>
      <vt:lpstr>Methods of Sterilization</vt:lpstr>
      <vt:lpstr>Monitoring the Sterilization Process</vt:lpstr>
      <vt:lpstr>Mechanical Monitors</vt:lpstr>
      <vt:lpstr>Monitoring the Sterilization Process</vt:lpstr>
      <vt:lpstr>Monitoring the Sterilization Process</vt:lpstr>
      <vt:lpstr>Monitoring the Sterilization Process</vt:lpstr>
      <vt:lpstr>Monitoring the Sterilization Process</vt:lpstr>
      <vt:lpstr>Bowie Dick Test</vt:lpstr>
      <vt:lpstr>Event related sterility</vt:lpstr>
      <vt:lpstr>Slide 30</vt:lpstr>
      <vt:lpstr>Shelf life</vt:lpstr>
      <vt:lpstr>Environmental decontamination</vt:lpstr>
      <vt:lpstr>Environmental services</vt:lpstr>
      <vt:lpstr>Case by case</vt:lpstr>
      <vt:lpstr>Daily</vt:lpstr>
      <vt:lpstr>Weekly &amp; monthly</vt:lpstr>
      <vt:lpstr>Environmental Services</vt:lpstr>
      <vt:lpstr>Slide 38</vt:lpstr>
      <vt:lpstr>Summary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STERILIZATION</dc:title>
  <dc:creator>Robin Keith</dc:creator>
  <cp:lastModifiedBy>ABTECH</cp:lastModifiedBy>
  <cp:revision>16</cp:revision>
  <dcterms:created xsi:type="dcterms:W3CDTF">2003-08-21T23:11:16Z</dcterms:created>
  <dcterms:modified xsi:type="dcterms:W3CDTF">2010-10-04T16:15:59Z</dcterms:modified>
</cp:coreProperties>
</file>