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8BADF-0F29-4352-A233-F51B08FF4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5851B-048F-45DF-A7CA-F5DC9D2D6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6B267-1F17-4A7B-8B69-48E00C216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7215E-1BE8-4709-AF63-A953DA3BE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643E9-2DC7-4809-8998-6BBDE0A84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3772A-81CC-49F6-8F23-CD038058B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1A191-AC8C-4D30-91F4-39327F0E1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725FF-6998-43AB-A1CB-073EC214A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763BB-180B-46BB-B72B-652600CAA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08953-5844-462A-8C1C-C85D217A9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82AA8-25CF-481F-8C65-426917AF5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D0CD901-9369-4E58-AD77-235C00691C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Pre-operative Case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Pre-operative Case Management</a:t>
            </a:r>
            <a:br>
              <a:rPr lang="en-US" sz="4000"/>
            </a:br>
            <a:r>
              <a:rPr lang="en-US" sz="4000"/>
              <a:t>Chapter Sections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 attire</a:t>
            </a:r>
          </a:p>
          <a:p>
            <a:r>
              <a:rPr lang="en-US"/>
              <a:t>Preparing the operating room</a:t>
            </a:r>
          </a:p>
          <a:p>
            <a:r>
              <a:rPr lang="en-US"/>
              <a:t>Organizing back table</a:t>
            </a:r>
          </a:p>
          <a:p>
            <a:r>
              <a:rPr lang="en-US"/>
              <a:t>Organizing the mayo stand</a:t>
            </a:r>
          </a:p>
          <a:p>
            <a:r>
              <a:rPr lang="en-US"/>
              <a:t>Assisting other sterile team members</a:t>
            </a:r>
          </a:p>
          <a:p>
            <a:r>
              <a:rPr lang="en-US"/>
              <a:t>Draping the surgical patient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Test Tuesday:</a:t>
            </a:r>
          </a:p>
          <a:p>
            <a:r>
              <a:rPr lang="en-US"/>
              <a:t>Terms</a:t>
            </a:r>
          </a:p>
          <a:p>
            <a:r>
              <a:rPr lang="en-US"/>
              <a:t>Concepts/Principles</a:t>
            </a:r>
          </a:p>
          <a:p>
            <a:r>
              <a:rPr lang="en-US"/>
              <a:t>Skills </a:t>
            </a:r>
          </a:p>
          <a:p>
            <a:r>
              <a:rPr lang="en-US"/>
              <a:t>Text pp. 318-353 and Thursday lecture material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Phases of Surgery</a:t>
            </a:r>
          </a:p>
          <a:p>
            <a:pPr lvl="1"/>
            <a:r>
              <a:rPr lang="en-US"/>
              <a:t>Preoperative</a:t>
            </a:r>
          </a:p>
          <a:p>
            <a:pPr lvl="1"/>
            <a:r>
              <a:rPr lang="en-US"/>
              <a:t>Intraoperative</a:t>
            </a:r>
          </a:p>
          <a:p>
            <a:pPr lvl="1"/>
            <a:r>
              <a:rPr lang="en-US"/>
              <a:t>Postoperative</a:t>
            </a:r>
          </a:p>
          <a:p>
            <a:r>
              <a:rPr lang="en-US"/>
              <a:t>Pre-operative Case Management</a:t>
            </a:r>
          </a:p>
          <a:p>
            <a:r>
              <a:rPr lang="en-US"/>
              <a:t>Preference Card Utilization</a:t>
            </a:r>
          </a:p>
          <a:p>
            <a:r>
              <a:rPr lang="en-US"/>
              <a:t>Equipment Selection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Surgery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Pre-operative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Prior to initiation of surgical procedure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Begins with the skin incision or endoscope insertion</a:t>
            </a:r>
          </a:p>
          <a:p>
            <a:pPr>
              <a:lnSpc>
                <a:spcPct val="90000"/>
              </a:lnSpc>
            </a:pPr>
            <a:r>
              <a:rPr lang="en-US" sz="2800"/>
              <a:t>Intra-operative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Time frame between skin incision or endoscope insertion and ends when the surgical dressing has been applied or the endoscope has been removed</a:t>
            </a:r>
          </a:p>
          <a:p>
            <a:pPr>
              <a:lnSpc>
                <a:spcPct val="90000"/>
              </a:lnSpc>
            </a:pPr>
            <a:r>
              <a:rPr lang="en-US" sz="2800"/>
              <a:t>Post-operative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From application of surgical dressing or removal of the endoscope until the patient has been discharged from PACU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Pre-operative Phase of Surgery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Donning OR attire and PPE</a:t>
            </a:r>
          </a:p>
          <a:p>
            <a:pPr>
              <a:lnSpc>
                <a:spcPct val="80000"/>
              </a:lnSpc>
            </a:pPr>
            <a:r>
              <a:rPr lang="en-US" sz="2400"/>
              <a:t>Preparing OR </a:t>
            </a:r>
          </a:p>
          <a:p>
            <a:pPr>
              <a:lnSpc>
                <a:spcPct val="80000"/>
              </a:lnSpc>
            </a:pPr>
            <a:r>
              <a:rPr lang="en-US" sz="2400"/>
              <a:t>Gathering supplies, instrumentation, equipment</a:t>
            </a:r>
          </a:p>
          <a:p>
            <a:pPr>
              <a:lnSpc>
                <a:spcPct val="80000"/>
              </a:lnSpc>
            </a:pPr>
            <a:r>
              <a:rPr lang="en-US" sz="2400"/>
              <a:t>Opening of sterile field supplies and items</a:t>
            </a:r>
          </a:p>
          <a:p>
            <a:pPr>
              <a:lnSpc>
                <a:spcPct val="80000"/>
              </a:lnSpc>
            </a:pPr>
            <a:r>
              <a:rPr lang="en-US" sz="2400"/>
              <a:t>Surgical hand scrub</a:t>
            </a:r>
          </a:p>
          <a:p>
            <a:pPr>
              <a:lnSpc>
                <a:spcPct val="80000"/>
              </a:lnSpc>
            </a:pPr>
            <a:r>
              <a:rPr lang="en-US" sz="2400"/>
              <a:t>Toweling, gowning and gloving</a:t>
            </a:r>
          </a:p>
          <a:p>
            <a:pPr>
              <a:lnSpc>
                <a:spcPct val="80000"/>
              </a:lnSpc>
            </a:pPr>
            <a:r>
              <a:rPr lang="en-US" sz="2400"/>
              <a:t>Preparation of sterile field</a:t>
            </a:r>
          </a:p>
          <a:p>
            <a:pPr>
              <a:lnSpc>
                <a:spcPct val="80000"/>
              </a:lnSpc>
            </a:pPr>
            <a:r>
              <a:rPr lang="en-US" sz="2400"/>
              <a:t>Initial pre-operative count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VS monitoring</a:t>
            </a:r>
          </a:p>
          <a:p>
            <a:pPr>
              <a:lnSpc>
                <a:spcPct val="80000"/>
              </a:lnSpc>
            </a:pPr>
            <a:r>
              <a:rPr lang="en-US" sz="2400"/>
              <a:t>Transfer of patient to OR bed</a:t>
            </a:r>
          </a:p>
          <a:p>
            <a:pPr>
              <a:lnSpc>
                <a:spcPct val="80000"/>
              </a:lnSpc>
            </a:pPr>
            <a:r>
              <a:rPr lang="en-US" sz="2400"/>
              <a:t>Positioning patient</a:t>
            </a:r>
          </a:p>
          <a:p>
            <a:pPr>
              <a:lnSpc>
                <a:spcPct val="80000"/>
              </a:lnSpc>
            </a:pPr>
            <a:r>
              <a:rPr lang="en-US" sz="2400"/>
              <a:t>Assisting other sterile team members</a:t>
            </a:r>
          </a:p>
          <a:p>
            <a:pPr>
              <a:lnSpc>
                <a:spcPct val="80000"/>
              </a:lnSpc>
            </a:pPr>
            <a:r>
              <a:rPr lang="en-US" sz="2400"/>
              <a:t>Prepping the patient</a:t>
            </a:r>
          </a:p>
          <a:p>
            <a:pPr>
              <a:lnSpc>
                <a:spcPct val="80000"/>
              </a:lnSpc>
            </a:pPr>
            <a:r>
              <a:rPr lang="en-US" sz="2400"/>
              <a:t>Draping the patient</a:t>
            </a:r>
          </a:p>
          <a:p>
            <a:pPr>
              <a:lnSpc>
                <a:spcPct val="80000"/>
              </a:lnSpc>
            </a:pPr>
            <a:r>
              <a:rPr lang="en-US" sz="2400"/>
              <a:t>Pulling up to the field and passing off cords, tubing, light handles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Principles of Asepsis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“A sterile field is created for each surgical procedure”</a:t>
            </a:r>
          </a:p>
          <a:p>
            <a:r>
              <a:rPr lang="en-US"/>
              <a:t>“Sterile team members must be attired appropriately before entering the sterile field”</a:t>
            </a:r>
          </a:p>
          <a:p>
            <a:r>
              <a:rPr lang="en-US"/>
              <a:t>“Movement in and around the sterile field must not compromise that sterile field” </a:t>
            </a:r>
          </a:p>
          <a:p>
            <a:pPr>
              <a:buFontTx/>
              <a:buNone/>
            </a:pPr>
            <a:r>
              <a:rPr lang="en-US"/>
              <a:t>                                         </a:t>
            </a:r>
            <a:r>
              <a:rPr lang="en-US" sz="1400"/>
              <a:t>(Price.  </a:t>
            </a:r>
            <a:r>
              <a:rPr lang="en-US" sz="1400" u="sng"/>
              <a:t>ST for the ST</a:t>
            </a:r>
            <a:r>
              <a:rPr lang="en-US" sz="1400"/>
              <a:t>, 2</a:t>
            </a:r>
            <a:r>
              <a:rPr lang="en-US" sz="1400" baseline="30000"/>
              <a:t>nd</a:t>
            </a:r>
            <a:r>
              <a:rPr lang="en-US" sz="1400"/>
              <a:t> ed., p. 319.)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Principles of Asepsis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principles of asepsis have concepts or rules for each of the three of them that must be observed at all times</a:t>
            </a:r>
          </a:p>
          <a:p>
            <a:pPr>
              <a:lnSpc>
                <a:spcPct val="90000"/>
              </a:lnSpc>
            </a:pPr>
            <a:r>
              <a:rPr lang="en-US" sz="2400"/>
              <a:t>These rules are the key to the practice of sterile technique</a:t>
            </a:r>
          </a:p>
          <a:p>
            <a:pPr>
              <a:lnSpc>
                <a:spcPct val="90000"/>
              </a:lnSpc>
            </a:pPr>
            <a:r>
              <a:rPr lang="en-US" sz="2400"/>
              <a:t>The application of these principles and each of their rules is referred to as </a:t>
            </a:r>
            <a:r>
              <a:rPr lang="en-US" sz="2400" b="1"/>
              <a:t>Principles of Asepsis</a:t>
            </a:r>
          </a:p>
          <a:p>
            <a:pPr>
              <a:lnSpc>
                <a:spcPct val="90000"/>
              </a:lnSpc>
            </a:pPr>
            <a:r>
              <a:rPr lang="en-US" sz="2400"/>
              <a:t>Adhering to the principles is governed by the surgical technologist’s</a:t>
            </a:r>
            <a:r>
              <a:rPr lang="en-US" sz="2400" b="1"/>
              <a:t> surgical conscience </a:t>
            </a:r>
            <a:r>
              <a:rPr lang="en-US" sz="2400"/>
              <a:t>which entails a moral integrity to provide safe care to the patient at all times</a:t>
            </a:r>
          </a:p>
          <a:p>
            <a:pPr>
              <a:lnSpc>
                <a:spcPct val="90000"/>
              </a:lnSpc>
            </a:pPr>
            <a:r>
              <a:rPr lang="en-US" sz="2400"/>
              <a:t>“</a:t>
            </a:r>
            <a:r>
              <a:rPr lang="en-US" sz="2400" i="1"/>
              <a:t>Aeger Primo</a:t>
            </a:r>
            <a:r>
              <a:rPr lang="en-US" sz="2400"/>
              <a:t>” </a:t>
            </a:r>
            <a:r>
              <a:rPr lang="en-US" sz="2400" b="1"/>
              <a:t>Patient First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Principles of Asepsis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Text ST for the ST pp.138-141 the Principles of Asepsis are reviewed and explained there</a:t>
            </a:r>
          </a:p>
          <a:p>
            <a:r>
              <a:rPr lang="en-US"/>
              <a:t>You are responsible for knowing and practicing these at all times as a surgical technologist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Textbook Reading Assignment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are responsible for reading the following for this section Pre-operative Case Management pp. 318-353</a:t>
            </a:r>
          </a:p>
          <a:p>
            <a:r>
              <a:rPr lang="en-US"/>
              <a:t>Skills assessments will be done for the skills discussed in this chapter in lab</a:t>
            </a:r>
          </a:p>
          <a:p>
            <a:r>
              <a:rPr lang="en-US"/>
              <a:t>You are responsible for understanding why we are doing the skills the way we are doing them will explain this in lab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Concepts to Review/Read/Know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Irreducible minimum</a:t>
            </a:r>
          </a:p>
          <a:p>
            <a:r>
              <a:rPr lang="en-US"/>
              <a:t>Violating the sterile field</a:t>
            </a:r>
          </a:p>
          <a:p>
            <a:pPr lvl="1"/>
            <a:r>
              <a:rPr lang="en-US"/>
              <a:t>Options</a:t>
            </a:r>
          </a:p>
          <a:p>
            <a:r>
              <a:rPr lang="en-US"/>
              <a:t>Standard precautions</a:t>
            </a:r>
          </a:p>
          <a:p>
            <a:r>
              <a:rPr lang="en-US"/>
              <a:t>Critical thinking</a:t>
            </a:r>
          </a:p>
          <a:p>
            <a:pPr lvl="1"/>
            <a:r>
              <a:rPr lang="en-US"/>
              <a:t>APOS</a:t>
            </a:r>
          </a:p>
          <a:p>
            <a:r>
              <a:rPr lang="en-US"/>
              <a:t>Anticipation</a:t>
            </a:r>
          </a:p>
          <a:p>
            <a:r>
              <a:rPr lang="en-US"/>
              <a:t>Communication and Teamwork in the OR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448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Pre-operative Case Management</vt:lpstr>
      <vt:lpstr>Topics</vt:lpstr>
      <vt:lpstr>Phases of Surgery</vt:lpstr>
      <vt:lpstr>Pre-operative Phase of Surgery</vt:lpstr>
      <vt:lpstr>Principles of Asepsis</vt:lpstr>
      <vt:lpstr>Principles of Asepsis</vt:lpstr>
      <vt:lpstr>Principles of Asepsis</vt:lpstr>
      <vt:lpstr>Textbook Reading Assignment</vt:lpstr>
      <vt:lpstr>Concepts to Review/Read/Know</vt:lpstr>
      <vt:lpstr>Pre-operative Case Management Chapter Sections</vt:lpstr>
      <vt:lpstr>REVIEW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ABTECH</cp:lastModifiedBy>
  <cp:revision>1</cp:revision>
  <cp:lastPrinted>1601-01-01T00:00:00Z</cp:lastPrinted>
  <dcterms:created xsi:type="dcterms:W3CDTF">1601-01-01T00:00:00Z</dcterms:created>
  <dcterms:modified xsi:type="dcterms:W3CDTF">2010-10-04T18:02:47Z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