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4" r:id="rId3"/>
    <p:sldId id="257" r:id="rId4"/>
    <p:sldId id="258" r:id="rId5"/>
    <p:sldId id="263" r:id="rId6"/>
    <p:sldId id="266" r:id="rId7"/>
    <p:sldId id="268" r:id="rId8"/>
    <p:sldId id="270" r:id="rId9"/>
    <p:sldId id="271" r:id="rId10"/>
    <p:sldId id="259" r:id="rId11"/>
    <p:sldId id="260" r:id="rId12"/>
    <p:sldId id="261" r:id="rId13"/>
    <p:sldId id="262" r:id="rId14"/>
    <p:sldId id="26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7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lemaster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F5218BA-E9FC-4BE5-9C8A-5ABD1068BB5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319F4-4DFE-43E4-8DEA-9C32712938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5F566-9B01-400B-BFA8-7E81C5423E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CFA16-90B5-4BE0-83F8-AAA67AAF84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9B378-2006-4F26-8A43-F4C2AAA025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A8B88-00E8-4BC5-8AE5-5AEBE88B2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75BD4-D6B9-4279-98AC-B0E1CF5040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40E5B-A3AE-4E78-9879-A5B5F3660F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C4E84-3AC8-4565-867D-D75B699B55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34CA6-0372-440A-9B0B-2273093E53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FD025-6977-404C-A581-FB40D81176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pic>
          <p:nvPicPr>
            <p:cNvPr id="4100" name="Picture 4" descr="slidemaster_med3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</p:spPr>
        </p:pic>
      </p:grp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A1441728-08A1-4134-92F9-80BBD1E78F1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The Surgical Scrub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Hand Drying and Donning Surgical Gown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447800"/>
            <a:ext cx="64008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Keep arms above waist and hands up</a:t>
            </a:r>
          </a:p>
          <a:p>
            <a:pPr>
              <a:lnSpc>
                <a:spcPct val="80000"/>
              </a:lnSpc>
            </a:pPr>
            <a:r>
              <a:rPr lang="en-US" sz="1800"/>
              <a:t>Open door with the back, hip, or rear end (back in the room)</a:t>
            </a:r>
          </a:p>
          <a:p>
            <a:pPr>
              <a:lnSpc>
                <a:spcPct val="80000"/>
              </a:lnSpc>
            </a:pPr>
            <a:r>
              <a:rPr lang="en-US" sz="1800"/>
              <a:t>Avoid touching anything with hands and arms</a:t>
            </a:r>
          </a:p>
          <a:p>
            <a:pPr>
              <a:lnSpc>
                <a:spcPct val="80000"/>
              </a:lnSpc>
            </a:pPr>
            <a:r>
              <a:rPr lang="en-US" sz="1800"/>
              <a:t>Avoid dripping on the sterile field when grasping drying towel</a:t>
            </a:r>
          </a:p>
          <a:p>
            <a:pPr>
              <a:lnSpc>
                <a:spcPct val="80000"/>
              </a:lnSpc>
            </a:pPr>
            <a:r>
              <a:rPr lang="en-US" sz="1800"/>
              <a:t>Grasp gown on outside and lift up and away from the sterile field it is on (the gown is packaged for you to do this without readjusting the gown/grab it as where it lays just below the collar)</a:t>
            </a:r>
          </a:p>
          <a:p>
            <a:pPr>
              <a:lnSpc>
                <a:spcPct val="80000"/>
              </a:lnSpc>
            </a:pPr>
            <a:r>
              <a:rPr lang="en-US" sz="1800"/>
              <a:t>Step away from sterile field when donning gown to avoid touching unsterile areas</a:t>
            </a:r>
          </a:p>
          <a:p>
            <a:pPr>
              <a:lnSpc>
                <a:spcPct val="80000"/>
              </a:lnSpc>
            </a:pPr>
            <a:r>
              <a:rPr lang="en-US" sz="1800"/>
              <a:t>Be aware of surroundings so you do not inadvertently touch anything around you or above you</a:t>
            </a:r>
          </a:p>
          <a:p>
            <a:pPr>
              <a:lnSpc>
                <a:spcPct val="80000"/>
              </a:lnSpc>
            </a:pPr>
            <a:r>
              <a:rPr lang="en-US" sz="1800"/>
              <a:t>Only touch the item you are retrieving, one at a time!</a:t>
            </a:r>
          </a:p>
          <a:p>
            <a:pPr>
              <a:lnSpc>
                <a:spcPct val="80000"/>
              </a:lnSpc>
            </a:pPr>
            <a:r>
              <a:rPr lang="en-US" sz="1800"/>
              <a:t>See technique, pg. 335-339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Self-Gowning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Fasteners at the shoulders and waist are secured by the circulator</a:t>
            </a:r>
          </a:p>
          <a:p>
            <a:pPr>
              <a:lnSpc>
                <a:spcPct val="80000"/>
              </a:lnSpc>
            </a:pPr>
            <a:r>
              <a:rPr lang="en-US" sz="2400"/>
              <a:t>Circulator will assist in pulling gown over the shoulders</a:t>
            </a:r>
          </a:p>
          <a:p>
            <a:pPr>
              <a:lnSpc>
                <a:spcPct val="80000"/>
              </a:lnSpc>
            </a:pPr>
            <a:r>
              <a:rPr lang="en-US" sz="2400"/>
              <a:t>Do not turn your back to the sterile field</a:t>
            </a:r>
          </a:p>
          <a:p>
            <a:pPr>
              <a:lnSpc>
                <a:spcPct val="80000"/>
              </a:lnSpc>
            </a:pPr>
            <a:r>
              <a:rPr lang="en-US" sz="2400"/>
              <a:t>Use the closed glove technique to put on gloves</a:t>
            </a:r>
          </a:p>
          <a:p>
            <a:pPr>
              <a:lnSpc>
                <a:spcPct val="80000"/>
              </a:lnSpc>
            </a:pPr>
            <a:r>
              <a:rPr lang="en-US" sz="2400"/>
              <a:t>Hand the Ticket to the circulator to turn gown and tie</a:t>
            </a:r>
          </a:p>
          <a:p>
            <a:pPr>
              <a:lnSpc>
                <a:spcPct val="80000"/>
              </a:lnSpc>
            </a:pPr>
            <a:r>
              <a:rPr lang="en-US" sz="2400"/>
              <a:t>Do not spin around</a:t>
            </a:r>
          </a:p>
          <a:p>
            <a:pPr>
              <a:lnSpc>
                <a:spcPct val="80000"/>
              </a:lnSpc>
            </a:pPr>
            <a:r>
              <a:rPr lang="en-US" sz="2400"/>
              <a:t>Do not pull the tie strap from the ticket vigorously</a:t>
            </a:r>
          </a:p>
          <a:p>
            <a:pPr>
              <a:lnSpc>
                <a:spcPct val="80000"/>
              </a:lnSpc>
            </a:pPr>
            <a:r>
              <a:rPr lang="en-US" sz="2400"/>
              <a:t>See technique, pg. 335-339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Closed Glove Technique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Used for donning gloves after the sterile surgical gown is put on</a:t>
            </a:r>
          </a:p>
          <a:p>
            <a:r>
              <a:rPr lang="en-US" sz="2800"/>
              <a:t>Should NOT use a back table to don the surgical gown and gloves</a:t>
            </a:r>
          </a:p>
          <a:p>
            <a:r>
              <a:rPr lang="en-US" sz="2800"/>
              <a:t>Use a mayo stand or other clean, flat surface such as a prep stand</a:t>
            </a:r>
          </a:p>
          <a:p>
            <a:r>
              <a:rPr lang="en-US" sz="2800"/>
              <a:t>See technique, pg. 338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 Glove Technique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For sterile procedures that need to be performed by a non-sterile OR team member</a:t>
            </a:r>
          </a:p>
          <a:p>
            <a:pPr>
              <a:lnSpc>
                <a:spcPct val="90000"/>
              </a:lnSpc>
            </a:pPr>
            <a:r>
              <a:rPr lang="en-US" sz="2800"/>
              <a:t>Used in skin preps, catheterization, or any procedure that does not require a surgical hand scrub</a:t>
            </a:r>
          </a:p>
          <a:p>
            <a:pPr>
              <a:lnSpc>
                <a:spcPct val="90000"/>
              </a:lnSpc>
            </a:pPr>
            <a:r>
              <a:rPr lang="en-US" sz="2800"/>
              <a:t>You should always wash and dry your hands before and after using the open glove technique</a:t>
            </a:r>
          </a:p>
          <a:p>
            <a:pPr>
              <a:lnSpc>
                <a:spcPct val="90000"/>
              </a:lnSpc>
            </a:pPr>
            <a:r>
              <a:rPr lang="en-US" sz="2800"/>
              <a:t>See technique, pg. 198 and 340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Surgical Scrub</a:t>
            </a:r>
          </a:p>
          <a:p>
            <a:r>
              <a:rPr lang="en-US"/>
              <a:t>Drying hands</a:t>
            </a:r>
          </a:p>
          <a:p>
            <a:r>
              <a:rPr lang="en-US"/>
              <a:t>Donning surgical gown</a:t>
            </a:r>
          </a:p>
          <a:p>
            <a:r>
              <a:rPr lang="en-US"/>
              <a:t>Closed gloving</a:t>
            </a:r>
          </a:p>
          <a:p>
            <a:r>
              <a:rPr lang="en-US"/>
              <a:t>Turning </a:t>
            </a:r>
          </a:p>
          <a:p>
            <a:r>
              <a:rPr lang="en-US"/>
              <a:t>Open gloving</a:t>
            </a:r>
          </a:p>
          <a:p>
            <a:endParaRPr lang="en-US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Today’s Topics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Surgical Scrub</a:t>
            </a:r>
          </a:p>
          <a:p>
            <a:r>
              <a:rPr lang="en-US"/>
              <a:t>Drying hands</a:t>
            </a:r>
          </a:p>
          <a:p>
            <a:r>
              <a:rPr lang="en-US"/>
              <a:t>Donning surgical gown</a:t>
            </a:r>
          </a:p>
          <a:p>
            <a:r>
              <a:rPr lang="en-US"/>
              <a:t>Closed gloving</a:t>
            </a:r>
          </a:p>
          <a:p>
            <a:r>
              <a:rPr lang="en-US"/>
              <a:t>Turning </a:t>
            </a:r>
          </a:p>
          <a:p>
            <a:r>
              <a:rPr lang="en-US"/>
              <a:t>Open gloving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Surgical Scrub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1143000"/>
            <a:ext cx="6400800" cy="4495800"/>
          </a:xfrm>
        </p:spPr>
        <p:txBody>
          <a:bodyPr/>
          <a:lstStyle/>
          <a:p>
            <a:pPr marL="609600" indent="-609600"/>
            <a:r>
              <a:rPr lang="en-US" sz="2800"/>
              <a:t>You must scrub your hands and arms up to inches above the elbow rendering them surgically clean</a:t>
            </a:r>
          </a:p>
          <a:p>
            <a:pPr marL="609600" indent="-609600"/>
            <a:r>
              <a:rPr lang="en-US" sz="2800"/>
              <a:t>Transient microorganisms are removed and resident flora are reduced</a:t>
            </a:r>
          </a:p>
          <a:p>
            <a:pPr marL="990600" lvl="1" indent="-533400"/>
            <a:r>
              <a:rPr lang="en-US" sz="2400"/>
              <a:t>Occurs by two actions:</a:t>
            </a:r>
          </a:p>
          <a:p>
            <a:pPr marL="990600" lvl="1" indent="-533400"/>
            <a:r>
              <a:rPr lang="en-US" sz="2400"/>
              <a:t>Mechanical friction brings microorganisms to the surface</a:t>
            </a:r>
          </a:p>
          <a:p>
            <a:pPr marL="990600" lvl="1" indent="-533400"/>
            <a:r>
              <a:rPr lang="en-US" sz="2400"/>
              <a:t>Chemical action of antimicrobial soap which also provides a film that lasts several hours after the scrub</a:t>
            </a:r>
          </a:p>
          <a:p>
            <a:pPr marL="609600" indent="-609600"/>
            <a:r>
              <a:rPr lang="en-US" sz="2800"/>
              <a:t>See Technique, pg. 333-339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Equipment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/>
              <a:t>Scrub sink</a:t>
            </a:r>
          </a:p>
          <a:p>
            <a:r>
              <a:rPr lang="en-US" sz="4000"/>
              <a:t>Scrub brush with nail cleaner</a:t>
            </a:r>
          </a:p>
          <a:p>
            <a:r>
              <a:rPr lang="en-US" sz="4000"/>
              <a:t>Antiseptic solution</a:t>
            </a:r>
          </a:p>
          <a:p>
            <a:r>
              <a:rPr lang="en-US" sz="4000"/>
              <a:t>PPE</a:t>
            </a:r>
          </a:p>
          <a:p>
            <a:r>
              <a:rPr lang="en-US" sz="4000"/>
              <a:t>Proper OR attire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Scrub Techniques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Brush Stroke</a:t>
            </a:r>
          </a:p>
          <a:p>
            <a:pPr lvl="1"/>
            <a:r>
              <a:rPr lang="en-US" sz="2400"/>
              <a:t>Each surface is scrubbed a designated number of times</a:t>
            </a:r>
          </a:p>
          <a:p>
            <a:pPr lvl="1"/>
            <a:r>
              <a:rPr lang="en-US" sz="2400"/>
              <a:t> We  will use this</a:t>
            </a:r>
          </a:p>
          <a:p>
            <a:r>
              <a:rPr lang="en-US" sz="2800"/>
              <a:t>Timed Method</a:t>
            </a:r>
          </a:p>
          <a:p>
            <a:pPr lvl="1"/>
            <a:r>
              <a:rPr lang="en-US" sz="2400"/>
              <a:t>Scrub for a designated time (5 Min)</a:t>
            </a:r>
          </a:p>
          <a:p>
            <a:pPr lvl="1"/>
            <a:r>
              <a:rPr lang="en-US" sz="2400"/>
              <a:t>Not used here.</a:t>
            </a:r>
          </a:p>
          <a:p>
            <a:endParaRPr lang="en-US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4418F8E4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381000" y="-49213"/>
            <a:ext cx="9525000" cy="6919913"/>
          </a:xfrm>
          <a:noFill/>
          <a:ln/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Counted Brush Stroke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3141663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Each stroke consists of one back and forth motion</a:t>
            </a:r>
          </a:p>
          <a:p>
            <a:pPr>
              <a:lnSpc>
                <a:spcPct val="80000"/>
              </a:lnSpc>
            </a:pPr>
            <a:r>
              <a:rPr lang="en-US" sz="1800"/>
              <a:t>You will perform 30 strokes to your nails </a:t>
            </a:r>
          </a:p>
          <a:p>
            <a:pPr>
              <a:lnSpc>
                <a:spcPct val="80000"/>
              </a:lnSpc>
            </a:pPr>
            <a:r>
              <a:rPr lang="en-US" sz="1800"/>
              <a:t>You will perform 10 strokes to each plane of your fingers (4 planes)</a:t>
            </a:r>
          </a:p>
          <a:p>
            <a:pPr>
              <a:lnSpc>
                <a:spcPct val="80000"/>
              </a:lnSpc>
            </a:pPr>
            <a:r>
              <a:rPr lang="en-US" sz="1800"/>
              <a:t>You will perform 10 strokes to each of your web spaces as you progress to each finger</a:t>
            </a:r>
          </a:p>
          <a:p>
            <a:pPr>
              <a:lnSpc>
                <a:spcPct val="80000"/>
              </a:lnSpc>
            </a:pPr>
            <a:r>
              <a:rPr lang="en-US" sz="1800"/>
              <a:t>You will perform 10 strokes to each of the four planes of your hand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697538" y="1600200"/>
            <a:ext cx="3141662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Your arm is divided into three sections</a:t>
            </a:r>
          </a:p>
          <a:p>
            <a:pPr>
              <a:lnSpc>
                <a:spcPct val="80000"/>
              </a:lnSpc>
            </a:pPr>
            <a:r>
              <a:rPr lang="en-US" sz="1800"/>
              <a:t>Each section has four planes or more</a:t>
            </a:r>
          </a:p>
          <a:p>
            <a:pPr>
              <a:lnSpc>
                <a:spcPct val="80000"/>
              </a:lnSpc>
            </a:pPr>
            <a:r>
              <a:rPr lang="en-US" sz="1800"/>
              <a:t>You will perform 10 strokes to each plane of your arm beginning at your lower forearm, proceeding to your upper forearm and ending with your lower upper arm</a:t>
            </a:r>
          </a:p>
          <a:p>
            <a:pPr>
              <a:lnSpc>
                <a:spcPct val="80000"/>
              </a:lnSpc>
            </a:pPr>
            <a:r>
              <a:rPr lang="en-US" sz="1800" b="1"/>
              <a:t>STOP at 2”above your elbows</a:t>
            </a:r>
          </a:p>
          <a:p>
            <a:pPr>
              <a:lnSpc>
                <a:spcPct val="80000"/>
              </a:lnSpc>
            </a:pPr>
            <a:r>
              <a:rPr lang="en-US" sz="1800" b="1"/>
              <a:t>Please measure at home so you know how far this is</a:t>
            </a:r>
          </a:p>
          <a:p>
            <a:pPr>
              <a:lnSpc>
                <a:spcPct val="80000"/>
              </a:lnSpc>
            </a:pPr>
            <a:r>
              <a:rPr lang="en-US" sz="1800"/>
              <a:t>Not as far as you think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Counted Brush Stroke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3141663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/>
              <a:t>Bunch up your nails and apply 30 counted strokes to your nail tips with bristle side of brush</a:t>
            </a:r>
          </a:p>
          <a:p>
            <a:pPr>
              <a:lnSpc>
                <a:spcPct val="80000"/>
              </a:lnSpc>
            </a:pPr>
            <a:r>
              <a:rPr lang="en-US" sz="1600"/>
              <a:t>Switch hands and apply 30 strokes to the other hand</a:t>
            </a:r>
          </a:p>
          <a:p>
            <a:pPr>
              <a:lnSpc>
                <a:spcPct val="80000"/>
              </a:lnSpc>
            </a:pPr>
            <a:r>
              <a:rPr lang="en-US" sz="1600"/>
              <a:t>Begin with thumb, apply ten strokes to lateral side and progress to each of the four planes, web space between index finger and thumb, moving to index finger, etc.</a:t>
            </a:r>
          </a:p>
          <a:p>
            <a:pPr>
              <a:lnSpc>
                <a:spcPct val="80000"/>
              </a:lnSpc>
            </a:pPr>
            <a:r>
              <a:rPr lang="en-US" sz="1600"/>
              <a:t>Ten strokes to hand’s four planes</a:t>
            </a:r>
          </a:p>
          <a:p>
            <a:pPr>
              <a:lnSpc>
                <a:spcPct val="80000"/>
              </a:lnSpc>
            </a:pPr>
            <a:r>
              <a:rPr lang="en-US" sz="1600"/>
              <a:t>Move to lower forearm, apply ten strokes to each of the four planes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697538" y="1600200"/>
            <a:ext cx="3141662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/>
              <a:t>Move to upper forearm, apply ten strokes to each of the four planes</a:t>
            </a:r>
          </a:p>
          <a:p>
            <a:pPr>
              <a:lnSpc>
                <a:spcPct val="80000"/>
              </a:lnSpc>
            </a:pPr>
            <a:r>
              <a:rPr lang="en-US" sz="1600"/>
              <a:t>Move to lower upper arm, apply ten strokes to each of the four or more planes</a:t>
            </a:r>
          </a:p>
          <a:p>
            <a:pPr>
              <a:lnSpc>
                <a:spcPct val="80000"/>
              </a:lnSpc>
            </a:pPr>
            <a:r>
              <a:rPr lang="en-US" sz="1600"/>
              <a:t>Stop at 2” above elbow</a:t>
            </a:r>
          </a:p>
          <a:p>
            <a:pPr>
              <a:lnSpc>
                <a:spcPct val="80000"/>
              </a:lnSpc>
            </a:pPr>
            <a:r>
              <a:rPr lang="en-US" sz="1600"/>
              <a:t>DO NOT TOUCH your scrub sleeves</a:t>
            </a:r>
          </a:p>
          <a:p>
            <a:pPr>
              <a:lnSpc>
                <a:spcPct val="80000"/>
              </a:lnSpc>
            </a:pPr>
            <a:r>
              <a:rPr lang="en-US" sz="1600"/>
              <a:t>KEEP YOUR fingers up, arms away from your body and hands in front of your face</a:t>
            </a:r>
          </a:p>
          <a:p>
            <a:pPr>
              <a:lnSpc>
                <a:spcPct val="80000"/>
              </a:lnSpc>
            </a:pPr>
            <a:r>
              <a:rPr lang="en-US" sz="1600"/>
              <a:t>AVOID touching spigot or sink</a:t>
            </a:r>
          </a:p>
          <a:p>
            <a:pPr>
              <a:lnSpc>
                <a:spcPct val="80000"/>
              </a:lnSpc>
            </a:pPr>
            <a:r>
              <a:rPr lang="en-US" sz="1600"/>
              <a:t>Proceed to other hand beginning with fingers and progress in same manner described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Counted Brush Stroke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600"/>
              <a:t>Keeping your hands up in front of yourself and away from your body, turn to the side you intend to rinse first</a:t>
            </a:r>
          </a:p>
          <a:p>
            <a:pPr>
              <a:lnSpc>
                <a:spcPct val="80000"/>
              </a:lnSpc>
            </a:pPr>
            <a:r>
              <a:rPr lang="en-US" sz="1600"/>
              <a:t>Beginning with your fingertips, place them under the water, wiggle them and rotate hand to thoroughly rinse, progress up your arm</a:t>
            </a:r>
          </a:p>
          <a:p>
            <a:pPr>
              <a:lnSpc>
                <a:spcPct val="80000"/>
              </a:lnSpc>
            </a:pPr>
            <a:r>
              <a:rPr lang="en-US" sz="1600"/>
              <a:t>KEEP your arm in an arc (U), fingers pointed at the ceiling</a:t>
            </a:r>
          </a:p>
          <a:p>
            <a:pPr>
              <a:lnSpc>
                <a:spcPct val="80000"/>
              </a:lnSpc>
            </a:pPr>
            <a:r>
              <a:rPr lang="en-US" sz="1600"/>
              <a:t>DO NOT GO BACK</a:t>
            </a:r>
          </a:p>
          <a:p>
            <a:pPr>
              <a:lnSpc>
                <a:spcPct val="80000"/>
              </a:lnSpc>
            </a:pPr>
            <a:r>
              <a:rPr lang="en-US" sz="1600"/>
              <a:t>Once you have rinsed an area, you can’t go back down</a:t>
            </a:r>
          </a:p>
          <a:p>
            <a:pPr>
              <a:lnSpc>
                <a:spcPct val="80000"/>
              </a:lnSpc>
            </a:pPr>
            <a:r>
              <a:rPr lang="en-US" sz="1600"/>
              <a:t>Once you have reached your elbow, step away from the water, turn body to other side and rinse using same technique</a:t>
            </a:r>
          </a:p>
          <a:p>
            <a:pPr>
              <a:lnSpc>
                <a:spcPct val="80000"/>
              </a:lnSpc>
            </a:pPr>
            <a:r>
              <a:rPr lang="en-US" sz="1600"/>
              <a:t>Turn off water with your hip or leg</a:t>
            </a:r>
          </a:p>
          <a:p>
            <a:pPr>
              <a:lnSpc>
                <a:spcPct val="80000"/>
              </a:lnSpc>
            </a:pPr>
            <a:r>
              <a:rPr lang="en-US" sz="1600"/>
              <a:t>DO NOT SHAKE your hands, can drip a minute</a:t>
            </a:r>
          </a:p>
          <a:p>
            <a:pPr>
              <a:lnSpc>
                <a:spcPct val="80000"/>
              </a:lnSpc>
            </a:pPr>
            <a:r>
              <a:rPr lang="en-US" sz="1600"/>
              <a:t>KEEP HANDS up in front of you!</a:t>
            </a:r>
          </a:p>
          <a:p>
            <a:pPr>
              <a:lnSpc>
                <a:spcPct val="80000"/>
              </a:lnSpc>
            </a:pPr>
            <a:r>
              <a:rPr lang="en-US" sz="1600"/>
              <a:t>Putting them out to the side endangers you being run into by someone and having to start over!</a:t>
            </a:r>
          </a:p>
          <a:p>
            <a:pPr>
              <a:lnSpc>
                <a:spcPct val="80000"/>
              </a:lnSpc>
            </a:pPr>
            <a:r>
              <a:rPr lang="en-US" sz="1600"/>
              <a:t>Progress to OR suite door and open with your hip or buttocks (BACK IN!)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912</Words>
  <Application>Microsoft Office PowerPoint</Application>
  <PresentationFormat>On-screen Show (4:3)</PresentationFormat>
  <Paragraphs>101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Wingdings</vt:lpstr>
      <vt:lpstr>Proposal</vt:lpstr>
      <vt:lpstr>The Surgical Scrub</vt:lpstr>
      <vt:lpstr>Today’s Topics</vt:lpstr>
      <vt:lpstr>The Surgical Scrub</vt:lpstr>
      <vt:lpstr>Equipment</vt:lpstr>
      <vt:lpstr>Scrub Techniques </vt:lpstr>
      <vt:lpstr>Slide 6</vt:lpstr>
      <vt:lpstr>Counted Brush Stroke</vt:lpstr>
      <vt:lpstr>Counted Brush Stroke</vt:lpstr>
      <vt:lpstr>Counted Brush Stroke</vt:lpstr>
      <vt:lpstr>Hand Drying and Donning Surgical Gown</vt:lpstr>
      <vt:lpstr>Self-Gowning</vt:lpstr>
      <vt:lpstr>Closed Glove Technique</vt:lpstr>
      <vt:lpstr>Open Glove Technique</vt:lpstr>
      <vt:lpstr>Summary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Surgical Scrub</dc:title>
  <dc:creator>Nathan H. Adams</dc:creator>
  <cp:lastModifiedBy>ABTECH</cp:lastModifiedBy>
  <cp:revision>5</cp:revision>
  <dcterms:created xsi:type="dcterms:W3CDTF">2003-09-04T12:22:18Z</dcterms:created>
  <dcterms:modified xsi:type="dcterms:W3CDTF">2010-10-04T16:20:58Z</dcterms:modified>
</cp:coreProperties>
</file>