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9" r:id="rId3"/>
    <p:sldId id="260" r:id="rId4"/>
    <p:sldId id="261" r:id="rId5"/>
    <p:sldId id="274" r:id="rId6"/>
    <p:sldId id="275" r:id="rId7"/>
    <p:sldId id="265" r:id="rId8"/>
    <p:sldId id="262" r:id="rId9"/>
    <p:sldId id="263" r:id="rId10"/>
    <p:sldId id="264" r:id="rId11"/>
    <p:sldId id="266" r:id="rId12"/>
    <p:sldId id="269" r:id="rId13"/>
    <p:sldId id="276" r:id="rId14"/>
    <p:sldId id="277" r:id="rId15"/>
    <p:sldId id="278" r:id="rId16"/>
    <p:sldId id="279" r:id="rId17"/>
    <p:sldId id="280" r:id="rId18"/>
    <p:sldId id="281" r:id="rId19"/>
    <p:sldId id="271" r:id="rId20"/>
    <p:sldId id="282" r:id="rId21"/>
    <p:sldId id="283" r:id="rId22"/>
    <p:sldId id="284" r:id="rId23"/>
    <p:sldId id="285" r:id="rId24"/>
    <p:sldId id="286" r:id="rId25"/>
    <p:sldId id="287" r:id="rId26"/>
    <p:sldId id="288" r:id="rId27"/>
    <p:sldId id="289" r:id="rId28"/>
    <p:sldId id="290" r:id="rId29"/>
    <p:sldId id="256" r:id="rId30"/>
    <p:sldId id="267" r:id="rId31"/>
    <p:sldId id="258" r:id="rId32"/>
    <p:sldId id="268" r:id="rId33"/>
    <p:sldId id="257"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7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3FD666-88EE-497E-9902-E8EAF17745A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329551-7A55-487C-8601-DB93CE1F0BA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8290FA-DC6C-4CD7-BCF0-7BEB00D820B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0F68D8-8AD8-44A1-9CE1-B0297714285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B770A9-AB83-41AA-85E3-319EDC1C745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062A03-0781-4B6E-9E3C-BFE37EB78F1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3A03C8B-BA4A-44E4-986D-EBBD0AD1206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C4A44AE-2782-437C-A1A4-5F20E72BF47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16A02AD-C484-4C29-B2A6-AB0C04C821A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24B2E0-B5F2-492C-85F8-92AD53D36D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39657F-0DFE-45C4-9DF9-C0A94481363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0411127-BA61-4C7C-98D2-5DB969C032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ctrTitle"/>
          </p:nvPr>
        </p:nvSpPr>
        <p:spPr/>
        <p:txBody>
          <a:bodyPr/>
          <a:lstStyle/>
          <a:p>
            <a:r>
              <a:rPr lang="en-US"/>
              <a:t>Specialty Instrument Trays</a:t>
            </a:r>
          </a:p>
        </p:txBody>
      </p:sp>
      <p:sp>
        <p:nvSpPr>
          <p:cNvPr id="19461" name="Rectangle 5"/>
          <p:cNvSpPr>
            <a:spLocks noGrp="1" noChangeArrowheads="1"/>
          </p:cNvSpPr>
          <p:nvPr>
            <p:ph type="subTitle" idx="1"/>
          </p:nvPr>
        </p:nvSpPr>
        <p:spPr/>
        <p:txBody>
          <a:bodyPr/>
          <a:lstStyle/>
          <a:p>
            <a:pPr>
              <a:lnSpc>
                <a:spcPct val="80000"/>
              </a:lnSpc>
            </a:pPr>
            <a:r>
              <a:rPr lang="en-US" sz="2800"/>
              <a:t>Tracheotomy, Vascular, Chest </a:t>
            </a:r>
          </a:p>
          <a:p>
            <a:pPr>
              <a:lnSpc>
                <a:spcPct val="80000"/>
              </a:lnSpc>
            </a:pPr>
            <a:r>
              <a:rPr lang="en-US" sz="2800"/>
              <a:t>Plus</a:t>
            </a:r>
          </a:p>
          <a:p>
            <a:pPr>
              <a:lnSpc>
                <a:spcPct val="80000"/>
              </a:lnSpc>
            </a:pPr>
            <a:r>
              <a:rPr lang="en-US" sz="2800"/>
              <a:t>Large Self-Retaining Retractor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a:t>Carotid Endarterectomy Instruments</a:t>
            </a:r>
          </a:p>
        </p:txBody>
      </p:sp>
      <p:sp>
        <p:nvSpPr>
          <p:cNvPr id="13315" name="Rectangle 3"/>
          <p:cNvSpPr>
            <a:spLocks noGrp="1" noChangeArrowheads="1"/>
          </p:cNvSpPr>
          <p:nvPr>
            <p:ph type="body" idx="1"/>
          </p:nvPr>
        </p:nvSpPr>
        <p:spPr/>
        <p:txBody>
          <a:bodyPr/>
          <a:lstStyle/>
          <a:p>
            <a:pPr>
              <a:lnSpc>
                <a:spcPct val="80000"/>
              </a:lnSpc>
            </a:pPr>
            <a:r>
              <a:rPr lang="en-US" sz="2000"/>
              <a:t>Peripheral vascular clamping and occluding instruments:</a:t>
            </a:r>
          </a:p>
          <a:p>
            <a:pPr>
              <a:lnSpc>
                <a:spcPct val="80000"/>
              </a:lnSpc>
            </a:pPr>
            <a:r>
              <a:rPr lang="en-US" sz="2000"/>
              <a:t>Peripheral debakey clamps p. 147 instrument book</a:t>
            </a:r>
          </a:p>
          <a:p>
            <a:pPr>
              <a:lnSpc>
                <a:spcPct val="80000"/>
              </a:lnSpc>
            </a:pPr>
            <a:r>
              <a:rPr lang="en-US" sz="2000"/>
              <a:t>Right angle peripheral debakey clamp</a:t>
            </a:r>
          </a:p>
          <a:p>
            <a:pPr>
              <a:lnSpc>
                <a:spcPct val="80000"/>
              </a:lnSpc>
              <a:buFontTx/>
              <a:buNone/>
            </a:pPr>
            <a:r>
              <a:rPr lang="en-US" sz="2000"/>
              <a:t>    *FYI peripheral debakeys come in different sizes as well</a:t>
            </a:r>
          </a:p>
          <a:p>
            <a:pPr>
              <a:lnSpc>
                <a:spcPct val="80000"/>
              </a:lnSpc>
            </a:pPr>
            <a:r>
              <a:rPr lang="en-US" sz="2000"/>
              <a:t>PDA (patent ductus arteriosis/coartation clamp/glassman) p. 148 instrument book</a:t>
            </a:r>
          </a:p>
          <a:p>
            <a:pPr>
              <a:lnSpc>
                <a:spcPct val="80000"/>
              </a:lnSpc>
            </a:pPr>
            <a:r>
              <a:rPr lang="en-US" sz="2000"/>
              <a:t>Fogarty hydrogrip clamps (take disposable inserts) p. 147 top </a:t>
            </a:r>
          </a:p>
          <a:p>
            <a:pPr>
              <a:lnSpc>
                <a:spcPct val="80000"/>
              </a:lnSpc>
            </a:pPr>
            <a:r>
              <a:rPr lang="en-US" sz="2000"/>
              <a:t>Bulldogs (see p.145 instrument book for examples of non-disposable variations)</a:t>
            </a:r>
          </a:p>
          <a:p>
            <a:pPr>
              <a:lnSpc>
                <a:spcPct val="80000"/>
              </a:lnSpc>
            </a:pPr>
            <a:r>
              <a:rPr lang="en-US" sz="2000"/>
              <a:t>Henley clamp</a:t>
            </a:r>
          </a:p>
          <a:p>
            <a:pPr>
              <a:lnSpc>
                <a:spcPct val="80000"/>
              </a:lnSpc>
            </a:pPr>
            <a:r>
              <a:rPr lang="en-US" sz="2000"/>
              <a:t>Martinez vascular clamp</a:t>
            </a:r>
          </a:p>
          <a:p>
            <a:pPr>
              <a:lnSpc>
                <a:spcPct val="80000"/>
              </a:lnSpc>
            </a:pPr>
            <a:r>
              <a:rPr lang="en-US" sz="2000"/>
              <a:t>Javid shunt clamp p. 146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a:t>Peripheral Vascular Trays</a:t>
            </a:r>
          </a:p>
        </p:txBody>
      </p:sp>
      <p:sp>
        <p:nvSpPr>
          <p:cNvPr id="15363" name="Rectangle 3"/>
          <p:cNvSpPr>
            <a:spLocks noGrp="1" noChangeArrowheads="1"/>
          </p:cNvSpPr>
          <p:nvPr>
            <p:ph type="body" idx="1"/>
          </p:nvPr>
        </p:nvSpPr>
        <p:spPr/>
        <p:txBody>
          <a:bodyPr/>
          <a:lstStyle/>
          <a:p>
            <a:pPr marL="609600" indent="-609600">
              <a:lnSpc>
                <a:spcPct val="80000"/>
              </a:lnSpc>
            </a:pPr>
            <a:r>
              <a:rPr lang="en-US" sz="2000" b="1"/>
              <a:t>Major PV Tray:</a:t>
            </a:r>
            <a:endParaRPr lang="en-US" sz="2000"/>
          </a:p>
          <a:p>
            <a:pPr marL="609600" indent="-609600">
              <a:lnSpc>
                <a:spcPct val="80000"/>
              </a:lnSpc>
            </a:pPr>
            <a:r>
              <a:rPr lang="en-US" sz="2000"/>
              <a:t>Femoral-Femoral Bypass Graft</a:t>
            </a:r>
          </a:p>
          <a:p>
            <a:pPr marL="609600" indent="-609600">
              <a:lnSpc>
                <a:spcPct val="80000"/>
              </a:lnSpc>
            </a:pPr>
            <a:r>
              <a:rPr lang="en-US" sz="2000"/>
              <a:t>Femoral-Popliteal Bypass Graft</a:t>
            </a:r>
          </a:p>
          <a:p>
            <a:pPr marL="609600" indent="-609600">
              <a:lnSpc>
                <a:spcPct val="80000"/>
              </a:lnSpc>
            </a:pPr>
            <a:r>
              <a:rPr lang="en-US" sz="2000"/>
              <a:t>Femoral-Tibial Bypass Graft</a:t>
            </a:r>
          </a:p>
          <a:p>
            <a:pPr marL="609600" indent="-609600">
              <a:lnSpc>
                <a:spcPct val="80000"/>
              </a:lnSpc>
            </a:pPr>
            <a:r>
              <a:rPr lang="en-US" sz="2000"/>
              <a:t>Axillo-Femoral Bypass Graft</a:t>
            </a:r>
          </a:p>
          <a:p>
            <a:pPr marL="609600" indent="-609600">
              <a:lnSpc>
                <a:spcPct val="80000"/>
              </a:lnSpc>
            </a:pPr>
            <a:r>
              <a:rPr lang="en-US" sz="2000"/>
              <a:t>AAA Repair (Abdominal Aortic Aneurysmectomy)</a:t>
            </a:r>
          </a:p>
          <a:p>
            <a:pPr marL="609600" indent="-609600">
              <a:lnSpc>
                <a:spcPct val="80000"/>
              </a:lnSpc>
            </a:pPr>
            <a:r>
              <a:rPr lang="en-US" sz="2000"/>
              <a:t>All of the above are done to correct a stenosis or obstruction somewhere along the flow of these arteries.  Lower extremity arterial blood flow is compromised (ischemia), which compromises the limb involved (potential necrosis of limb).  We “bypass” or re-route the blood flow to go around the obstruction or stenosis.  Obstructions usually caused by atherosclerosis or trauma.</a:t>
            </a:r>
          </a:p>
          <a:p>
            <a:pPr marL="609600" indent="-609600">
              <a:lnSpc>
                <a:spcPct val="80000"/>
              </a:lnSpc>
            </a:pPr>
            <a:r>
              <a:rPr lang="en-US" sz="2000"/>
              <a:t>May also be used in conjunction with a “CHEST TRAY” for thoracic (lung) surgeries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Peripheral Vascular Instruments</a:t>
            </a:r>
          </a:p>
        </p:txBody>
      </p:sp>
      <p:sp>
        <p:nvSpPr>
          <p:cNvPr id="18435" name="Rectangle 3"/>
          <p:cNvSpPr>
            <a:spLocks noGrp="1" noChangeArrowheads="1"/>
          </p:cNvSpPr>
          <p:nvPr>
            <p:ph type="body" idx="1"/>
          </p:nvPr>
        </p:nvSpPr>
        <p:spPr/>
        <p:txBody>
          <a:bodyPr/>
          <a:lstStyle/>
          <a:p>
            <a:r>
              <a:rPr lang="en-US"/>
              <a:t>What you don’t know yet:</a:t>
            </a:r>
          </a:p>
          <a:p>
            <a:r>
              <a:rPr lang="en-US"/>
              <a:t>Peripheral debakey clamps</a:t>
            </a:r>
          </a:p>
          <a:p>
            <a:r>
              <a:rPr lang="en-US"/>
              <a:t>Satinsky clamps p. 149</a:t>
            </a:r>
          </a:p>
          <a:p>
            <a:r>
              <a:rPr lang="en-US"/>
              <a:t>Cooley clamps</a:t>
            </a:r>
          </a:p>
          <a:p>
            <a:r>
              <a:rPr lang="en-US"/>
              <a:t>Aortic clamps</a:t>
            </a:r>
          </a:p>
          <a:p>
            <a:r>
              <a:rPr lang="en-US"/>
              <a:t>Fogarty clamps</a:t>
            </a:r>
          </a:p>
          <a:p>
            <a:r>
              <a:rPr lang="en-US"/>
              <a:t>Fogarty bulldog spring applier p.146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SC00526"/>
          <p:cNvPicPr>
            <a:picLocks noChangeAspect="1" noChangeArrowheads="1"/>
          </p:cNvPicPr>
          <p:nvPr/>
        </p:nvPicPr>
        <p:blipFill>
          <a:blip r:embed="rId2" cstate="print"/>
          <a:srcRect/>
          <a:stretch>
            <a:fillRect/>
          </a:stretch>
        </p:blipFill>
        <p:spPr bwMode="auto">
          <a:xfrm>
            <a:off x="609600" y="304800"/>
            <a:ext cx="7924800" cy="5943600"/>
          </a:xfrm>
          <a:prstGeom prst="rect">
            <a:avLst/>
          </a:prstGeom>
          <a:noFill/>
        </p:spPr>
      </p:pic>
      <p:sp>
        <p:nvSpPr>
          <p:cNvPr id="26627" name="Text Box 3"/>
          <p:cNvSpPr txBox="1">
            <a:spLocks noChangeArrowheads="1"/>
          </p:cNvSpPr>
          <p:nvPr/>
        </p:nvSpPr>
        <p:spPr bwMode="auto">
          <a:xfrm>
            <a:off x="3657600" y="457200"/>
            <a:ext cx="1746250" cy="366713"/>
          </a:xfrm>
          <a:prstGeom prst="rect">
            <a:avLst/>
          </a:prstGeom>
          <a:noFill/>
          <a:ln w="9525">
            <a:noFill/>
            <a:miter lim="800000"/>
            <a:headEnd/>
            <a:tailEnd/>
          </a:ln>
          <a:effectLst/>
        </p:spPr>
        <p:txBody>
          <a:bodyPr wrap="none">
            <a:spAutoFit/>
          </a:bodyPr>
          <a:lstStyle/>
          <a:p>
            <a:r>
              <a:rPr lang="en-US" b="1"/>
              <a:t>Alms retractor</a:t>
            </a:r>
          </a:p>
        </p:txBody>
      </p:sp>
      <p:sp>
        <p:nvSpPr>
          <p:cNvPr id="26628" name="Text Box 4"/>
          <p:cNvSpPr txBox="1">
            <a:spLocks noChangeArrowheads="1"/>
          </p:cNvSpPr>
          <p:nvPr/>
        </p:nvSpPr>
        <p:spPr bwMode="auto">
          <a:xfrm>
            <a:off x="3429000" y="1066800"/>
            <a:ext cx="3003550" cy="366713"/>
          </a:xfrm>
          <a:prstGeom prst="rect">
            <a:avLst/>
          </a:prstGeom>
          <a:noFill/>
          <a:ln w="9525">
            <a:noFill/>
            <a:miter lim="800000"/>
            <a:headEnd/>
            <a:tailEnd/>
          </a:ln>
          <a:effectLst/>
        </p:spPr>
        <p:txBody>
          <a:bodyPr wrap="none">
            <a:spAutoFit/>
          </a:bodyPr>
          <a:lstStyle/>
          <a:p>
            <a:r>
              <a:rPr lang="en-US" b="1"/>
              <a:t>Peripheral debakey clamp</a:t>
            </a:r>
          </a:p>
        </p:txBody>
      </p:sp>
      <p:sp>
        <p:nvSpPr>
          <p:cNvPr id="26629" name="Text Box 5"/>
          <p:cNvSpPr txBox="1">
            <a:spLocks noChangeArrowheads="1"/>
          </p:cNvSpPr>
          <p:nvPr/>
        </p:nvSpPr>
        <p:spPr bwMode="auto">
          <a:xfrm>
            <a:off x="4098925" y="2932113"/>
            <a:ext cx="1847850" cy="366712"/>
          </a:xfrm>
          <a:prstGeom prst="rect">
            <a:avLst/>
          </a:prstGeom>
          <a:noFill/>
          <a:ln w="9525">
            <a:noFill/>
            <a:miter lim="800000"/>
            <a:headEnd/>
            <a:tailEnd/>
          </a:ln>
          <a:effectLst/>
        </p:spPr>
        <p:txBody>
          <a:bodyPr wrap="none">
            <a:spAutoFit/>
          </a:bodyPr>
          <a:lstStyle/>
          <a:p>
            <a:r>
              <a:rPr lang="en-US" b="1"/>
              <a:t>Satinsky clamp</a:t>
            </a:r>
          </a:p>
        </p:txBody>
      </p:sp>
      <p:sp>
        <p:nvSpPr>
          <p:cNvPr id="26630" name="Text Box 6"/>
          <p:cNvSpPr txBox="1">
            <a:spLocks noChangeArrowheads="1"/>
          </p:cNvSpPr>
          <p:nvPr/>
        </p:nvSpPr>
        <p:spPr bwMode="auto">
          <a:xfrm>
            <a:off x="1981200" y="1066800"/>
            <a:ext cx="733425" cy="2238375"/>
          </a:xfrm>
          <a:prstGeom prst="rect">
            <a:avLst/>
          </a:prstGeom>
          <a:noFill/>
          <a:ln w="9525">
            <a:noFill/>
            <a:miter lim="800000"/>
            <a:headEnd/>
            <a:tailEnd/>
          </a:ln>
          <a:effectLst/>
        </p:spPr>
        <p:txBody>
          <a:bodyPr vert="eaVert" wrap="none">
            <a:spAutoFit/>
          </a:bodyPr>
          <a:lstStyle/>
          <a:p>
            <a:r>
              <a:rPr lang="en-US" b="1"/>
              <a:t>Potts-smith forceps</a:t>
            </a:r>
          </a:p>
          <a:p>
            <a:r>
              <a:rPr lang="en-US" b="1"/>
              <a:t>AKA Geralds</a:t>
            </a:r>
          </a:p>
        </p:txBody>
      </p:sp>
      <p:sp>
        <p:nvSpPr>
          <p:cNvPr id="26631" name="Text Box 7"/>
          <p:cNvSpPr txBox="1">
            <a:spLocks noChangeArrowheads="1"/>
          </p:cNvSpPr>
          <p:nvPr/>
        </p:nvSpPr>
        <p:spPr bwMode="auto">
          <a:xfrm>
            <a:off x="3946525" y="5141913"/>
            <a:ext cx="3168650" cy="366712"/>
          </a:xfrm>
          <a:prstGeom prst="rect">
            <a:avLst/>
          </a:prstGeom>
          <a:noFill/>
          <a:ln w="9525">
            <a:noFill/>
            <a:miter lim="800000"/>
            <a:headEnd/>
            <a:tailEnd/>
          </a:ln>
          <a:effectLst/>
        </p:spPr>
        <p:txBody>
          <a:bodyPr wrap="none">
            <a:spAutoFit/>
          </a:bodyPr>
          <a:lstStyle/>
          <a:p>
            <a:r>
              <a:rPr lang="en-US" b="1"/>
              <a:t>VASCULAR INSTRUMENTS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SC00530"/>
          <p:cNvPicPr>
            <a:picLocks noChangeAspect="1" noChangeArrowheads="1"/>
          </p:cNvPicPr>
          <p:nvPr/>
        </p:nvPicPr>
        <p:blipFill>
          <a:blip r:embed="rId2" cstate="print"/>
          <a:srcRect/>
          <a:stretch>
            <a:fillRect/>
          </a:stretch>
        </p:blipFill>
        <p:spPr bwMode="auto">
          <a:xfrm>
            <a:off x="609600" y="-1828800"/>
            <a:ext cx="7924800" cy="10668000"/>
          </a:xfrm>
          <a:prstGeom prst="rect">
            <a:avLst/>
          </a:prstGeom>
          <a:noFill/>
        </p:spPr>
      </p:pic>
      <p:sp>
        <p:nvSpPr>
          <p:cNvPr id="27651" name="Text Box 3"/>
          <p:cNvSpPr txBox="1">
            <a:spLocks noChangeArrowheads="1"/>
          </p:cNvSpPr>
          <p:nvPr/>
        </p:nvSpPr>
        <p:spPr bwMode="auto">
          <a:xfrm>
            <a:off x="3870325" y="4735513"/>
            <a:ext cx="1228725" cy="396875"/>
          </a:xfrm>
          <a:prstGeom prst="rect">
            <a:avLst/>
          </a:prstGeom>
          <a:noFill/>
          <a:ln w="9525">
            <a:noFill/>
            <a:miter lim="800000"/>
            <a:headEnd/>
            <a:tailEnd/>
          </a:ln>
          <a:effectLst/>
        </p:spPr>
        <p:txBody>
          <a:bodyPr wrap="none">
            <a:spAutoFit/>
          </a:bodyPr>
          <a:lstStyle/>
          <a:p>
            <a:r>
              <a:rPr lang="en-US" sz="2000" b="1"/>
              <a:t>Satinsky</a:t>
            </a:r>
          </a:p>
        </p:txBody>
      </p:sp>
      <p:sp>
        <p:nvSpPr>
          <p:cNvPr id="27652" name="Text Box 4"/>
          <p:cNvSpPr txBox="1">
            <a:spLocks noChangeArrowheads="1"/>
          </p:cNvSpPr>
          <p:nvPr/>
        </p:nvSpPr>
        <p:spPr bwMode="auto">
          <a:xfrm>
            <a:off x="838200" y="5334000"/>
            <a:ext cx="7748588" cy="1187450"/>
          </a:xfrm>
          <a:prstGeom prst="rect">
            <a:avLst/>
          </a:prstGeom>
          <a:noFill/>
          <a:ln w="9525">
            <a:noFill/>
            <a:miter lim="800000"/>
            <a:headEnd/>
            <a:tailEnd/>
          </a:ln>
          <a:effectLst/>
        </p:spPr>
        <p:txBody>
          <a:bodyPr wrap="none">
            <a:spAutoFit/>
          </a:bodyPr>
          <a:lstStyle/>
          <a:p>
            <a:pPr algn="ctr"/>
            <a:r>
              <a:rPr lang="en-US" sz="2400" b="1"/>
              <a:t>VASCULAR CLAMPS</a:t>
            </a:r>
          </a:p>
          <a:p>
            <a:pPr algn="ctr"/>
            <a:r>
              <a:rPr lang="en-US" sz="2400" b="1"/>
              <a:t>All vascular clamps have debakey lined jaws</a:t>
            </a:r>
          </a:p>
          <a:p>
            <a:pPr algn="ctr"/>
            <a:r>
              <a:rPr lang="en-US" sz="2400" b="1"/>
              <a:t>and are considered clamping/occluding instruments</a:t>
            </a:r>
          </a:p>
        </p:txBody>
      </p:sp>
      <p:sp>
        <p:nvSpPr>
          <p:cNvPr id="27653" name="Text Box 5"/>
          <p:cNvSpPr txBox="1">
            <a:spLocks noChangeArrowheads="1"/>
          </p:cNvSpPr>
          <p:nvPr/>
        </p:nvSpPr>
        <p:spPr bwMode="auto">
          <a:xfrm>
            <a:off x="3032125" y="2830513"/>
            <a:ext cx="2541588" cy="396875"/>
          </a:xfrm>
          <a:prstGeom prst="rect">
            <a:avLst/>
          </a:prstGeom>
          <a:noFill/>
          <a:ln w="9525">
            <a:noFill/>
            <a:miter lim="800000"/>
            <a:headEnd/>
            <a:tailEnd/>
          </a:ln>
          <a:effectLst/>
        </p:spPr>
        <p:txBody>
          <a:bodyPr wrap="none">
            <a:spAutoFit/>
          </a:bodyPr>
          <a:lstStyle/>
          <a:p>
            <a:r>
              <a:rPr lang="en-US" sz="2000" b="1"/>
              <a:t>Peripheral Debakey</a:t>
            </a:r>
          </a:p>
        </p:txBody>
      </p:sp>
      <p:sp>
        <p:nvSpPr>
          <p:cNvPr id="27654" name="Text Box 6"/>
          <p:cNvSpPr txBox="1">
            <a:spLocks noChangeArrowheads="1"/>
          </p:cNvSpPr>
          <p:nvPr/>
        </p:nvSpPr>
        <p:spPr bwMode="auto">
          <a:xfrm>
            <a:off x="2498725" y="1941513"/>
            <a:ext cx="184150" cy="366712"/>
          </a:xfrm>
          <a:prstGeom prst="rect">
            <a:avLst/>
          </a:prstGeom>
          <a:noFill/>
          <a:ln w="9525">
            <a:noFill/>
            <a:miter lim="800000"/>
            <a:headEnd/>
            <a:tailEnd/>
          </a:ln>
          <a:effectLst/>
        </p:spPr>
        <p:txBody>
          <a:bodyPr wrap="none">
            <a:spAutoFit/>
          </a:bodyPr>
          <a:lstStyle/>
          <a:p>
            <a:endParaRPr lang="en-US"/>
          </a:p>
        </p:txBody>
      </p:sp>
      <p:sp>
        <p:nvSpPr>
          <p:cNvPr id="27655" name="Text Box 7"/>
          <p:cNvSpPr txBox="1">
            <a:spLocks noChangeArrowheads="1"/>
          </p:cNvSpPr>
          <p:nvPr/>
        </p:nvSpPr>
        <p:spPr bwMode="auto">
          <a:xfrm>
            <a:off x="2400300" y="228600"/>
            <a:ext cx="3600450" cy="915988"/>
          </a:xfrm>
          <a:prstGeom prst="rect">
            <a:avLst/>
          </a:prstGeom>
          <a:noFill/>
          <a:ln w="9525">
            <a:noFill/>
            <a:miter lim="800000"/>
            <a:headEnd/>
            <a:tailEnd/>
          </a:ln>
          <a:effectLst/>
        </p:spPr>
        <p:txBody>
          <a:bodyPr wrap="none">
            <a:spAutoFit/>
          </a:bodyPr>
          <a:lstStyle/>
          <a:p>
            <a:pPr algn="ctr"/>
            <a:r>
              <a:rPr lang="en-US" b="1"/>
              <a:t>PDAs (patent ductus arteriosis)</a:t>
            </a:r>
          </a:p>
          <a:p>
            <a:pPr algn="ctr"/>
            <a:r>
              <a:rPr lang="en-US" b="1"/>
              <a:t>Glovers/ Coarctation clamps</a:t>
            </a:r>
          </a:p>
          <a:p>
            <a:pPr algn="ctr"/>
            <a:r>
              <a:rPr lang="en-US" b="1"/>
              <a:t>Angled and straight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sp>
        <p:nvSpPr>
          <p:cNvPr id="28675" name="Rectangle 3"/>
          <p:cNvSpPr>
            <a:spLocks noGrp="1" noChangeArrowheads="1"/>
          </p:cNvSpPr>
          <p:nvPr>
            <p:ph type="body" idx="1"/>
          </p:nvPr>
        </p:nvSpPr>
        <p:spPr/>
        <p:txBody>
          <a:bodyPr/>
          <a:lstStyle/>
          <a:p>
            <a:endParaRPr lang="en-US"/>
          </a:p>
        </p:txBody>
      </p:sp>
      <p:pic>
        <p:nvPicPr>
          <p:cNvPr id="28676" name="Picture 4" descr="DSC00527"/>
          <p:cNvPicPr>
            <a:picLocks noChangeAspect="1" noChangeArrowheads="1"/>
          </p:cNvPicPr>
          <p:nvPr/>
        </p:nvPicPr>
        <p:blipFill>
          <a:blip r:embed="rId2" cstate="print"/>
          <a:srcRect/>
          <a:stretch>
            <a:fillRect/>
          </a:stretch>
        </p:blipFill>
        <p:spPr bwMode="auto">
          <a:xfrm>
            <a:off x="-304800" y="0"/>
            <a:ext cx="9448800" cy="7696200"/>
          </a:xfrm>
          <a:prstGeom prst="rect">
            <a:avLst/>
          </a:prstGeom>
          <a:noFill/>
        </p:spPr>
      </p:pic>
      <p:sp>
        <p:nvSpPr>
          <p:cNvPr id="28677" name="Text Box 5"/>
          <p:cNvSpPr txBox="1">
            <a:spLocks noChangeArrowheads="1"/>
          </p:cNvSpPr>
          <p:nvPr/>
        </p:nvSpPr>
        <p:spPr bwMode="auto">
          <a:xfrm>
            <a:off x="533400" y="304800"/>
            <a:ext cx="5670550" cy="1739900"/>
          </a:xfrm>
          <a:prstGeom prst="rect">
            <a:avLst/>
          </a:prstGeom>
          <a:noFill/>
          <a:ln w="9525">
            <a:noFill/>
            <a:miter lim="800000"/>
            <a:headEnd/>
            <a:tailEnd/>
          </a:ln>
          <a:effectLst/>
        </p:spPr>
        <p:txBody>
          <a:bodyPr wrap="none">
            <a:spAutoFit/>
          </a:bodyPr>
          <a:lstStyle/>
          <a:p>
            <a:pPr algn="ctr"/>
            <a:r>
              <a:rPr lang="en-US" b="1"/>
              <a:t>Potts-Smith scissors</a:t>
            </a:r>
          </a:p>
          <a:p>
            <a:pPr algn="ctr"/>
            <a:r>
              <a:rPr lang="en-US" b="1"/>
              <a:t>or</a:t>
            </a:r>
          </a:p>
          <a:p>
            <a:pPr algn="ctr"/>
            <a:r>
              <a:rPr lang="en-US" b="1"/>
              <a:t>Potts</a:t>
            </a:r>
          </a:p>
          <a:p>
            <a:pPr algn="ctr"/>
            <a:r>
              <a:rPr lang="en-US" b="1"/>
              <a:t>Tips come 25</a:t>
            </a:r>
            <a:r>
              <a:rPr lang="en-US" b="1">
                <a:cs typeface="Arial" charset="0"/>
              </a:rPr>
              <a:t>º, 45º, 60º, and reverse</a:t>
            </a:r>
          </a:p>
          <a:p>
            <a:pPr algn="ctr"/>
            <a:r>
              <a:rPr lang="en-US" b="1">
                <a:cs typeface="Arial" charset="0"/>
              </a:rPr>
              <a:t>Also come in a castro style called “finger Potts”</a:t>
            </a:r>
          </a:p>
          <a:p>
            <a:pPr algn="ctr"/>
            <a:r>
              <a:rPr lang="en-US" b="1">
                <a:cs typeface="Arial" charset="0"/>
              </a:rPr>
              <a:t>Used for extending an arteriotomy or duct incision</a:t>
            </a:r>
          </a:p>
        </p:txBody>
      </p:sp>
      <p:sp>
        <p:nvSpPr>
          <p:cNvPr id="28678" name="Text Box 6"/>
          <p:cNvSpPr txBox="1">
            <a:spLocks noChangeArrowheads="1"/>
          </p:cNvSpPr>
          <p:nvPr/>
        </p:nvSpPr>
        <p:spPr bwMode="auto">
          <a:xfrm>
            <a:off x="0" y="4038600"/>
            <a:ext cx="7658100" cy="701675"/>
          </a:xfrm>
          <a:prstGeom prst="rect">
            <a:avLst/>
          </a:prstGeom>
          <a:noFill/>
          <a:ln w="9525">
            <a:noFill/>
            <a:miter lim="800000"/>
            <a:headEnd/>
            <a:tailEnd/>
          </a:ln>
          <a:effectLst/>
        </p:spPr>
        <p:txBody>
          <a:bodyPr wrap="none">
            <a:spAutoFit/>
          </a:bodyPr>
          <a:lstStyle/>
          <a:p>
            <a:pPr algn="ctr"/>
            <a:r>
              <a:rPr lang="en-US" sz="2000" b="1"/>
              <a:t>Tenotomy scissors</a:t>
            </a:r>
          </a:p>
          <a:p>
            <a:pPr algn="ctr"/>
            <a:r>
              <a:rPr lang="en-US" sz="2000" b="1"/>
              <a:t>See used to cut delicate tissue such as vessels, ducts, nerves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SC00519"/>
          <p:cNvPicPr>
            <a:picLocks noChangeAspect="1" noChangeArrowheads="1"/>
          </p:cNvPicPr>
          <p:nvPr/>
        </p:nvPicPr>
        <p:blipFill>
          <a:blip r:embed="rId2" cstate="print"/>
          <a:srcRect/>
          <a:stretch>
            <a:fillRect/>
          </a:stretch>
        </p:blipFill>
        <p:spPr bwMode="auto">
          <a:xfrm>
            <a:off x="228600" y="247650"/>
            <a:ext cx="8763000" cy="6572250"/>
          </a:xfrm>
          <a:prstGeom prst="rect">
            <a:avLst/>
          </a:prstGeom>
          <a:noFill/>
        </p:spPr>
      </p:pic>
      <p:sp>
        <p:nvSpPr>
          <p:cNvPr id="29699" name="Text Box 3"/>
          <p:cNvSpPr txBox="1">
            <a:spLocks noChangeArrowheads="1"/>
          </p:cNvSpPr>
          <p:nvPr/>
        </p:nvSpPr>
        <p:spPr bwMode="auto">
          <a:xfrm>
            <a:off x="636588" y="457200"/>
            <a:ext cx="7672387" cy="2530475"/>
          </a:xfrm>
          <a:prstGeom prst="rect">
            <a:avLst/>
          </a:prstGeom>
          <a:noFill/>
          <a:ln w="9525">
            <a:noFill/>
            <a:miter lim="800000"/>
            <a:headEnd/>
            <a:tailEnd/>
          </a:ln>
          <a:effectLst/>
        </p:spPr>
        <p:txBody>
          <a:bodyPr wrap="none">
            <a:spAutoFit/>
          </a:bodyPr>
          <a:lstStyle/>
          <a:p>
            <a:pPr algn="ctr"/>
            <a:r>
              <a:rPr lang="en-US" sz="2000" b="1"/>
              <a:t>Titanium “locking” Castro-Viejo Needle Holder</a:t>
            </a:r>
          </a:p>
          <a:p>
            <a:pPr algn="ctr"/>
            <a:r>
              <a:rPr lang="en-US" sz="2000" b="1"/>
              <a:t>Also come non-locking</a:t>
            </a:r>
          </a:p>
          <a:p>
            <a:pPr algn="ctr"/>
            <a:r>
              <a:rPr lang="en-US" sz="2000" b="1"/>
              <a:t>Come in a variety of finishes, lengths and jaw sizes</a:t>
            </a:r>
          </a:p>
          <a:p>
            <a:pPr algn="ctr"/>
            <a:r>
              <a:rPr lang="en-US" sz="2000" b="1"/>
              <a:t>See used in Ophthalmic, Cardiovascular, peripheral vascular,</a:t>
            </a:r>
          </a:p>
          <a:p>
            <a:pPr algn="ctr"/>
            <a:r>
              <a:rPr lang="en-US" sz="2000" b="1"/>
              <a:t>Neurosurgical and plastic surgeries</a:t>
            </a:r>
          </a:p>
          <a:p>
            <a:pPr algn="ctr"/>
            <a:r>
              <a:rPr lang="en-US" sz="2000" b="1"/>
              <a:t>Jaws are smooth for gripping delicate suture needles</a:t>
            </a:r>
          </a:p>
          <a:p>
            <a:pPr algn="ctr"/>
            <a:r>
              <a:rPr lang="en-US" sz="2000" b="1"/>
              <a:t>Should not use “fine tipped” castros on larger than 7-0 needle</a:t>
            </a:r>
          </a:p>
          <a:p>
            <a:pPr algn="ctr"/>
            <a:r>
              <a:rPr lang="en-US" sz="2000" b="1"/>
              <a:t>To preserve tips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SC00528"/>
          <p:cNvPicPr>
            <a:picLocks noChangeAspect="1" noChangeArrowheads="1"/>
          </p:cNvPicPr>
          <p:nvPr/>
        </p:nvPicPr>
        <p:blipFill>
          <a:blip r:embed="rId2" cstate="print"/>
          <a:srcRect/>
          <a:stretch>
            <a:fillRect/>
          </a:stretch>
        </p:blipFill>
        <p:spPr bwMode="auto">
          <a:xfrm>
            <a:off x="1504950" y="-590550"/>
            <a:ext cx="5829300" cy="7772400"/>
          </a:xfrm>
          <a:prstGeom prst="rect">
            <a:avLst/>
          </a:prstGeom>
          <a:noFill/>
        </p:spPr>
      </p:pic>
      <p:sp>
        <p:nvSpPr>
          <p:cNvPr id="30723" name="Text Box 3"/>
          <p:cNvSpPr txBox="1">
            <a:spLocks noChangeArrowheads="1"/>
          </p:cNvSpPr>
          <p:nvPr/>
        </p:nvSpPr>
        <p:spPr bwMode="auto">
          <a:xfrm>
            <a:off x="2133600" y="0"/>
            <a:ext cx="1746250" cy="366713"/>
          </a:xfrm>
          <a:prstGeom prst="rect">
            <a:avLst/>
          </a:prstGeom>
          <a:noFill/>
          <a:ln w="9525">
            <a:noFill/>
            <a:miter lim="800000"/>
            <a:headEnd/>
            <a:tailEnd/>
          </a:ln>
          <a:effectLst/>
        </p:spPr>
        <p:txBody>
          <a:bodyPr wrap="none">
            <a:spAutoFit/>
          </a:bodyPr>
          <a:lstStyle/>
          <a:p>
            <a:pPr algn="ctr"/>
            <a:r>
              <a:rPr lang="en-US" b="1"/>
              <a:t>Alms retractor</a:t>
            </a:r>
          </a:p>
        </p:txBody>
      </p:sp>
      <p:sp>
        <p:nvSpPr>
          <p:cNvPr id="30724" name="Text Box 4"/>
          <p:cNvSpPr txBox="1">
            <a:spLocks noChangeArrowheads="1"/>
          </p:cNvSpPr>
          <p:nvPr/>
        </p:nvSpPr>
        <p:spPr bwMode="auto">
          <a:xfrm>
            <a:off x="4191000" y="5410200"/>
            <a:ext cx="3003550" cy="641350"/>
          </a:xfrm>
          <a:prstGeom prst="rect">
            <a:avLst/>
          </a:prstGeom>
          <a:noFill/>
          <a:ln w="9525">
            <a:noFill/>
            <a:miter lim="800000"/>
            <a:headEnd/>
            <a:tailEnd/>
          </a:ln>
          <a:effectLst/>
        </p:spPr>
        <p:txBody>
          <a:bodyPr wrap="none">
            <a:spAutoFit/>
          </a:bodyPr>
          <a:lstStyle/>
          <a:p>
            <a:pPr algn="ctr"/>
            <a:r>
              <a:rPr lang="en-US" b="1"/>
              <a:t>Garrett dilators</a:t>
            </a:r>
          </a:p>
          <a:p>
            <a:pPr algn="ctr"/>
            <a:r>
              <a:rPr lang="en-US" b="1"/>
              <a:t>For dilating blood vessels</a:t>
            </a:r>
          </a:p>
        </p:txBody>
      </p:sp>
      <p:sp>
        <p:nvSpPr>
          <p:cNvPr id="30725" name="Text Box 5"/>
          <p:cNvSpPr txBox="1">
            <a:spLocks noChangeArrowheads="1"/>
          </p:cNvSpPr>
          <p:nvPr/>
        </p:nvSpPr>
        <p:spPr bwMode="auto">
          <a:xfrm>
            <a:off x="2193925" y="6132513"/>
            <a:ext cx="2025650" cy="366712"/>
          </a:xfrm>
          <a:prstGeom prst="rect">
            <a:avLst/>
          </a:prstGeom>
          <a:noFill/>
          <a:ln w="9525">
            <a:noFill/>
            <a:miter lim="800000"/>
            <a:headEnd/>
            <a:tailEnd/>
          </a:ln>
          <a:effectLst/>
        </p:spPr>
        <p:txBody>
          <a:bodyPr wrap="none">
            <a:spAutoFit/>
          </a:bodyPr>
          <a:lstStyle/>
          <a:p>
            <a:r>
              <a:rPr lang="en-US" b="1"/>
              <a:t>Vascular dilators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a:p>
        </p:txBody>
      </p:sp>
      <p:sp>
        <p:nvSpPr>
          <p:cNvPr id="31747" name="Rectangle 3"/>
          <p:cNvSpPr>
            <a:spLocks noGrp="1" noChangeArrowheads="1"/>
          </p:cNvSpPr>
          <p:nvPr>
            <p:ph type="body" idx="1"/>
          </p:nvPr>
        </p:nvSpPr>
        <p:spPr/>
        <p:txBody>
          <a:bodyPr/>
          <a:lstStyle/>
          <a:p>
            <a:endParaRPr lang="en-US"/>
          </a:p>
        </p:txBody>
      </p:sp>
      <p:pic>
        <p:nvPicPr>
          <p:cNvPr id="31748" name="Picture 4" descr="DSC00529"/>
          <p:cNvPicPr>
            <a:picLocks noChangeAspect="1" noChangeArrowheads="1"/>
          </p:cNvPicPr>
          <p:nvPr/>
        </p:nvPicPr>
        <p:blipFill>
          <a:blip r:embed="rId2" cstate="print"/>
          <a:srcRect/>
          <a:stretch>
            <a:fillRect/>
          </a:stretch>
        </p:blipFill>
        <p:spPr bwMode="auto">
          <a:xfrm>
            <a:off x="0" y="-685800"/>
            <a:ext cx="9144000" cy="7543800"/>
          </a:xfrm>
          <a:prstGeom prst="rect">
            <a:avLst/>
          </a:prstGeom>
          <a:noFill/>
        </p:spPr>
      </p:pic>
      <p:sp>
        <p:nvSpPr>
          <p:cNvPr id="31749" name="Text Box 5"/>
          <p:cNvSpPr txBox="1">
            <a:spLocks noChangeArrowheads="1"/>
          </p:cNvSpPr>
          <p:nvPr/>
        </p:nvSpPr>
        <p:spPr bwMode="auto">
          <a:xfrm>
            <a:off x="3336925" y="3744913"/>
            <a:ext cx="2344738" cy="396875"/>
          </a:xfrm>
          <a:prstGeom prst="rect">
            <a:avLst/>
          </a:prstGeom>
          <a:noFill/>
          <a:ln w="9525">
            <a:noFill/>
            <a:miter lim="800000"/>
            <a:headEnd/>
            <a:tailEnd/>
          </a:ln>
          <a:effectLst/>
        </p:spPr>
        <p:txBody>
          <a:bodyPr wrap="none">
            <a:spAutoFit/>
          </a:bodyPr>
          <a:lstStyle/>
          <a:p>
            <a:r>
              <a:rPr lang="en-US" sz="2000" b="1"/>
              <a:t>Jackson Tunneler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Chest Trays</a:t>
            </a:r>
          </a:p>
        </p:txBody>
      </p:sp>
      <p:sp>
        <p:nvSpPr>
          <p:cNvPr id="21507" name="Rectangle 3"/>
          <p:cNvSpPr>
            <a:spLocks noGrp="1" noChangeArrowheads="1"/>
          </p:cNvSpPr>
          <p:nvPr>
            <p:ph type="body" idx="1"/>
          </p:nvPr>
        </p:nvSpPr>
        <p:spPr/>
        <p:txBody>
          <a:bodyPr/>
          <a:lstStyle/>
          <a:p>
            <a:pPr>
              <a:lnSpc>
                <a:spcPct val="80000"/>
              </a:lnSpc>
            </a:pPr>
            <a:r>
              <a:rPr lang="en-US" sz="2000"/>
              <a:t>Please note following instruments in your instrument book:</a:t>
            </a:r>
          </a:p>
          <a:p>
            <a:pPr>
              <a:lnSpc>
                <a:spcPct val="80000"/>
              </a:lnSpc>
            </a:pPr>
            <a:r>
              <a:rPr lang="en-US" sz="2000"/>
              <a:t>Pennington forceps p. 12 (the Pennington has a much smaller             </a:t>
            </a:r>
          </a:p>
          <a:p>
            <a:pPr>
              <a:lnSpc>
                <a:spcPct val="80000"/>
              </a:lnSpc>
              <a:buFontTx/>
              <a:buNone/>
            </a:pPr>
            <a:r>
              <a:rPr lang="en-US" sz="2000"/>
              <a:t>     than the Lovelace clamp but identical otherwise)</a:t>
            </a:r>
          </a:p>
          <a:p>
            <a:pPr>
              <a:lnSpc>
                <a:spcPct val="80000"/>
              </a:lnSpc>
            </a:pPr>
            <a:r>
              <a:rPr lang="en-US" sz="2000"/>
              <a:t>Duval or Lovelace Lung forceps p.150</a:t>
            </a:r>
          </a:p>
          <a:p>
            <a:pPr>
              <a:lnSpc>
                <a:spcPct val="80000"/>
              </a:lnSpc>
            </a:pPr>
            <a:r>
              <a:rPr lang="en-US" sz="2000"/>
              <a:t>Sarot bronchus clamp p. 150</a:t>
            </a:r>
          </a:p>
          <a:p>
            <a:pPr>
              <a:lnSpc>
                <a:spcPct val="80000"/>
              </a:lnSpc>
            </a:pPr>
            <a:r>
              <a:rPr lang="en-US" sz="2000"/>
              <a:t>Giertz-Shoemaker rib shears (Guillotine) p. 153</a:t>
            </a:r>
          </a:p>
          <a:p>
            <a:pPr>
              <a:lnSpc>
                <a:spcPct val="80000"/>
              </a:lnSpc>
            </a:pPr>
            <a:r>
              <a:rPr lang="en-US" sz="2000"/>
              <a:t>Doyan raspatory p. 154</a:t>
            </a:r>
          </a:p>
          <a:p>
            <a:pPr>
              <a:lnSpc>
                <a:spcPct val="80000"/>
              </a:lnSpc>
            </a:pPr>
            <a:r>
              <a:rPr lang="en-US" sz="2000"/>
              <a:t>Alexander raspatory p. 154</a:t>
            </a:r>
          </a:p>
          <a:p>
            <a:pPr>
              <a:lnSpc>
                <a:spcPct val="80000"/>
              </a:lnSpc>
            </a:pPr>
            <a:r>
              <a:rPr lang="en-US" sz="2000"/>
              <a:t>Bailey rib approximator p. 155</a:t>
            </a:r>
          </a:p>
          <a:p>
            <a:pPr>
              <a:lnSpc>
                <a:spcPct val="80000"/>
              </a:lnSpc>
            </a:pPr>
            <a:r>
              <a:rPr lang="en-US" sz="2000"/>
              <a:t>Allison lung retractor (wisk/egg-beater) p. 155</a:t>
            </a:r>
          </a:p>
          <a:p>
            <a:pPr>
              <a:lnSpc>
                <a:spcPct val="80000"/>
              </a:lnSpc>
            </a:pPr>
            <a:r>
              <a:rPr lang="en-US" sz="2000"/>
              <a:t>Tuffier rib spreader/retractor p. 156</a:t>
            </a:r>
          </a:p>
          <a:p>
            <a:pPr>
              <a:lnSpc>
                <a:spcPct val="80000"/>
              </a:lnSpc>
            </a:pPr>
            <a:r>
              <a:rPr lang="en-US" sz="2000"/>
              <a:t>Burford rib spreader/retractor p. 156</a:t>
            </a:r>
          </a:p>
          <a:p>
            <a:pPr>
              <a:lnSpc>
                <a:spcPct val="80000"/>
              </a:lnSpc>
            </a:pPr>
            <a:r>
              <a:rPr lang="en-US" sz="2000"/>
              <a:t>Davidson scapula retractor (p. 890 ST for the ST)</a:t>
            </a:r>
          </a:p>
          <a:p>
            <a:pPr>
              <a:lnSpc>
                <a:spcPct val="80000"/>
              </a:lnSpc>
            </a:pPr>
            <a:endParaRPr lang="en-US" sz="2000"/>
          </a:p>
          <a:p>
            <a:pPr>
              <a:lnSpc>
                <a:spcPct val="80000"/>
              </a:lnSpc>
            </a:pPr>
            <a:endParaRPr lang="en-US" sz="2000"/>
          </a:p>
        </p:txBody>
      </p:sp>
      <p:sp>
        <p:nvSpPr>
          <p:cNvPr id="21508" name="AutoShape 4"/>
          <p:cNvSpPr>
            <a:spLocks noChangeArrowheads="1"/>
          </p:cNvSpPr>
          <p:nvPr/>
        </p:nvSpPr>
        <p:spPr bwMode="auto">
          <a:xfrm rot="10800000">
            <a:off x="7924800" y="1905000"/>
            <a:ext cx="447675" cy="381000"/>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21510" name="AutoShape 6"/>
          <p:cNvSpPr>
            <a:spLocks noChangeArrowheads="1"/>
          </p:cNvSpPr>
          <p:nvPr/>
        </p:nvSpPr>
        <p:spPr bwMode="auto">
          <a:xfrm rot="10800000">
            <a:off x="7848600" y="1905000"/>
            <a:ext cx="600075" cy="457200"/>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DON”T FREAK OUT!</a:t>
            </a:r>
          </a:p>
        </p:txBody>
      </p:sp>
      <p:sp>
        <p:nvSpPr>
          <p:cNvPr id="8195" name="Rectangle 3"/>
          <p:cNvSpPr>
            <a:spLocks noGrp="1" noChangeArrowheads="1"/>
          </p:cNvSpPr>
          <p:nvPr>
            <p:ph type="body" idx="1"/>
          </p:nvPr>
        </p:nvSpPr>
        <p:spPr/>
        <p:txBody>
          <a:bodyPr/>
          <a:lstStyle/>
          <a:p>
            <a:r>
              <a:rPr lang="en-US" sz="2800" b="1"/>
              <a:t>Note the instruments that you have been learning are part of the Minor and Major Instrument Trays from AB-TECH and Mission Hospitals used in General Surgical and minor Procedures</a:t>
            </a:r>
          </a:p>
          <a:p>
            <a:r>
              <a:rPr lang="en-US" sz="2800" b="1"/>
              <a:t>You will find a few variations or “specialty” instruments with ALL SPECIALTY TRAYS</a:t>
            </a:r>
          </a:p>
          <a:p>
            <a:r>
              <a:rPr lang="en-US" sz="2800" b="1"/>
              <a:t>Focus on the variations as you learn these new trays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soA8589"/>
          <p:cNvPicPr>
            <a:picLocks noChangeAspect="1" noChangeArrowheads="1"/>
          </p:cNvPicPr>
          <p:nvPr/>
        </p:nvPicPr>
        <p:blipFill>
          <a:blip r:embed="rId2" cstate="print"/>
          <a:srcRect/>
          <a:stretch>
            <a:fillRect/>
          </a:stretch>
        </p:blipFill>
        <p:spPr bwMode="auto">
          <a:xfrm>
            <a:off x="-2133600" y="228600"/>
            <a:ext cx="11277600" cy="12534900"/>
          </a:xfrm>
          <a:prstGeom prst="rect">
            <a:avLst/>
          </a:prstGeom>
          <a:noFill/>
        </p:spPr>
      </p:pic>
      <p:sp>
        <p:nvSpPr>
          <p:cNvPr id="32771" name="Text Box 3"/>
          <p:cNvSpPr txBox="1">
            <a:spLocks noChangeArrowheads="1"/>
          </p:cNvSpPr>
          <p:nvPr/>
        </p:nvSpPr>
        <p:spPr bwMode="auto">
          <a:xfrm>
            <a:off x="2574925" y="4837113"/>
            <a:ext cx="2647950" cy="366712"/>
          </a:xfrm>
          <a:prstGeom prst="rect">
            <a:avLst/>
          </a:prstGeom>
          <a:noFill/>
          <a:ln w="9525">
            <a:noFill/>
            <a:miter lim="800000"/>
            <a:headEnd/>
            <a:tailEnd/>
          </a:ln>
          <a:effectLst/>
        </p:spPr>
        <p:txBody>
          <a:bodyPr wrap="none">
            <a:spAutoFit/>
          </a:bodyPr>
          <a:lstStyle/>
          <a:p>
            <a:r>
              <a:rPr lang="en-US" b="1"/>
              <a:t>Allison Lung Retractor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soC1C07"/>
          <p:cNvPicPr>
            <a:picLocks noChangeAspect="1" noChangeArrowheads="1"/>
          </p:cNvPicPr>
          <p:nvPr/>
        </p:nvPicPr>
        <p:blipFill>
          <a:blip r:embed="rId2" cstate="print"/>
          <a:srcRect/>
          <a:stretch>
            <a:fillRect/>
          </a:stretch>
        </p:blipFill>
        <p:spPr bwMode="auto">
          <a:xfrm>
            <a:off x="-3124200" y="0"/>
            <a:ext cx="12268200" cy="12039600"/>
          </a:xfrm>
          <a:prstGeom prst="rect">
            <a:avLst/>
          </a:prstGeom>
          <a:noFill/>
        </p:spPr>
      </p:pic>
      <p:sp>
        <p:nvSpPr>
          <p:cNvPr id="33795" name="Text Box 3"/>
          <p:cNvSpPr txBox="1">
            <a:spLocks noChangeArrowheads="1"/>
          </p:cNvSpPr>
          <p:nvPr/>
        </p:nvSpPr>
        <p:spPr bwMode="auto">
          <a:xfrm>
            <a:off x="974725" y="3389313"/>
            <a:ext cx="2190750" cy="366712"/>
          </a:xfrm>
          <a:prstGeom prst="rect">
            <a:avLst/>
          </a:prstGeom>
          <a:noFill/>
          <a:ln w="9525">
            <a:noFill/>
            <a:miter lim="800000"/>
            <a:headEnd/>
            <a:tailEnd/>
          </a:ln>
          <a:effectLst/>
        </p:spPr>
        <p:txBody>
          <a:bodyPr wrap="none">
            <a:spAutoFit/>
          </a:bodyPr>
          <a:lstStyle/>
          <a:p>
            <a:r>
              <a:rPr lang="en-US" b="1"/>
              <a:t>Duval Lung Clamp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so20CD5"/>
          <p:cNvPicPr>
            <a:picLocks noChangeAspect="1" noChangeArrowheads="1"/>
          </p:cNvPicPr>
          <p:nvPr/>
        </p:nvPicPr>
        <p:blipFill>
          <a:blip r:embed="rId2" cstate="print"/>
          <a:srcRect/>
          <a:stretch>
            <a:fillRect/>
          </a:stretch>
        </p:blipFill>
        <p:spPr bwMode="auto">
          <a:xfrm>
            <a:off x="-3581400" y="0"/>
            <a:ext cx="10744200" cy="11887200"/>
          </a:xfrm>
          <a:prstGeom prst="rect">
            <a:avLst/>
          </a:prstGeom>
          <a:noFill/>
        </p:spPr>
      </p:pic>
      <p:sp>
        <p:nvSpPr>
          <p:cNvPr id="34819" name="Text Box 3"/>
          <p:cNvSpPr txBox="1">
            <a:spLocks noChangeArrowheads="1"/>
          </p:cNvSpPr>
          <p:nvPr/>
        </p:nvSpPr>
        <p:spPr bwMode="auto">
          <a:xfrm>
            <a:off x="-92075" y="3617913"/>
            <a:ext cx="3359150" cy="366712"/>
          </a:xfrm>
          <a:prstGeom prst="rect">
            <a:avLst/>
          </a:prstGeom>
          <a:noFill/>
          <a:ln w="9525">
            <a:noFill/>
            <a:miter lim="800000"/>
            <a:headEnd/>
            <a:tailEnd/>
          </a:ln>
          <a:effectLst/>
        </p:spPr>
        <p:txBody>
          <a:bodyPr wrap="none">
            <a:spAutoFit/>
          </a:bodyPr>
          <a:lstStyle/>
          <a:p>
            <a:r>
              <a:rPr lang="en-US" b="1"/>
              <a:t>           Sarot Bronchus Clamp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mso18B73"/>
          <p:cNvPicPr>
            <a:picLocks noChangeAspect="1" noChangeArrowheads="1"/>
          </p:cNvPicPr>
          <p:nvPr/>
        </p:nvPicPr>
        <p:blipFill>
          <a:blip r:embed="rId2" cstate="print"/>
          <a:srcRect/>
          <a:stretch>
            <a:fillRect/>
          </a:stretch>
        </p:blipFill>
        <p:spPr bwMode="auto">
          <a:xfrm>
            <a:off x="-2286000" y="914400"/>
            <a:ext cx="10687050" cy="13830300"/>
          </a:xfrm>
          <a:prstGeom prst="rect">
            <a:avLst/>
          </a:prstGeom>
          <a:noFill/>
        </p:spPr>
      </p:pic>
      <p:sp>
        <p:nvSpPr>
          <p:cNvPr id="35843" name="Text Box 3"/>
          <p:cNvSpPr txBox="1">
            <a:spLocks noChangeArrowheads="1"/>
          </p:cNvSpPr>
          <p:nvPr/>
        </p:nvSpPr>
        <p:spPr bwMode="auto">
          <a:xfrm>
            <a:off x="2574925" y="1331913"/>
            <a:ext cx="3321050" cy="366712"/>
          </a:xfrm>
          <a:prstGeom prst="rect">
            <a:avLst/>
          </a:prstGeom>
          <a:noFill/>
          <a:ln w="9525">
            <a:noFill/>
            <a:miter lim="800000"/>
            <a:headEnd/>
            <a:tailEnd/>
          </a:ln>
          <a:effectLst/>
        </p:spPr>
        <p:txBody>
          <a:bodyPr wrap="none">
            <a:spAutoFit/>
          </a:bodyPr>
          <a:lstStyle/>
          <a:p>
            <a:r>
              <a:rPr lang="en-US" b="1"/>
              <a:t>Davidson Scapular Retractor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soB3F61"/>
          <p:cNvPicPr>
            <a:picLocks noChangeAspect="1" noChangeArrowheads="1"/>
          </p:cNvPicPr>
          <p:nvPr/>
        </p:nvPicPr>
        <p:blipFill>
          <a:blip r:embed="rId2" cstate="print"/>
          <a:srcRect/>
          <a:stretch>
            <a:fillRect/>
          </a:stretch>
        </p:blipFill>
        <p:spPr bwMode="auto">
          <a:xfrm>
            <a:off x="-2362200" y="1295400"/>
            <a:ext cx="10363200" cy="13411200"/>
          </a:xfrm>
          <a:prstGeom prst="rect">
            <a:avLst/>
          </a:prstGeom>
          <a:noFill/>
        </p:spPr>
      </p:pic>
      <p:sp>
        <p:nvSpPr>
          <p:cNvPr id="36868" name="Text Box 4"/>
          <p:cNvSpPr txBox="1">
            <a:spLocks noChangeArrowheads="1"/>
          </p:cNvSpPr>
          <p:nvPr/>
        </p:nvSpPr>
        <p:spPr bwMode="auto">
          <a:xfrm>
            <a:off x="3032125" y="4887913"/>
            <a:ext cx="1511300" cy="396875"/>
          </a:xfrm>
          <a:prstGeom prst="rect">
            <a:avLst/>
          </a:prstGeom>
          <a:noFill/>
          <a:ln w="9525">
            <a:noFill/>
            <a:miter lim="800000"/>
            <a:headEnd/>
            <a:tailEnd/>
          </a:ln>
          <a:effectLst/>
        </p:spPr>
        <p:txBody>
          <a:bodyPr wrap="none">
            <a:spAutoFit/>
          </a:bodyPr>
          <a:lstStyle/>
          <a:p>
            <a:r>
              <a:rPr lang="en-US" sz="2000" b="1"/>
              <a:t>Rib Shears</a:t>
            </a:r>
          </a:p>
        </p:txBody>
      </p:sp>
      <p:sp>
        <p:nvSpPr>
          <p:cNvPr id="36869" name="Text Box 5"/>
          <p:cNvSpPr txBox="1">
            <a:spLocks noChangeArrowheads="1"/>
          </p:cNvSpPr>
          <p:nvPr/>
        </p:nvSpPr>
        <p:spPr bwMode="auto">
          <a:xfrm>
            <a:off x="5699125" y="1484313"/>
            <a:ext cx="1035050" cy="366712"/>
          </a:xfrm>
          <a:prstGeom prst="rect">
            <a:avLst/>
          </a:prstGeom>
          <a:noFill/>
          <a:ln w="9525">
            <a:noFill/>
            <a:miter lim="800000"/>
            <a:headEnd/>
            <a:tailEnd/>
          </a:ln>
          <a:effectLst/>
        </p:spPr>
        <p:txBody>
          <a:bodyPr wrap="none">
            <a:spAutoFit/>
          </a:bodyPr>
          <a:lstStyle/>
          <a:p>
            <a:r>
              <a:rPr lang="en-US"/>
              <a:t>Bethune</a:t>
            </a:r>
          </a:p>
        </p:txBody>
      </p:sp>
      <p:sp>
        <p:nvSpPr>
          <p:cNvPr id="36870" name="Text Box 6"/>
          <p:cNvSpPr txBox="1">
            <a:spLocks noChangeArrowheads="1"/>
          </p:cNvSpPr>
          <p:nvPr/>
        </p:nvSpPr>
        <p:spPr bwMode="auto">
          <a:xfrm>
            <a:off x="2270125" y="1331913"/>
            <a:ext cx="2000250" cy="641350"/>
          </a:xfrm>
          <a:prstGeom prst="rect">
            <a:avLst/>
          </a:prstGeom>
          <a:noFill/>
          <a:ln w="9525">
            <a:noFill/>
            <a:miter lim="800000"/>
            <a:headEnd/>
            <a:tailEnd/>
          </a:ln>
          <a:effectLst/>
        </p:spPr>
        <p:txBody>
          <a:bodyPr wrap="none">
            <a:spAutoFit/>
          </a:bodyPr>
          <a:lstStyle/>
          <a:p>
            <a:r>
              <a:rPr lang="en-US"/>
              <a:t>Giertz-shoemaker</a:t>
            </a:r>
          </a:p>
          <a:p>
            <a:r>
              <a:rPr lang="en-US"/>
              <a:t>aka:”guillotine”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so5241F"/>
          <p:cNvPicPr>
            <a:picLocks noChangeAspect="1" noChangeArrowheads="1"/>
          </p:cNvPicPr>
          <p:nvPr/>
        </p:nvPicPr>
        <p:blipFill>
          <a:blip r:embed="rId2" cstate="print"/>
          <a:srcRect/>
          <a:stretch>
            <a:fillRect/>
          </a:stretch>
        </p:blipFill>
        <p:spPr bwMode="auto">
          <a:xfrm>
            <a:off x="-3124200" y="990600"/>
            <a:ext cx="11245850" cy="14554200"/>
          </a:xfrm>
          <a:prstGeom prst="rect">
            <a:avLst/>
          </a:prstGeom>
          <a:noFill/>
        </p:spPr>
      </p:pic>
      <p:sp>
        <p:nvSpPr>
          <p:cNvPr id="37891" name="Text Box 3"/>
          <p:cNvSpPr txBox="1">
            <a:spLocks noChangeArrowheads="1"/>
          </p:cNvSpPr>
          <p:nvPr/>
        </p:nvSpPr>
        <p:spPr bwMode="auto">
          <a:xfrm>
            <a:off x="4479925" y="1636713"/>
            <a:ext cx="2851150" cy="366712"/>
          </a:xfrm>
          <a:prstGeom prst="rect">
            <a:avLst/>
          </a:prstGeom>
          <a:noFill/>
          <a:ln w="9525">
            <a:noFill/>
            <a:miter lim="800000"/>
            <a:headEnd/>
            <a:tailEnd/>
          </a:ln>
          <a:effectLst/>
        </p:spPr>
        <p:txBody>
          <a:bodyPr wrap="none">
            <a:spAutoFit/>
          </a:bodyPr>
          <a:lstStyle/>
          <a:p>
            <a:r>
              <a:rPr lang="en-US" b="1"/>
              <a:t>Bailey Rib Approximator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so9692D"/>
          <p:cNvPicPr>
            <a:picLocks noChangeAspect="1" noChangeArrowheads="1"/>
          </p:cNvPicPr>
          <p:nvPr/>
        </p:nvPicPr>
        <p:blipFill>
          <a:blip r:embed="rId2" cstate="print"/>
          <a:srcRect/>
          <a:stretch>
            <a:fillRect/>
          </a:stretch>
        </p:blipFill>
        <p:spPr bwMode="auto">
          <a:xfrm>
            <a:off x="-4953000" y="0"/>
            <a:ext cx="14097000" cy="16230600"/>
          </a:xfrm>
          <a:prstGeom prst="rect">
            <a:avLst/>
          </a:prstGeom>
          <a:noFill/>
        </p:spPr>
      </p:pic>
      <p:sp>
        <p:nvSpPr>
          <p:cNvPr id="38915" name="Text Box 3"/>
          <p:cNvSpPr txBox="1">
            <a:spLocks noChangeArrowheads="1"/>
          </p:cNvSpPr>
          <p:nvPr/>
        </p:nvSpPr>
        <p:spPr bwMode="auto">
          <a:xfrm>
            <a:off x="4098925" y="4379913"/>
            <a:ext cx="1885950" cy="641350"/>
          </a:xfrm>
          <a:prstGeom prst="rect">
            <a:avLst/>
          </a:prstGeom>
          <a:noFill/>
          <a:ln w="9525">
            <a:noFill/>
            <a:miter lim="800000"/>
            <a:headEnd/>
            <a:tailEnd/>
          </a:ln>
          <a:effectLst/>
        </p:spPr>
        <p:txBody>
          <a:bodyPr wrap="none">
            <a:spAutoFit/>
          </a:bodyPr>
          <a:lstStyle/>
          <a:p>
            <a:pPr algn="ctr"/>
            <a:r>
              <a:rPr lang="en-US" b="1"/>
              <a:t>Doyan Pig Tails</a:t>
            </a:r>
          </a:p>
          <a:p>
            <a:pPr algn="ctr"/>
            <a:r>
              <a:rPr lang="en-US" b="1"/>
              <a:t>raspatories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so2520B"/>
          <p:cNvPicPr>
            <a:picLocks noChangeAspect="1" noChangeArrowheads="1"/>
          </p:cNvPicPr>
          <p:nvPr/>
        </p:nvPicPr>
        <p:blipFill>
          <a:blip r:embed="rId2" cstate="print"/>
          <a:srcRect/>
          <a:stretch>
            <a:fillRect/>
          </a:stretch>
        </p:blipFill>
        <p:spPr bwMode="auto">
          <a:xfrm>
            <a:off x="-3048000" y="1219200"/>
            <a:ext cx="10891838" cy="14097000"/>
          </a:xfrm>
          <a:prstGeom prst="rect">
            <a:avLst/>
          </a:prstGeom>
          <a:noFill/>
        </p:spPr>
      </p:pic>
      <p:sp>
        <p:nvSpPr>
          <p:cNvPr id="39939" name="Text Box 3"/>
          <p:cNvSpPr txBox="1">
            <a:spLocks noChangeArrowheads="1"/>
          </p:cNvSpPr>
          <p:nvPr/>
        </p:nvSpPr>
        <p:spPr bwMode="auto">
          <a:xfrm>
            <a:off x="3733800" y="4724400"/>
            <a:ext cx="2343150" cy="366713"/>
          </a:xfrm>
          <a:prstGeom prst="rect">
            <a:avLst/>
          </a:prstGeom>
          <a:noFill/>
          <a:ln w="9525">
            <a:noFill/>
            <a:miter lim="800000"/>
            <a:headEnd/>
            <a:tailEnd/>
          </a:ln>
          <a:effectLst/>
        </p:spPr>
        <p:txBody>
          <a:bodyPr wrap="none">
            <a:spAutoFit/>
          </a:bodyPr>
          <a:lstStyle/>
          <a:p>
            <a:r>
              <a:rPr lang="en-US" b="1"/>
              <a:t>Periosteal elevators</a:t>
            </a:r>
          </a:p>
        </p:txBody>
      </p:sp>
      <p:sp>
        <p:nvSpPr>
          <p:cNvPr id="39940" name="Text Box 4"/>
          <p:cNvSpPr txBox="1">
            <a:spLocks noChangeArrowheads="1"/>
          </p:cNvSpPr>
          <p:nvPr/>
        </p:nvSpPr>
        <p:spPr bwMode="auto">
          <a:xfrm>
            <a:off x="4327525" y="1712913"/>
            <a:ext cx="1123950" cy="366712"/>
          </a:xfrm>
          <a:prstGeom prst="rect">
            <a:avLst/>
          </a:prstGeom>
          <a:noFill/>
          <a:ln w="9525">
            <a:noFill/>
            <a:miter lim="800000"/>
            <a:headEnd/>
            <a:tailEnd/>
          </a:ln>
          <a:effectLst/>
        </p:spPr>
        <p:txBody>
          <a:bodyPr wrap="none">
            <a:spAutoFit/>
          </a:bodyPr>
          <a:lstStyle/>
          <a:p>
            <a:r>
              <a:rPr lang="en-US"/>
              <a:t>Cameron</a:t>
            </a:r>
          </a:p>
        </p:txBody>
      </p:sp>
      <p:sp>
        <p:nvSpPr>
          <p:cNvPr id="39941" name="Text Box 5"/>
          <p:cNvSpPr txBox="1">
            <a:spLocks noChangeArrowheads="1"/>
          </p:cNvSpPr>
          <p:nvPr/>
        </p:nvSpPr>
        <p:spPr bwMode="auto">
          <a:xfrm>
            <a:off x="4098925" y="3313113"/>
            <a:ext cx="1212850" cy="366712"/>
          </a:xfrm>
          <a:prstGeom prst="rect">
            <a:avLst/>
          </a:prstGeom>
          <a:noFill/>
          <a:ln w="9525">
            <a:noFill/>
            <a:miter lim="800000"/>
            <a:headEnd/>
            <a:tailEnd/>
          </a:ln>
          <a:effectLst/>
        </p:spPr>
        <p:txBody>
          <a:bodyPr wrap="none">
            <a:spAutoFit/>
          </a:bodyPr>
          <a:lstStyle/>
          <a:p>
            <a:r>
              <a:rPr lang="en-US"/>
              <a:t>Alexander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soB1639"/>
          <p:cNvPicPr>
            <a:picLocks noChangeAspect="1" noChangeArrowheads="1"/>
          </p:cNvPicPr>
          <p:nvPr/>
        </p:nvPicPr>
        <p:blipFill>
          <a:blip r:embed="rId2" cstate="print"/>
          <a:srcRect/>
          <a:stretch>
            <a:fillRect/>
          </a:stretch>
        </p:blipFill>
        <p:spPr bwMode="auto">
          <a:xfrm>
            <a:off x="-4267200" y="1676400"/>
            <a:ext cx="12725400" cy="16230600"/>
          </a:xfrm>
          <a:prstGeom prst="rect">
            <a:avLst/>
          </a:prstGeom>
          <a:noFill/>
        </p:spPr>
      </p:pic>
      <p:sp>
        <p:nvSpPr>
          <p:cNvPr id="40963" name="Text Box 3"/>
          <p:cNvSpPr txBox="1">
            <a:spLocks noChangeArrowheads="1"/>
          </p:cNvSpPr>
          <p:nvPr/>
        </p:nvSpPr>
        <p:spPr bwMode="auto">
          <a:xfrm>
            <a:off x="3870325" y="5522913"/>
            <a:ext cx="2711450" cy="366712"/>
          </a:xfrm>
          <a:prstGeom prst="rect">
            <a:avLst/>
          </a:prstGeom>
          <a:noFill/>
          <a:ln w="9525">
            <a:noFill/>
            <a:miter lim="800000"/>
            <a:headEnd/>
            <a:tailEnd/>
          </a:ln>
          <a:effectLst/>
        </p:spPr>
        <p:txBody>
          <a:bodyPr wrap="none">
            <a:spAutoFit/>
          </a:bodyPr>
          <a:lstStyle/>
          <a:p>
            <a:r>
              <a:rPr lang="en-US"/>
              <a:t>Finochietto Rib Retractor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lstStyle/>
          <a:p>
            <a:r>
              <a:rPr lang="en-US" sz="4000"/>
              <a:t>Large Self Retaining Retractor Systems</a:t>
            </a:r>
            <a:br>
              <a:rPr lang="en-US" sz="4000"/>
            </a:br>
            <a:endParaRPr lang="en-US" sz="4000"/>
          </a:p>
        </p:txBody>
      </p:sp>
      <p:sp>
        <p:nvSpPr>
          <p:cNvPr id="4101"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b="1"/>
              <a:t/>
            </a:r>
            <a:br>
              <a:rPr lang="en-US" sz="4000" b="1"/>
            </a:br>
            <a:r>
              <a:rPr lang="en-US" sz="4000" b="1"/>
              <a:t>“TRACH TRAY”</a:t>
            </a:r>
            <a:r>
              <a:rPr lang="en-US" sz="4000" b="1" u="sng"/>
              <a:t/>
            </a:r>
            <a:br>
              <a:rPr lang="en-US" sz="4000" b="1" u="sng"/>
            </a:br>
            <a:r>
              <a:rPr lang="en-US" sz="4000" b="1" u="sng"/>
              <a:t>Tracheotomy Tray</a:t>
            </a:r>
            <a:r>
              <a:rPr lang="en-US" sz="4000" b="1"/>
              <a:t/>
            </a:r>
            <a:br>
              <a:rPr lang="en-US" sz="4000" b="1"/>
            </a:br>
            <a:endParaRPr lang="en-US" sz="4000" b="1"/>
          </a:p>
        </p:txBody>
      </p:sp>
      <p:sp>
        <p:nvSpPr>
          <p:cNvPr id="9219" name="Rectangle 3"/>
          <p:cNvSpPr>
            <a:spLocks noGrp="1" noChangeArrowheads="1"/>
          </p:cNvSpPr>
          <p:nvPr>
            <p:ph type="body" idx="1"/>
          </p:nvPr>
        </p:nvSpPr>
        <p:spPr/>
        <p:txBody>
          <a:bodyPr/>
          <a:lstStyle/>
          <a:p>
            <a:pPr>
              <a:lnSpc>
                <a:spcPct val="80000"/>
              </a:lnSpc>
            </a:pPr>
            <a:r>
              <a:rPr lang="en-US" sz="2000" b="1"/>
              <a:t>Tracheotomy- to make a “temporary” opening into the trachea</a:t>
            </a:r>
          </a:p>
          <a:p>
            <a:pPr>
              <a:lnSpc>
                <a:spcPct val="80000"/>
              </a:lnSpc>
            </a:pPr>
            <a:r>
              <a:rPr lang="en-US" sz="2000" b="1"/>
              <a:t> EXAMPLES:</a:t>
            </a:r>
            <a:endParaRPr lang="en-US" sz="2000"/>
          </a:p>
          <a:p>
            <a:pPr>
              <a:lnSpc>
                <a:spcPct val="80000"/>
              </a:lnSpc>
            </a:pPr>
            <a:r>
              <a:rPr lang="en-US" sz="2000" b="1"/>
              <a:t>Acute Head/Neck Trauma</a:t>
            </a:r>
            <a:endParaRPr lang="en-US" sz="2000"/>
          </a:p>
          <a:p>
            <a:pPr>
              <a:lnSpc>
                <a:spcPct val="80000"/>
              </a:lnSpc>
            </a:pPr>
            <a:r>
              <a:rPr lang="en-US" sz="2000" b="1"/>
              <a:t>Aspiration of foreign body</a:t>
            </a:r>
            <a:endParaRPr lang="en-US" sz="2000"/>
          </a:p>
          <a:p>
            <a:pPr>
              <a:lnSpc>
                <a:spcPct val="80000"/>
              </a:lnSpc>
            </a:pPr>
            <a:r>
              <a:rPr lang="en-US" sz="2000" b="1"/>
              <a:t>Trouble weaning off a ventilator</a:t>
            </a:r>
            <a:endParaRPr lang="en-US" sz="2000"/>
          </a:p>
          <a:p>
            <a:pPr>
              <a:lnSpc>
                <a:spcPct val="80000"/>
              </a:lnSpc>
            </a:pPr>
            <a:r>
              <a:rPr lang="en-US" sz="2000" b="1"/>
              <a:t>Tracheostomy- “permanent” opening into the trachea</a:t>
            </a:r>
          </a:p>
          <a:p>
            <a:pPr>
              <a:lnSpc>
                <a:spcPct val="80000"/>
              </a:lnSpc>
            </a:pPr>
            <a:endParaRPr lang="en-US" sz="2000" b="1"/>
          </a:p>
          <a:p>
            <a:pPr>
              <a:lnSpc>
                <a:spcPct val="80000"/>
              </a:lnSpc>
            </a:pPr>
            <a:r>
              <a:rPr lang="en-US" sz="2000" b="1"/>
              <a:t>EXAMPLES of Surgeries:</a:t>
            </a:r>
            <a:endParaRPr lang="en-US" sz="2000"/>
          </a:p>
          <a:p>
            <a:pPr>
              <a:lnSpc>
                <a:spcPct val="80000"/>
              </a:lnSpc>
            </a:pPr>
            <a:r>
              <a:rPr lang="en-US" sz="2000" b="1"/>
              <a:t>Total laryngectomy surgery for throat cancer/cancer of the larynx</a:t>
            </a:r>
            <a:endParaRPr lang="en-US" sz="2000"/>
          </a:p>
          <a:p>
            <a:pPr>
              <a:lnSpc>
                <a:spcPct val="80000"/>
              </a:lnSpc>
            </a:pPr>
            <a:r>
              <a:rPr lang="en-US" sz="2000" b="1"/>
              <a:t>Vocal Cord Surgery/Removal</a:t>
            </a:r>
            <a:endParaRPr lang="en-US" sz="2000"/>
          </a:p>
          <a:p>
            <a:pPr>
              <a:lnSpc>
                <a:spcPct val="80000"/>
              </a:lnSpc>
            </a:pPr>
            <a:r>
              <a:rPr lang="en-US" sz="2000" b="1"/>
              <a:t>Chronic Head/Neck Trauma</a:t>
            </a:r>
            <a:endParaRPr lang="en-US" sz="2000"/>
          </a:p>
          <a:p>
            <a:pPr>
              <a:lnSpc>
                <a:spcPct val="80000"/>
              </a:lnSpc>
            </a:pPr>
            <a:r>
              <a:rPr lang="en-US" sz="2000" b="1"/>
              <a:t>Chronic Ventilator Patient</a:t>
            </a:r>
            <a:endParaRPr lang="en-US" sz="2000"/>
          </a:p>
          <a:p>
            <a:pPr>
              <a:lnSpc>
                <a:spcPct val="80000"/>
              </a:lnSpc>
            </a:pPr>
            <a:endParaRPr lang="en-US" sz="2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Self-Retaining </a:t>
            </a:r>
          </a:p>
        </p:txBody>
      </p:sp>
      <p:sp>
        <p:nvSpPr>
          <p:cNvPr id="16387" name="Rectangle 3"/>
          <p:cNvSpPr>
            <a:spLocks noGrp="1" noChangeArrowheads="1"/>
          </p:cNvSpPr>
          <p:nvPr>
            <p:ph type="body" idx="1"/>
          </p:nvPr>
        </p:nvSpPr>
        <p:spPr/>
        <p:txBody>
          <a:bodyPr/>
          <a:lstStyle/>
          <a:p>
            <a:pPr>
              <a:lnSpc>
                <a:spcPct val="90000"/>
              </a:lnSpc>
            </a:pPr>
            <a:r>
              <a:rPr lang="en-US" sz="2400" b="1" u="sng"/>
              <a:t>Bookwalter Retractor</a:t>
            </a:r>
            <a:endParaRPr lang="en-US" sz="2400" b="1"/>
          </a:p>
          <a:p>
            <a:pPr>
              <a:lnSpc>
                <a:spcPct val="90000"/>
              </a:lnSpc>
            </a:pPr>
            <a:r>
              <a:rPr lang="en-US" sz="2400" b="1"/>
              <a:t>(Surgeon preference as there are others)</a:t>
            </a:r>
          </a:p>
          <a:p>
            <a:pPr>
              <a:lnSpc>
                <a:spcPct val="90000"/>
              </a:lnSpc>
            </a:pPr>
            <a:r>
              <a:rPr lang="en-US" sz="2400" b="1"/>
              <a:t>Self-Retaining abdominal retractor </a:t>
            </a:r>
          </a:p>
          <a:p>
            <a:pPr>
              <a:lnSpc>
                <a:spcPct val="90000"/>
              </a:lnSpc>
            </a:pPr>
            <a:r>
              <a:rPr lang="en-US" sz="2400" b="1"/>
              <a:t>Used with abdominal procedures</a:t>
            </a:r>
          </a:p>
          <a:p>
            <a:pPr>
              <a:lnSpc>
                <a:spcPct val="90000"/>
              </a:lnSpc>
            </a:pPr>
            <a:r>
              <a:rPr lang="en-US" sz="2400" b="1"/>
              <a:t>Table post</a:t>
            </a:r>
          </a:p>
          <a:p>
            <a:pPr>
              <a:lnSpc>
                <a:spcPct val="90000"/>
              </a:lnSpc>
            </a:pPr>
            <a:r>
              <a:rPr lang="en-US" sz="2400" b="1"/>
              <a:t>Rings x 2 (small &amp; large)</a:t>
            </a:r>
          </a:p>
          <a:p>
            <a:pPr>
              <a:lnSpc>
                <a:spcPct val="90000"/>
              </a:lnSpc>
            </a:pPr>
            <a:r>
              <a:rPr lang="en-US" sz="2400" b="1"/>
              <a:t>Couplers for connection</a:t>
            </a:r>
          </a:p>
          <a:p>
            <a:pPr>
              <a:lnSpc>
                <a:spcPct val="90000"/>
              </a:lnSpc>
            </a:pPr>
            <a:r>
              <a:rPr lang="en-US" sz="2400" b="1"/>
              <a:t>Blades:  Balfour, Richardson, Harrington, Malleables of various widths &amp; lengths</a:t>
            </a:r>
          </a:p>
          <a:p>
            <a:pPr>
              <a:lnSpc>
                <a:spcPct val="90000"/>
              </a:lnSpc>
            </a:pPr>
            <a:r>
              <a:rPr lang="en-US" sz="2400" b="1"/>
              <a:t>Will hand up wet/wrung out lap with each blade passed for protection</a:t>
            </a:r>
            <a:r>
              <a:rPr lang="en-US" sz="240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Mod3CTM14"/>
          <p:cNvPicPr>
            <a:picLocks noChangeAspect="1" noChangeArrowheads="1"/>
          </p:cNvPicPr>
          <p:nvPr>
            <p:ph type="body" idx="4294967295"/>
          </p:nvPr>
        </p:nvPicPr>
        <p:blipFill>
          <a:blip r:embed="rId2" cstate="print"/>
          <a:srcRect/>
          <a:stretch>
            <a:fillRect/>
          </a:stretch>
        </p:blipFill>
        <p:spPr>
          <a:xfrm>
            <a:off x="381000" y="762000"/>
            <a:ext cx="8763000" cy="10668000"/>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Omni-Tract</a:t>
            </a:r>
          </a:p>
        </p:txBody>
      </p:sp>
      <p:sp>
        <p:nvSpPr>
          <p:cNvPr id="17411" name="Rectangle 3"/>
          <p:cNvSpPr>
            <a:spLocks noGrp="1" noChangeArrowheads="1"/>
          </p:cNvSpPr>
          <p:nvPr>
            <p:ph type="body" idx="1"/>
          </p:nvPr>
        </p:nvSpPr>
        <p:spPr/>
        <p:txBody>
          <a:bodyPr/>
          <a:lstStyle/>
          <a:p>
            <a:pPr marL="457200" indent="-457200">
              <a:lnSpc>
                <a:spcPct val="80000"/>
              </a:lnSpc>
            </a:pPr>
            <a:r>
              <a:rPr lang="en-US" sz="2400" b="1"/>
              <a:t>(Surgeon preference as there are others)</a:t>
            </a:r>
          </a:p>
          <a:p>
            <a:pPr marL="457200" indent="-457200">
              <a:lnSpc>
                <a:spcPct val="80000"/>
              </a:lnSpc>
            </a:pPr>
            <a:r>
              <a:rPr lang="en-US" sz="2400" b="1"/>
              <a:t>Self-Retaining abdominal retractor </a:t>
            </a:r>
          </a:p>
          <a:p>
            <a:pPr marL="457200" indent="-457200">
              <a:lnSpc>
                <a:spcPct val="80000"/>
              </a:lnSpc>
            </a:pPr>
            <a:r>
              <a:rPr lang="en-US" sz="2400" b="1"/>
              <a:t>Used with abdominal procedures</a:t>
            </a:r>
          </a:p>
          <a:p>
            <a:pPr marL="457200" indent="-457200">
              <a:lnSpc>
                <a:spcPct val="80000"/>
              </a:lnSpc>
            </a:pPr>
            <a:r>
              <a:rPr lang="en-US" sz="2400" b="1"/>
              <a:t>Table post</a:t>
            </a:r>
          </a:p>
          <a:p>
            <a:pPr marL="457200" indent="-457200">
              <a:lnSpc>
                <a:spcPct val="80000"/>
              </a:lnSpc>
            </a:pPr>
            <a:r>
              <a:rPr lang="en-US" sz="2400" b="1"/>
              <a:t>Arm </a:t>
            </a:r>
          </a:p>
          <a:p>
            <a:pPr marL="457200" indent="-457200">
              <a:lnSpc>
                <a:spcPct val="80000"/>
              </a:lnSpc>
            </a:pPr>
            <a:r>
              <a:rPr lang="en-US" sz="2400" b="1"/>
              <a:t>Couplers for connection</a:t>
            </a:r>
          </a:p>
          <a:p>
            <a:pPr marL="457200" indent="-457200">
              <a:lnSpc>
                <a:spcPct val="80000"/>
              </a:lnSpc>
            </a:pPr>
            <a:r>
              <a:rPr lang="en-US" sz="2400" b="1"/>
              <a:t>Blades one piece:  Bladder blades, Richardson, Harrington, Malleables of various widths &amp; lengths</a:t>
            </a:r>
          </a:p>
          <a:p>
            <a:pPr marL="457200" indent="-457200">
              <a:lnSpc>
                <a:spcPct val="80000"/>
              </a:lnSpc>
            </a:pPr>
            <a:r>
              <a:rPr lang="en-US" sz="2400" b="1"/>
              <a:t>Handles and screws for some of the three piece blades </a:t>
            </a:r>
          </a:p>
          <a:p>
            <a:pPr marL="457200" indent="-457200">
              <a:lnSpc>
                <a:spcPct val="80000"/>
              </a:lnSpc>
            </a:pPr>
            <a:r>
              <a:rPr lang="en-US" sz="2400" b="1"/>
              <a:t>Will hand up wet/wrung out lap with each blade passed for protection</a:t>
            </a:r>
            <a:r>
              <a:rPr lang="en-US" sz="2400"/>
              <a:t> </a:t>
            </a:r>
          </a:p>
          <a:p>
            <a:pPr marL="457200" indent="-457200">
              <a:lnSpc>
                <a:spcPct val="80000"/>
              </a:lnSpc>
            </a:pPr>
            <a:endParaRPr lang="en-US"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SC00361"/>
          <p:cNvPicPr>
            <a:picLocks noChangeAspect="1" noChangeArrowheads="1"/>
          </p:cNvPicPr>
          <p:nvPr/>
        </p:nvPicPr>
        <p:blipFill>
          <a:blip r:embed="rId2" cstate="print"/>
          <a:srcRect/>
          <a:stretch>
            <a:fillRect/>
          </a:stretch>
        </p:blipFill>
        <p:spPr bwMode="auto">
          <a:xfrm>
            <a:off x="0" y="0"/>
            <a:ext cx="9220200" cy="7143750"/>
          </a:xfrm>
          <a:prstGeom prst="rect">
            <a:avLst/>
          </a:prstGeom>
          <a:noFill/>
        </p:spPr>
      </p:pic>
      <p:sp>
        <p:nvSpPr>
          <p:cNvPr id="5123" name="Text Box 3"/>
          <p:cNvSpPr txBox="1">
            <a:spLocks noChangeArrowheads="1"/>
          </p:cNvSpPr>
          <p:nvPr/>
        </p:nvSpPr>
        <p:spPr bwMode="auto">
          <a:xfrm>
            <a:off x="5775325" y="5124450"/>
            <a:ext cx="2282825" cy="579438"/>
          </a:xfrm>
          <a:prstGeom prst="rect">
            <a:avLst/>
          </a:prstGeom>
          <a:noFill/>
          <a:ln w="9525">
            <a:noFill/>
            <a:miter lim="800000"/>
            <a:headEnd/>
            <a:tailEnd/>
          </a:ln>
          <a:effectLst/>
        </p:spPr>
        <p:txBody>
          <a:bodyPr wrap="none">
            <a:spAutoFit/>
          </a:bodyPr>
          <a:lstStyle/>
          <a:p>
            <a:pPr eaLnBrk="1" hangingPunct="1"/>
            <a:r>
              <a:rPr lang="en-US" sz="3200" b="1">
                <a:latin typeface="Times New Roman" pitchFamily="18" charset="0"/>
              </a:rPr>
              <a:t>Omni-Tract</a:t>
            </a:r>
          </a:p>
        </p:txBody>
      </p:sp>
      <p:sp>
        <p:nvSpPr>
          <p:cNvPr id="5124" name="Text Box 4"/>
          <p:cNvSpPr txBox="1">
            <a:spLocks noChangeArrowheads="1"/>
          </p:cNvSpPr>
          <p:nvPr/>
        </p:nvSpPr>
        <p:spPr bwMode="auto">
          <a:xfrm>
            <a:off x="2514600" y="6145213"/>
            <a:ext cx="2276475" cy="701675"/>
          </a:xfrm>
          <a:prstGeom prst="rect">
            <a:avLst/>
          </a:prstGeom>
          <a:noFill/>
          <a:ln w="9525">
            <a:noFill/>
            <a:miter lim="800000"/>
            <a:headEnd/>
            <a:tailEnd/>
          </a:ln>
          <a:effectLst/>
        </p:spPr>
        <p:txBody>
          <a:bodyPr wrap="none">
            <a:spAutoFit/>
          </a:bodyPr>
          <a:lstStyle/>
          <a:p>
            <a:pPr algn="ctr" eaLnBrk="1" hangingPunct="1"/>
            <a:r>
              <a:rPr lang="en-US" sz="2000" b="1">
                <a:latin typeface="Times New Roman" pitchFamily="18" charset="0"/>
              </a:rPr>
              <a:t>Heavy Castro-viejo</a:t>
            </a:r>
          </a:p>
          <a:p>
            <a:pPr algn="ctr" eaLnBrk="1" hangingPunct="1"/>
            <a:r>
              <a:rPr lang="en-US" sz="2000" b="1">
                <a:latin typeface="Times New Roman" pitchFamily="18" charset="0"/>
              </a:rPr>
              <a:t>Needle holder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b="1"/>
              <a:t/>
            </a:r>
            <a:br>
              <a:rPr lang="en-US" sz="4000" b="1"/>
            </a:br>
            <a:r>
              <a:rPr lang="en-US" sz="4000" b="1"/>
              <a:t>“TRACH TRAY”</a:t>
            </a:r>
            <a:r>
              <a:rPr lang="en-US" sz="4000" b="1" u="sng"/>
              <a:t/>
            </a:r>
            <a:br>
              <a:rPr lang="en-US" sz="4000" b="1" u="sng"/>
            </a:br>
            <a:r>
              <a:rPr lang="en-US" sz="4000" b="1"/>
              <a:t>Instrument Variations</a:t>
            </a:r>
            <a:r>
              <a:rPr lang="en-US" sz="4000" b="1" u="sng"/>
              <a:t> </a:t>
            </a:r>
            <a:endParaRPr lang="en-US" sz="4000" b="1"/>
          </a:p>
        </p:txBody>
      </p:sp>
      <p:sp>
        <p:nvSpPr>
          <p:cNvPr id="10243" name="Rectangle 3"/>
          <p:cNvSpPr>
            <a:spLocks noGrp="1" noChangeArrowheads="1"/>
          </p:cNvSpPr>
          <p:nvPr>
            <p:ph type="body" idx="1"/>
          </p:nvPr>
        </p:nvSpPr>
        <p:spPr/>
        <p:txBody>
          <a:bodyPr/>
          <a:lstStyle/>
          <a:p>
            <a:pPr>
              <a:buFontTx/>
              <a:buNone/>
            </a:pPr>
            <a:endParaRPr lang="en-US"/>
          </a:p>
          <a:p>
            <a:r>
              <a:rPr lang="en-US"/>
              <a:t>What you don’t know yet:</a:t>
            </a:r>
          </a:p>
          <a:p>
            <a:pPr>
              <a:buFontTx/>
              <a:buNone/>
            </a:pPr>
            <a:endParaRPr lang="en-US"/>
          </a:p>
          <a:p>
            <a:r>
              <a:rPr lang="en-US"/>
              <a:t>Trach hook</a:t>
            </a:r>
          </a:p>
          <a:p>
            <a:r>
              <a:rPr lang="en-US"/>
              <a:t>Trach spreaders</a:t>
            </a:r>
          </a:p>
          <a:p>
            <a:endParaRPr lang="en-US" u="sng"/>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SC0052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4579" name="Text Box 3"/>
          <p:cNvSpPr txBox="1">
            <a:spLocks noChangeArrowheads="1"/>
          </p:cNvSpPr>
          <p:nvPr/>
        </p:nvSpPr>
        <p:spPr bwMode="auto">
          <a:xfrm>
            <a:off x="304800" y="1447800"/>
            <a:ext cx="2827338" cy="457200"/>
          </a:xfrm>
          <a:prstGeom prst="rect">
            <a:avLst/>
          </a:prstGeom>
          <a:noFill/>
          <a:ln w="9525">
            <a:noFill/>
            <a:miter lim="800000"/>
            <a:headEnd/>
            <a:tailEnd/>
          </a:ln>
          <a:effectLst/>
        </p:spPr>
        <p:txBody>
          <a:bodyPr wrap="none">
            <a:spAutoFit/>
          </a:bodyPr>
          <a:lstStyle/>
          <a:p>
            <a:r>
              <a:rPr lang="en-US" sz="2400" b="1">
                <a:solidFill>
                  <a:schemeClr val="bg1"/>
                </a:solidFill>
              </a:rPr>
              <a:t>Tracheotomy Tray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C00525"/>
          <p:cNvPicPr>
            <a:picLocks noChangeAspect="1" noChangeArrowheads="1"/>
          </p:cNvPicPr>
          <p:nvPr/>
        </p:nvPicPr>
        <p:blipFill>
          <a:blip r:embed="rId2" cstate="print"/>
          <a:srcRect/>
          <a:stretch>
            <a:fillRect/>
          </a:stretch>
        </p:blipFill>
        <p:spPr bwMode="auto">
          <a:xfrm>
            <a:off x="1447800" y="-228600"/>
            <a:ext cx="6172200" cy="8229600"/>
          </a:xfrm>
          <a:prstGeom prst="rect">
            <a:avLst/>
          </a:prstGeom>
          <a:noFill/>
        </p:spPr>
      </p:pic>
      <p:sp>
        <p:nvSpPr>
          <p:cNvPr id="25603" name="Text Box 3"/>
          <p:cNvSpPr txBox="1">
            <a:spLocks noChangeArrowheads="1"/>
          </p:cNvSpPr>
          <p:nvPr/>
        </p:nvSpPr>
        <p:spPr bwMode="auto">
          <a:xfrm>
            <a:off x="1371600" y="304800"/>
            <a:ext cx="6307138" cy="457200"/>
          </a:xfrm>
          <a:prstGeom prst="rect">
            <a:avLst/>
          </a:prstGeom>
          <a:noFill/>
          <a:ln w="9525">
            <a:noFill/>
            <a:miter lim="800000"/>
            <a:headEnd/>
            <a:tailEnd/>
          </a:ln>
          <a:effectLst/>
        </p:spPr>
        <p:txBody>
          <a:bodyPr wrap="none">
            <a:spAutoFit/>
          </a:bodyPr>
          <a:lstStyle/>
          <a:p>
            <a:r>
              <a:rPr lang="en-US" sz="2400" b="1">
                <a:solidFill>
                  <a:schemeClr val="bg1"/>
                </a:solidFill>
              </a:rPr>
              <a:t>The two instruments you didn’t recognize:</a:t>
            </a:r>
          </a:p>
        </p:txBody>
      </p:sp>
      <p:sp>
        <p:nvSpPr>
          <p:cNvPr id="25604" name="Text Box 4"/>
          <p:cNvSpPr txBox="1">
            <a:spLocks noChangeArrowheads="1"/>
          </p:cNvSpPr>
          <p:nvPr/>
        </p:nvSpPr>
        <p:spPr bwMode="auto">
          <a:xfrm>
            <a:off x="1905000" y="3048000"/>
            <a:ext cx="1860550" cy="822325"/>
          </a:xfrm>
          <a:prstGeom prst="rect">
            <a:avLst/>
          </a:prstGeom>
          <a:noFill/>
          <a:ln w="9525">
            <a:noFill/>
            <a:miter lim="800000"/>
            <a:headEnd/>
            <a:tailEnd/>
          </a:ln>
          <a:effectLst/>
        </p:spPr>
        <p:txBody>
          <a:bodyPr wrap="none">
            <a:spAutoFit/>
          </a:bodyPr>
          <a:lstStyle/>
          <a:p>
            <a:pPr algn="ctr"/>
            <a:r>
              <a:rPr lang="en-US" sz="2400" b="1"/>
              <a:t>Trach Hook</a:t>
            </a:r>
          </a:p>
          <a:p>
            <a:pPr algn="ctr"/>
            <a:r>
              <a:rPr lang="en-US" sz="2400" b="1"/>
              <a:t>(blunt tip)</a:t>
            </a:r>
          </a:p>
        </p:txBody>
      </p:sp>
      <p:sp>
        <p:nvSpPr>
          <p:cNvPr id="25605" name="Text Box 5"/>
          <p:cNvSpPr txBox="1">
            <a:spLocks noChangeArrowheads="1"/>
          </p:cNvSpPr>
          <p:nvPr/>
        </p:nvSpPr>
        <p:spPr bwMode="auto">
          <a:xfrm>
            <a:off x="2590800" y="5105400"/>
            <a:ext cx="2765425" cy="1006475"/>
          </a:xfrm>
          <a:prstGeom prst="rect">
            <a:avLst/>
          </a:prstGeom>
          <a:noFill/>
          <a:ln w="9525">
            <a:noFill/>
            <a:miter lim="800000"/>
            <a:headEnd/>
            <a:tailEnd/>
          </a:ln>
          <a:effectLst/>
        </p:spPr>
        <p:txBody>
          <a:bodyPr wrap="none">
            <a:spAutoFit/>
          </a:bodyPr>
          <a:lstStyle/>
          <a:p>
            <a:pPr algn="ctr"/>
            <a:r>
              <a:rPr lang="en-US" sz="2000" b="1"/>
              <a:t>Trach Spreader</a:t>
            </a:r>
          </a:p>
          <a:p>
            <a:pPr algn="ctr"/>
            <a:r>
              <a:rPr lang="en-US" sz="2000" b="1"/>
              <a:t>“Three prong”</a:t>
            </a:r>
          </a:p>
          <a:p>
            <a:pPr algn="ctr"/>
            <a:r>
              <a:rPr lang="en-US" sz="2000" b="1"/>
              <a:t>Also come two prong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b="1"/>
              <a:t>Peripheral Vascular (PV) Trays</a:t>
            </a:r>
          </a:p>
        </p:txBody>
      </p:sp>
      <p:sp>
        <p:nvSpPr>
          <p:cNvPr id="14339" name="Rectangle 3"/>
          <p:cNvSpPr>
            <a:spLocks noGrp="1" noChangeArrowheads="1"/>
          </p:cNvSpPr>
          <p:nvPr>
            <p:ph type="body" idx="1"/>
          </p:nvPr>
        </p:nvSpPr>
        <p:spPr/>
        <p:txBody>
          <a:bodyPr/>
          <a:lstStyle/>
          <a:p>
            <a:pPr>
              <a:lnSpc>
                <a:spcPct val="90000"/>
              </a:lnSpc>
            </a:pPr>
            <a:endParaRPr lang="en-US" sz="2800"/>
          </a:p>
          <a:p>
            <a:pPr>
              <a:lnSpc>
                <a:spcPct val="90000"/>
              </a:lnSpc>
              <a:buFontTx/>
              <a:buNone/>
            </a:pPr>
            <a:r>
              <a:rPr lang="en-US" sz="2800" b="1"/>
              <a:t>I.  Minor PV Tray</a:t>
            </a:r>
            <a:endParaRPr lang="en-US" sz="2800"/>
          </a:p>
          <a:p>
            <a:pPr lvl="1">
              <a:lnSpc>
                <a:spcPct val="90000"/>
              </a:lnSpc>
            </a:pPr>
            <a:r>
              <a:rPr lang="en-US" sz="2400" b="1"/>
              <a:t>Arteriovenous Fistula (AV Fistula)</a:t>
            </a:r>
            <a:endParaRPr lang="en-US" sz="2400"/>
          </a:p>
          <a:p>
            <a:pPr lvl="1">
              <a:lnSpc>
                <a:spcPct val="90000"/>
              </a:lnSpc>
            </a:pPr>
            <a:r>
              <a:rPr lang="en-US" sz="2400" b="1"/>
              <a:t>Embolectomy </a:t>
            </a:r>
            <a:r>
              <a:rPr lang="en-US" sz="2400"/>
              <a:t>= removal of an embolus from a vessel</a:t>
            </a:r>
          </a:p>
          <a:p>
            <a:pPr lvl="2">
              <a:lnSpc>
                <a:spcPct val="90000"/>
              </a:lnSpc>
            </a:pPr>
            <a:r>
              <a:rPr lang="en-US" sz="2000" b="1"/>
              <a:t>Embolus </a:t>
            </a:r>
            <a:r>
              <a:rPr lang="en-US" sz="2000"/>
              <a:t>is undissolved matter in the form of liquid, solid or gas </a:t>
            </a:r>
          </a:p>
          <a:p>
            <a:pPr lvl="2">
              <a:lnSpc>
                <a:spcPct val="90000"/>
              </a:lnSpc>
            </a:pPr>
            <a:r>
              <a:rPr lang="en-US" sz="2000" b="1"/>
              <a:t>Thrombectomy </a:t>
            </a:r>
            <a:r>
              <a:rPr lang="en-US" sz="2000"/>
              <a:t>= removal of a thrombus from a vessel</a:t>
            </a:r>
          </a:p>
          <a:p>
            <a:pPr lvl="2">
              <a:lnSpc>
                <a:spcPct val="90000"/>
              </a:lnSpc>
            </a:pPr>
            <a:r>
              <a:rPr lang="en-US" sz="2000" b="1"/>
              <a:t>Thrombus is a blood clot</a:t>
            </a:r>
          </a:p>
          <a:p>
            <a:pPr lvl="1">
              <a:lnSpc>
                <a:spcPct val="90000"/>
              </a:lnSpc>
            </a:pPr>
            <a:r>
              <a:rPr lang="en-US" sz="2400" b="1"/>
              <a:t>Carotid Endarterectomy (CAE)</a:t>
            </a:r>
          </a:p>
          <a:p>
            <a:pPr lvl="1">
              <a:lnSpc>
                <a:spcPct val="90000"/>
              </a:lnSpc>
            </a:pPr>
            <a:r>
              <a:rPr lang="en-US" sz="2400" b="1"/>
              <a:t>Any MINOR vascular procedure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b="1"/>
              <a:t>Carotid Endarterectomy Instruments</a:t>
            </a:r>
            <a:br>
              <a:rPr lang="en-US" sz="4000" b="1"/>
            </a:br>
            <a:endParaRPr lang="en-US" sz="4000" b="1"/>
          </a:p>
        </p:txBody>
      </p:sp>
      <p:sp>
        <p:nvSpPr>
          <p:cNvPr id="11267" name="Rectangle 3"/>
          <p:cNvSpPr>
            <a:spLocks noGrp="1" noChangeArrowheads="1"/>
          </p:cNvSpPr>
          <p:nvPr>
            <p:ph type="body" idx="1"/>
          </p:nvPr>
        </p:nvSpPr>
        <p:spPr/>
        <p:txBody>
          <a:bodyPr/>
          <a:lstStyle/>
          <a:p>
            <a:pPr>
              <a:lnSpc>
                <a:spcPct val="90000"/>
              </a:lnSpc>
            </a:pPr>
            <a:r>
              <a:rPr lang="en-US" sz="2400" b="1"/>
              <a:t>Carotid Endarterectomy- Removal of atherosclerotic plaque from the carotid artery for carotid artery disease</a:t>
            </a:r>
          </a:p>
          <a:p>
            <a:pPr>
              <a:lnSpc>
                <a:spcPct val="90000"/>
              </a:lnSpc>
            </a:pPr>
            <a:r>
              <a:rPr lang="en-US" sz="2400" b="1"/>
              <a:t>FYI:  </a:t>
            </a:r>
          </a:p>
          <a:p>
            <a:pPr>
              <a:lnSpc>
                <a:spcPct val="90000"/>
              </a:lnSpc>
            </a:pPr>
            <a:r>
              <a:rPr lang="en-US" sz="2400" b="1"/>
              <a:t>Arteriosclerosis = hardening of the arteries with age (we will all have this with age)</a:t>
            </a:r>
          </a:p>
          <a:p>
            <a:pPr>
              <a:lnSpc>
                <a:spcPct val="90000"/>
              </a:lnSpc>
            </a:pPr>
            <a:r>
              <a:rPr lang="en-US" sz="2400" b="1"/>
              <a:t>Atherosclerosis = blockage/plaque formation in an artery (affected by severity of arteriosclerosis)</a:t>
            </a:r>
          </a:p>
          <a:p>
            <a:pPr>
              <a:lnSpc>
                <a:spcPct val="90000"/>
              </a:lnSpc>
            </a:pPr>
            <a:r>
              <a:rPr lang="en-US" sz="2400" b="1"/>
              <a:t>Can endarterectomize ANY artery, however, the carotid is the most common one done to the long term positive outcome, unlike endarterectomies of other arteries.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b="1"/>
              <a:t>Carotid Tray/Instruments</a:t>
            </a:r>
            <a:br>
              <a:rPr lang="en-US" sz="4000" b="1"/>
            </a:br>
            <a:endParaRPr lang="en-US" sz="4000" b="1"/>
          </a:p>
        </p:txBody>
      </p:sp>
      <p:sp>
        <p:nvSpPr>
          <p:cNvPr id="12291" name="Rectangle 3"/>
          <p:cNvSpPr>
            <a:spLocks noGrp="1" noChangeArrowheads="1"/>
          </p:cNvSpPr>
          <p:nvPr>
            <p:ph type="body" idx="1"/>
          </p:nvPr>
        </p:nvSpPr>
        <p:spPr/>
        <p:txBody>
          <a:bodyPr/>
          <a:lstStyle/>
          <a:p>
            <a:pPr marL="381000" indent="-381000">
              <a:lnSpc>
                <a:spcPct val="80000"/>
              </a:lnSpc>
            </a:pPr>
            <a:r>
              <a:rPr lang="en-US" sz="1800"/>
              <a:t>What you don’t know yet: (See instrument book)</a:t>
            </a:r>
          </a:p>
          <a:p>
            <a:pPr marL="381000" indent="-381000">
              <a:lnSpc>
                <a:spcPct val="80000"/>
              </a:lnSpc>
              <a:buFontTx/>
              <a:buAutoNum type="arabicPeriod"/>
            </a:pPr>
            <a:r>
              <a:rPr lang="en-US" sz="1800"/>
              <a:t>Peripheral vascular clamping and occluding instruments</a:t>
            </a:r>
          </a:p>
          <a:p>
            <a:pPr marL="381000" indent="-381000">
              <a:lnSpc>
                <a:spcPct val="80000"/>
              </a:lnSpc>
              <a:buFontTx/>
              <a:buAutoNum type="arabicPeriod"/>
            </a:pPr>
            <a:r>
              <a:rPr lang="en-US" sz="1800"/>
              <a:t>Rummel/tourniquet keeper p. 152</a:t>
            </a:r>
          </a:p>
          <a:p>
            <a:pPr marL="381000" indent="-381000">
              <a:lnSpc>
                <a:spcPct val="80000"/>
              </a:lnSpc>
              <a:buFontTx/>
              <a:buAutoNum type="arabicPeriod"/>
            </a:pPr>
            <a:r>
              <a:rPr lang="en-US" sz="1800"/>
              <a:t>Bulldog clamps </a:t>
            </a:r>
          </a:p>
          <a:p>
            <a:pPr marL="381000" indent="-381000">
              <a:lnSpc>
                <a:spcPct val="80000"/>
              </a:lnSpc>
              <a:buFontTx/>
              <a:buAutoNum type="arabicPeriod"/>
            </a:pPr>
            <a:r>
              <a:rPr lang="en-US" sz="1800"/>
              <a:t>Freer elevator p. 112  </a:t>
            </a:r>
          </a:p>
          <a:p>
            <a:pPr marL="381000" indent="-381000">
              <a:lnSpc>
                <a:spcPct val="80000"/>
              </a:lnSpc>
              <a:buFontTx/>
              <a:buAutoNum type="arabicPeriod"/>
            </a:pPr>
            <a:r>
              <a:rPr lang="en-US" sz="1800"/>
              <a:t>#4 Penfield elevator p. 79</a:t>
            </a:r>
          </a:p>
          <a:p>
            <a:pPr marL="381000" indent="-381000">
              <a:lnSpc>
                <a:spcPct val="80000"/>
              </a:lnSpc>
              <a:buFontTx/>
              <a:buAutoNum type="arabicPeriod"/>
            </a:pPr>
            <a:r>
              <a:rPr lang="en-US" sz="1800"/>
              <a:t>Nerve hook p. 157</a:t>
            </a:r>
          </a:p>
          <a:p>
            <a:pPr marL="381000" indent="-381000">
              <a:lnSpc>
                <a:spcPct val="80000"/>
              </a:lnSpc>
              <a:buFontTx/>
              <a:buAutoNum type="arabicPeriod"/>
            </a:pPr>
            <a:r>
              <a:rPr lang="en-US" sz="1800"/>
              <a:t>Potts-smith (potts) scissors p. 152</a:t>
            </a:r>
          </a:p>
          <a:p>
            <a:pPr marL="381000" indent="-381000">
              <a:lnSpc>
                <a:spcPct val="80000"/>
              </a:lnSpc>
              <a:buFontTx/>
              <a:buAutoNum type="arabicPeriod"/>
            </a:pPr>
            <a:r>
              <a:rPr lang="en-US" sz="1800"/>
              <a:t>Tenotomy scissors p. 152</a:t>
            </a:r>
          </a:p>
          <a:p>
            <a:pPr marL="381000" indent="-381000">
              <a:lnSpc>
                <a:spcPct val="80000"/>
              </a:lnSpc>
              <a:buFontTx/>
              <a:buAutoNum type="arabicPeriod"/>
            </a:pPr>
            <a:r>
              <a:rPr lang="en-US" sz="1800"/>
              <a:t>Dietric forceps (are just </a:t>
            </a:r>
            <a:r>
              <a:rPr lang="en-US" sz="1800" b="1"/>
              <a:t>fine</a:t>
            </a:r>
            <a:r>
              <a:rPr lang="en-US" sz="1800"/>
              <a:t> debakey forceps)</a:t>
            </a:r>
          </a:p>
          <a:p>
            <a:pPr marL="381000" indent="-381000">
              <a:lnSpc>
                <a:spcPct val="80000"/>
              </a:lnSpc>
              <a:buFontTx/>
              <a:buAutoNum type="arabicPeriod"/>
            </a:pPr>
            <a:r>
              <a:rPr lang="en-US" sz="1800"/>
              <a:t>Geralds or Potts forceps p. 157</a:t>
            </a:r>
          </a:p>
          <a:p>
            <a:pPr marL="381000" indent="-381000">
              <a:lnSpc>
                <a:spcPct val="80000"/>
              </a:lnSpc>
              <a:buFontTx/>
              <a:buAutoNum type="arabicPeriod"/>
            </a:pPr>
            <a:r>
              <a:rPr lang="en-US" sz="1800"/>
              <a:t>Mills ring forceps p. 157</a:t>
            </a:r>
          </a:p>
          <a:p>
            <a:pPr marL="381000" indent="-381000">
              <a:lnSpc>
                <a:spcPct val="80000"/>
              </a:lnSpc>
              <a:buFontTx/>
              <a:buAutoNum type="arabicPeriod"/>
            </a:pPr>
            <a:r>
              <a:rPr lang="en-US" sz="1800"/>
              <a:t>Castro-viejo needle holders p.151 (come delicate or heavy and short or longer)  </a:t>
            </a:r>
          </a:p>
          <a:p>
            <a:pPr marL="381000" indent="-381000">
              <a:lnSpc>
                <a:spcPct val="80000"/>
              </a:lnSpc>
              <a:buFontTx/>
              <a:buAutoNum type="arabicPeriod"/>
            </a:pPr>
            <a:r>
              <a:rPr lang="en-US" sz="1800"/>
              <a:t>4-12 Used in neuro and ophthalmic surgery as well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267</TotalTime>
  <Words>1049</Words>
  <Application>Microsoft Office PowerPoint</Application>
  <PresentationFormat>On-screen Show (4:3)</PresentationFormat>
  <Paragraphs>181</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Times New Roman</vt:lpstr>
      <vt:lpstr>Default Design</vt:lpstr>
      <vt:lpstr>Specialty Instrument Trays</vt:lpstr>
      <vt:lpstr>DON”T FREAK OUT!</vt:lpstr>
      <vt:lpstr> “TRACH TRAY” Tracheotomy Tray </vt:lpstr>
      <vt:lpstr> “TRACH TRAY” Instrument Variations </vt:lpstr>
      <vt:lpstr>Slide 5</vt:lpstr>
      <vt:lpstr>Slide 6</vt:lpstr>
      <vt:lpstr>Peripheral Vascular (PV) Trays</vt:lpstr>
      <vt:lpstr>Carotid Endarterectomy Instruments </vt:lpstr>
      <vt:lpstr>Carotid Tray/Instruments </vt:lpstr>
      <vt:lpstr>Carotid Endarterectomy Instruments</vt:lpstr>
      <vt:lpstr>Peripheral Vascular Trays</vt:lpstr>
      <vt:lpstr>Peripheral Vascular Instruments</vt:lpstr>
      <vt:lpstr>Slide 13</vt:lpstr>
      <vt:lpstr>Slide 14</vt:lpstr>
      <vt:lpstr>Slide 15</vt:lpstr>
      <vt:lpstr>Slide 16</vt:lpstr>
      <vt:lpstr>Slide 17</vt:lpstr>
      <vt:lpstr>Slide 18</vt:lpstr>
      <vt:lpstr>Chest Trays</vt:lpstr>
      <vt:lpstr>Slide 20</vt:lpstr>
      <vt:lpstr>Slide 21</vt:lpstr>
      <vt:lpstr>Slide 22</vt:lpstr>
      <vt:lpstr>Slide 23</vt:lpstr>
      <vt:lpstr>Slide 24</vt:lpstr>
      <vt:lpstr>Slide 25</vt:lpstr>
      <vt:lpstr>Slide 26</vt:lpstr>
      <vt:lpstr>Slide 27</vt:lpstr>
      <vt:lpstr>Slide 28</vt:lpstr>
      <vt:lpstr>Large Self Retaining Retractor Systems </vt:lpstr>
      <vt:lpstr>Self-Retaining </vt:lpstr>
      <vt:lpstr>Slide 31</vt:lpstr>
      <vt:lpstr>Omni-Tract</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ABTECH</cp:lastModifiedBy>
  <cp:revision>6</cp:revision>
  <cp:lastPrinted>1601-01-01T00:00:00Z</cp:lastPrinted>
  <dcterms:created xsi:type="dcterms:W3CDTF">1601-01-01T00:00:00Z</dcterms:created>
  <dcterms:modified xsi:type="dcterms:W3CDTF">2010-10-04T18:11:03Z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