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8" r:id="rId4"/>
    <p:sldId id="300" r:id="rId5"/>
    <p:sldId id="276" r:id="rId6"/>
    <p:sldId id="277" r:id="rId7"/>
    <p:sldId id="299" r:id="rId8"/>
    <p:sldId id="296" r:id="rId9"/>
    <p:sldId id="297" r:id="rId10"/>
    <p:sldId id="298" r:id="rId11"/>
    <p:sldId id="259" r:id="rId12"/>
    <p:sldId id="260" r:id="rId13"/>
    <p:sldId id="263" r:id="rId14"/>
    <p:sldId id="264" r:id="rId15"/>
    <p:sldId id="265" r:id="rId16"/>
    <p:sldId id="266" r:id="rId17"/>
    <p:sldId id="267" r:id="rId18"/>
    <p:sldId id="268" r:id="rId19"/>
    <p:sldId id="269" r:id="rId20"/>
    <p:sldId id="270" r:id="rId21"/>
    <p:sldId id="278" r:id="rId22"/>
    <p:sldId id="279" r:id="rId23"/>
    <p:sldId id="271" r:id="rId24"/>
    <p:sldId id="295" r:id="rId25"/>
    <p:sldId id="272" r:id="rId26"/>
    <p:sldId id="273" r:id="rId27"/>
    <p:sldId id="274" r:id="rId28"/>
    <p:sldId id="275" r:id="rId29"/>
    <p:sldId id="291" r:id="rId30"/>
    <p:sldId id="292" r:id="rId31"/>
    <p:sldId id="294" r:id="rId32"/>
    <p:sldId id="293" r:id="rId33"/>
    <p:sldId id="280" r:id="rId34"/>
    <p:sldId id="281" r:id="rId35"/>
    <p:sldId id="282" r:id="rId36"/>
    <p:sldId id="283" r:id="rId37"/>
    <p:sldId id="284" r:id="rId38"/>
    <p:sldId id="285" r:id="rId39"/>
    <p:sldId id="286" r:id="rId40"/>
    <p:sldId id="287" r:id="rId41"/>
    <p:sldId id="288"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E228116-FD8C-4D2F-BE30-94E57BFE7855}" type="datetimeFigureOut">
              <a:rPr lang="en-US"/>
              <a:pPr>
                <a:defRPr/>
              </a:pPr>
              <a:t>11/6/2012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8BAEDA6-DB3A-47E4-9F8C-11CAA18D000C}" type="slidenum">
              <a:rPr lang="en-US"/>
              <a:pPr>
                <a:defRPr/>
              </a:pPr>
              <a:t>‹#›</a:t>
            </a:fld>
            <a:endParaRPr lang="en-US"/>
          </a:p>
        </p:txBody>
      </p:sp>
    </p:spTree>
    <p:extLst>
      <p:ext uri="{BB962C8B-B14F-4D97-AF65-F5344CB8AC3E}">
        <p14:creationId xmlns:p14="http://schemas.microsoft.com/office/powerpoint/2010/main" val="18859298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11947F-87F9-43CA-B257-0EBDDD9D1564}"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6D20B0-2AD6-4574-B9FB-9F8871D03808}" type="slidenum">
              <a:rPr lang="en-US"/>
              <a:pPr fontAlgn="base">
                <a:spcBef>
                  <a:spcPct val="0"/>
                </a:spcBef>
                <a:spcAft>
                  <a:spcPct val="0"/>
                </a:spcAft>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3201F4-08C1-4BC0-956A-AB4CFD4E5D96}" type="slidenum">
              <a:rPr lang="en-US"/>
              <a:pPr fontAlgn="base">
                <a:spcBef>
                  <a:spcPct val="0"/>
                </a:spcBef>
                <a:spcAft>
                  <a:spcPct val="0"/>
                </a:spcAft>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DC49A0-4926-478A-973E-563EFD2A1A49}" type="slidenum">
              <a:rPr lang="en-US"/>
              <a:pPr fontAlgn="base">
                <a:spcBef>
                  <a:spcPct val="0"/>
                </a:spcBef>
                <a:spcAft>
                  <a:spcPct val="0"/>
                </a:spcAft>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02007C-3EA1-45CB-B112-D7D4078B2D7E}" type="slidenum">
              <a:rPr lang="en-US"/>
              <a:pPr fontAlgn="base">
                <a:spcBef>
                  <a:spcPct val="0"/>
                </a:spcBef>
                <a:spcAft>
                  <a:spcPct val="0"/>
                </a:spcAft>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D3C764-8631-4996-9532-B3AE3B9F18A8}" type="slidenum">
              <a:rPr lang="en-US"/>
              <a:pPr fontAlgn="base">
                <a:spcBef>
                  <a:spcPct val="0"/>
                </a:spcBef>
                <a:spcAft>
                  <a:spcPct val="0"/>
                </a:spcAft>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0CB804-1CD1-4A93-8340-69B6938E2336}" type="slidenum">
              <a:rPr lang="en-US"/>
              <a:pPr fontAlgn="base">
                <a:spcBef>
                  <a:spcPct val="0"/>
                </a:spcBef>
                <a:spcAft>
                  <a:spcPct val="0"/>
                </a:spcAft>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C5C610-B692-4508-BA5B-7D3863D77404}" type="slidenum">
              <a:rPr lang="en-US"/>
              <a:pPr fontAlgn="base">
                <a:spcBef>
                  <a:spcPct val="0"/>
                </a:spcBef>
                <a:spcAft>
                  <a:spcPct val="0"/>
                </a:spcAft>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9C7445-55AE-401C-8729-7049FB2CC4A3}" type="slidenum">
              <a:rPr lang="en-US"/>
              <a:pPr fontAlgn="base">
                <a:spcBef>
                  <a:spcPct val="0"/>
                </a:spcBef>
                <a:spcAft>
                  <a:spcPct val="0"/>
                </a:spcAft>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5BC9D9-D9F9-43DB-9067-F5FAE23BE499}" type="slidenum">
              <a:rPr lang="en-US"/>
              <a:pPr fontAlgn="base">
                <a:spcBef>
                  <a:spcPct val="0"/>
                </a:spcBef>
                <a:spcAft>
                  <a:spcPct val="0"/>
                </a:spcAft>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3A9520-144D-45C5-8023-31B81624E936}" type="slidenum">
              <a:rPr lang="en-US"/>
              <a:pPr fontAlgn="base">
                <a:spcBef>
                  <a:spcPct val="0"/>
                </a:spcBef>
                <a:spcAft>
                  <a:spcPct val="0"/>
                </a:spcAft>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F409A0-8CB7-4A2C-AFDA-EAB2E26D7EEB}"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0BC65B-8326-41BA-9CCE-DCC4D8EA0A2E}" type="slidenum">
              <a:rPr lang="en-US"/>
              <a:pPr fontAlgn="base">
                <a:spcBef>
                  <a:spcPct val="0"/>
                </a:spcBef>
                <a:spcAft>
                  <a:spcPct val="0"/>
                </a:spcAft>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132BE2-12FB-467D-90E6-1B08C135CA09}" type="slidenum">
              <a:rPr lang="en-US"/>
              <a:pPr fontAlgn="base">
                <a:spcBef>
                  <a:spcPct val="0"/>
                </a:spcBef>
                <a:spcAft>
                  <a:spcPct val="0"/>
                </a:spcAft>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0E32E9-E4E7-4842-9029-7122326FBDDE}" type="slidenum">
              <a:rPr lang="en-US"/>
              <a:pPr fontAlgn="base">
                <a:spcBef>
                  <a:spcPct val="0"/>
                </a:spcBef>
                <a:spcAft>
                  <a:spcPct val="0"/>
                </a:spcAft>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9E3396-B42E-464D-82C3-6CDCD4B55784}" type="slidenum">
              <a:rPr lang="en-US"/>
              <a:pPr fontAlgn="base">
                <a:spcBef>
                  <a:spcPct val="0"/>
                </a:spcBef>
                <a:spcAft>
                  <a:spcPct val="0"/>
                </a:spcAft>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F88DA2-B5A9-42DD-AAFC-5195750B4E61}" type="slidenum">
              <a:rPr lang="en-US"/>
              <a:pPr fontAlgn="base">
                <a:spcBef>
                  <a:spcPct val="0"/>
                </a:spcBef>
                <a:spcAft>
                  <a:spcPct val="0"/>
                </a:spcAft>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3BDF98-C170-40AE-B177-1FF34C14F056}" type="slidenum">
              <a:rPr lang="en-US"/>
              <a:pPr fontAlgn="base">
                <a:spcBef>
                  <a:spcPct val="0"/>
                </a:spcBef>
                <a:spcAft>
                  <a:spcPct val="0"/>
                </a:spcAft>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27E410-13DA-4309-B67F-DA54D52FBD88}" type="slidenum">
              <a:rPr lang="en-US"/>
              <a:pPr fontAlgn="base">
                <a:spcBef>
                  <a:spcPct val="0"/>
                </a:spcBef>
                <a:spcAft>
                  <a:spcPct val="0"/>
                </a:spcAft>
              </a:pPr>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00D46C-82BA-4701-9938-A884A1E0E346}" type="slidenum">
              <a:rPr lang="en-US"/>
              <a:pPr fontAlgn="base">
                <a:spcBef>
                  <a:spcPct val="0"/>
                </a:spcBef>
                <a:spcAft>
                  <a:spcPct val="0"/>
                </a:spcAft>
              </a:pPr>
              <a:t>33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2A380F-7F48-4FF5-BD3D-4E848A966083}" type="slidenum">
              <a:rPr lang="en-US"/>
              <a:pPr fontAlgn="base">
                <a:spcBef>
                  <a:spcPct val="0"/>
                </a:spcBef>
                <a:spcAft>
                  <a:spcPct val="0"/>
                </a:spcAft>
              </a:pPr>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2DC584-CE89-4985-A2A6-CA67FC570CE7}" type="slidenum">
              <a:rPr lang="en-US"/>
              <a:pPr fontAlgn="base">
                <a:spcBef>
                  <a:spcPct val="0"/>
                </a:spcBef>
                <a:spcAft>
                  <a:spcPct val="0"/>
                </a:spcAft>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5AC520-A8BA-40E7-9719-EE2D99A06980}"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3F2481-DACE-496D-8CE3-DED4CE31B015}" type="slidenum">
              <a:rPr lang="en-US"/>
              <a:pPr fontAlgn="base">
                <a:spcBef>
                  <a:spcPct val="0"/>
                </a:spcBef>
                <a:spcAft>
                  <a:spcPct val="0"/>
                </a:spcAft>
              </a:pPr>
              <a:t>36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6B46C3-2866-4F8C-86EE-7449FEB2C1B4}" type="slidenum">
              <a:rPr lang="en-US"/>
              <a:pPr fontAlgn="base">
                <a:spcBef>
                  <a:spcPct val="0"/>
                </a:spcBef>
                <a:spcAft>
                  <a:spcPct val="0"/>
                </a:spcAft>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4B4342-E845-4914-8AD3-121F01554276}" type="slidenum">
              <a:rPr lang="en-US"/>
              <a:pPr fontAlgn="base">
                <a:spcBef>
                  <a:spcPct val="0"/>
                </a:spcBef>
                <a:spcAft>
                  <a:spcPct val="0"/>
                </a:spcAft>
              </a:pPr>
              <a:t>38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C22E5F-195C-4B2F-86CB-054D81011990}" type="slidenum">
              <a:rPr lang="en-US"/>
              <a:pPr fontAlgn="base">
                <a:spcBef>
                  <a:spcPct val="0"/>
                </a:spcBef>
                <a:spcAft>
                  <a:spcPct val="0"/>
                </a:spcAft>
              </a:pPr>
              <a:t>39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6581C0-79D6-446D-AC23-F44622A45EE1}" type="slidenum">
              <a:rPr lang="en-US"/>
              <a:pPr fontAlgn="base">
                <a:spcBef>
                  <a:spcPct val="0"/>
                </a:spcBef>
                <a:spcAft>
                  <a:spcPct val="0"/>
                </a:spcAft>
              </a:pPr>
              <a:t>40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DF64BA-B027-41D5-9D16-3268AC902444}" type="slidenum">
              <a:rPr lang="en-US"/>
              <a:pPr fontAlgn="base">
                <a:spcBef>
                  <a:spcPct val="0"/>
                </a:spcBef>
                <a:spcAft>
                  <a:spcPct val="0"/>
                </a:spcAft>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7B5B7A-F8F5-4ADC-BA07-BFEE69E59629}" type="slidenum">
              <a:rPr lang="en-US"/>
              <a:pPr fontAlgn="base">
                <a:spcBef>
                  <a:spcPct val="0"/>
                </a:spcBef>
                <a:spcAft>
                  <a:spcPct val="0"/>
                </a:spcAft>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66A897-3B32-4133-9BB1-9263B9B17ED1}" type="slidenum">
              <a:rPr lang="en-US"/>
              <a:pPr fontAlgn="base">
                <a:spcBef>
                  <a:spcPct val="0"/>
                </a:spcBef>
                <a:spcAft>
                  <a:spcPct val="0"/>
                </a:spcAft>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A8BDB3-C588-4FA4-9391-D8E462303EEA}" type="slidenum">
              <a:rPr lang="en-US"/>
              <a:pPr fontAlgn="base">
                <a:spcBef>
                  <a:spcPct val="0"/>
                </a:spcBef>
                <a:spcAft>
                  <a:spcPct val="0"/>
                </a:spcAft>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B446A6-FE10-4191-BC05-736BA41D005D}" type="slidenum">
              <a:rPr lang="en-US"/>
              <a:pPr fontAlgn="base">
                <a:spcBef>
                  <a:spcPct val="0"/>
                </a:spcBef>
                <a:spcAft>
                  <a:spcPct val="0"/>
                </a:spcAft>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B6DD20-4F0B-4DD1-8612-E7CC0165C668}" type="slidenum">
              <a:rPr lang="en-US"/>
              <a:pPr fontAlgn="base">
                <a:spcBef>
                  <a:spcPct val="0"/>
                </a:spcBef>
                <a:spcAft>
                  <a:spcPct val="0"/>
                </a:spcAft>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77D4B8-0408-4A7C-AAB4-E29EA541F2AB}" type="slidenum">
              <a:rPr lang="en-US"/>
              <a:pPr fontAlgn="base">
                <a:spcBef>
                  <a:spcPct val="0"/>
                </a:spcBef>
                <a:spcAft>
                  <a:spcPct val="0"/>
                </a:spcAft>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89A73A06-58F1-4619-ABD0-220171331075}" type="datetimeFigureOut">
              <a:rPr lang="en-US"/>
              <a:pPr>
                <a:defRPr/>
              </a:pPr>
              <a:t>11/6/2012</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741B4180-30B2-4580-A250-399B1FDE677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EA471A-064A-4018-BC79-8CD7ADD3A515}" type="datetimeFigureOut">
              <a:rPr lang="en-US"/>
              <a:pPr>
                <a:defRPr/>
              </a:pPr>
              <a:t>11/6/2012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394AEE-2381-4A05-A98A-6F465742912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17E2FE2D-BD7B-41F8-A6AE-265B0576B3E4}"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FB33A533-193C-4AD2-8DD4-3F92427E4870}" type="datetimeFigureOut">
              <a:rPr lang="en-US"/>
              <a:pPr>
                <a:defRPr/>
              </a:pPr>
              <a:t>11/6/2012</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551FA2-26D2-457E-88F3-20F4CF7D9EC1}" type="datetimeFigureOut">
              <a:rPr lang="en-US"/>
              <a:pPr>
                <a:defRPr/>
              </a:pPr>
              <a:t>11/6/2012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42EE7F3E-D8DE-4EEB-A53D-285D6E74F69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D00AF379-6D8D-4E78-99DD-E3E017EAF347}" type="datetimeFigureOut">
              <a:rPr lang="en-US"/>
              <a:pPr>
                <a:defRPr/>
              </a:pPr>
              <a:t>11/6/2012</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0D599FBC-8959-45CD-BF77-7B72272CCA7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C27F9284-AABE-4AE1-B63B-F5F10996C062}" type="datetimeFigureOut">
              <a:rPr lang="en-US"/>
              <a:pPr>
                <a:defRPr/>
              </a:pPr>
              <a:t>11/6/2012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DFD091E-3DE6-40BA-9AD1-722C2D44ADF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F19259E1-9643-4DFB-920B-DDE04D136A7E}" type="datetimeFigureOut">
              <a:rPr lang="en-US"/>
              <a:pPr>
                <a:defRPr/>
              </a:pPr>
              <a:t>11/6/2012</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smtClean="0"/>
            </a:lvl1pPr>
          </a:lstStyle>
          <a:p>
            <a:pPr>
              <a:defRPr/>
            </a:pPr>
            <a:fld id="{15F90C84-53E3-446F-9EAE-61743A53FF1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C323AE3-CB0B-41F3-A564-24CF99A3C289}" type="datetimeFigureOut">
              <a:rPr lang="en-US"/>
              <a:pPr>
                <a:defRPr/>
              </a:pPr>
              <a:t>11/6/2012</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EC0CF06F-DF93-45FE-A8D6-2101E400ED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3" name="Rectangle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Date Placeholder 1"/>
          <p:cNvSpPr>
            <a:spLocks noGrp="1"/>
          </p:cNvSpPr>
          <p:nvPr>
            <p:ph type="dt" sz="half" idx="10"/>
          </p:nvPr>
        </p:nvSpPr>
        <p:spPr/>
        <p:txBody>
          <a:bodyPr/>
          <a:lstStyle>
            <a:lvl1pPr>
              <a:defRPr/>
            </a:lvl1pPr>
          </a:lstStyle>
          <a:p>
            <a:pPr>
              <a:defRPr/>
            </a:pPr>
            <a:fld id="{D4C4A11C-95CD-474A-80CE-A54F84CB7CF7}" type="datetimeFigureOut">
              <a:rPr lang="en-US"/>
              <a:pPr>
                <a:defRPr/>
              </a:pPr>
              <a:t>11/6/2012</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0B9C534D-1D66-46D1-B6B0-B99350B568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smtClean="0">
                <a:solidFill>
                  <a:schemeClr val="accent3">
                    <a:shade val="75000"/>
                  </a:schemeClr>
                </a:solidFill>
              </a:defRPr>
            </a:lvl1pPr>
          </a:lstStyle>
          <a:p>
            <a:pPr>
              <a:defRPr/>
            </a:pPr>
            <a:fld id="{69E171FC-F551-422A-831C-5E776449E84A}"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6282CCDE-7C8C-402C-8A4D-69D0265FD496}" type="datetimeFigureOut">
              <a:rPr lang="en-US"/>
              <a:pPr>
                <a:defRPr/>
              </a:pPr>
              <a:t>11/6/2012</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23CF1B46-5AF7-45EC-A9B2-C3CCD7AB9AC9}"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E9323B5B-1102-404F-8F0A-DBFE10327BE7}" type="datetimeFigureOut">
              <a:rPr lang="en-US"/>
              <a:pPr>
                <a:defRPr/>
              </a:pPr>
              <a:t>11/6/2012</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defRPr>
            </a:lvl1pPr>
          </a:lstStyle>
          <a:p>
            <a:pPr>
              <a:defRPr/>
            </a:pPr>
            <a:fld id="{4061CCD8-6C0D-4529-ABD4-6BEC60F8DEEA}" type="datetimeFigureOut">
              <a:rPr lang="en-US"/>
              <a:pPr>
                <a:defRPr/>
              </a:pPr>
              <a:t>11/6/2012</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defRPr>
            </a:lvl1pPr>
          </a:lstStyle>
          <a:p>
            <a:pPr>
              <a:defRPr/>
            </a:pPr>
            <a:fld id="{2536E3D5-53D7-4B6E-A97A-01E56D9FBAB7}"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uw5sjIUp4EM"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fontAlgn="auto">
              <a:spcAft>
                <a:spcPts val="0"/>
              </a:spcAft>
              <a:buFont typeface="Wingdings 2"/>
              <a:buNone/>
              <a:defRPr/>
            </a:pPr>
            <a:endParaRPr lang="en-US"/>
          </a:p>
        </p:txBody>
      </p:sp>
      <p:sp>
        <p:nvSpPr>
          <p:cNvPr id="14338" name="Title 1"/>
          <p:cNvSpPr>
            <a:spLocks noGrp="1"/>
          </p:cNvSpPr>
          <p:nvPr>
            <p:ph type="ctrTitle"/>
          </p:nvPr>
        </p:nvSpPr>
        <p:spPr/>
        <p:txBody>
          <a:bodyPr/>
          <a:lstStyle/>
          <a:p>
            <a:r>
              <a:rPr lang="en-US" smtClean="0"/>
              <a:t>Casts, Drains and Dressings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Splint Material</a:t>
            </a:r>
            <a:endParaRPr lang="en-US" dirty="0"/>
          </a:p>
        </p:txBody>
      </p:sp>
      <p:sp>
        <p:nvSpPr>
          <p:cNvPr id="4" name="Content Placeholder 3"/>
          <p:cNvSpPr>
            <a:spLocks noGrp="1"/>
          </p:cNvSpPr>
          <p:nvPr>
            <p:ph sz="half" idx="2"/>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514600"/>
            <a:ext cx="33909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04800" y="3023922"/>
            <a:ext cx="4086225" cy="3062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6347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smtClean="0">
                <a:solidFill>
                  <a:srgbClr val="7B9899"/>
                </a:solidFill>
              </a:rPr>
              <a:t>Goals of Casting/Splinting</a:t>
            </a:r>
          </a:p>
        </p:txBody>
      </p:sp>
      <p:sp>
        <p:nvSpPr>
          <p:cNvPr id="24578" name="Rectangle 3"/>
          <p:cNvSpPr>
            <a:spLocks noGrp="1" noChangeArrowheads="1"/>
          </p:cNvSpPr>
          <p:nvPr>
            <p:ph sz="quarter" idx="1"/>
          </p:nvPr>
        </p:nvSpPr>
        <p:spPr>
          <a:xfrm>
            <a:off x="301625" y="1527175"/>
            <a:ext cx="8504238" cy="4572000"/>
          </a:xfrm>
        </p:spPr>
        <p:txBody>
          <a:bodyPr/>
          <a:lstStyle/>
          <a:p>
            <a:pPr>
              <a:lnSpc>
                <a:spcPct val="90000"/>
              </a:lnSpc>
            </a:pPr>
            <a:r>
              <a:rPr lang="en-US" smtClean="0"/>
              <a:t>Relieve pain</a:t>
            </a:r>
          </a:p>
          <a:p>
            <a:pPr>
              <a:lnSpc>
                <a:spcPct val="90000"/>
              </a:lnSpc>
            </a:pPr>
            <a:r>
              <a:rPr lang="en-US" smtClean="0"/>
              <a:t>Augment healing</a:t>
            </a:r>
          </a:p>
          <a:p>
            <a:pPr>
              <a:lnSpc>
                <a:spcPct val="90000"/>
              </a:lnSpc>
            </a:pPr>
            <a:r>
              <a:rPr lang="en-US" smtClean="0"/>
              <a:t>Stabilize fracture</a:t>
            </a:r>
          </a:p>
          <a:p>
            <a:pPr>
              <a:lnSpc>
                <a:spcPct val="90000"/>
              </a:lnSpc>
            </a:pPr>
            <a:r>
              <a:rPr lang="en-US" smtClean="0"/>
              <a:t>Prevent further injury</a:t>
            </a:r>
          </a:p>
          <a:p>
            <a:pPr>
              <a:lnSpc>
                <a:spcPct val="90000"/>
              </a:lnSpc>
            </a:pPr>
            <a:endParaRPr lang="en-US" smtClean="0"/>
          </a:p>
          <a:p>
            <a:pPr>
              <a:lnSpc>
                <a:spcPct val="90000"/>
              </a:lnSpc>
            </a:pPr>
            <a:r>
              <a:rPr lang="en-US" smtClean="0"/>
              <a:t>Splinting better if practical because it is easier to manage swelling considering the entire limb is not isolated by a circumferential cast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smtClean="0">
                <a:solidFill>
                  <a:srgbClr val="7B9899"/>
                </a:solidFill>
              </a:rPr>
              <a:t>Casting Considerations</a:t>
            </a:r>
          </a:p>
        </p:txBody>
      </p:sp>
      <p:sp>
        <p:nvSpPr>
          <p:cNvPr id="26626" name="Rectangle 3"/>
          <p:cNvSpPr>
            <a:spLocks noGrp="1" noChangeArrowheads="1"/>
          </p:cNvSpPr>
          <p:nvPr>
            <p:ph sz="quarter" idx="1"/>
          </p:nvPr>
        </p:nvSpPr>
        <p:spPr>
          <a:xfrm>
            <a:off x="301625" y="1527175"/>
            <a:ext cx="8504238" cy="4572000"/>
          </a:xfrm>
        </p:spPr>
        <p:txBody>
          <a:bodyPr/>
          <a:lstStyle/>
          <a:p>
            <a:pPr lvl="2">
              <a:lnSpc>
                <a:spcPct val="90000"/>
              </a:lnSpc>
            </a:pPr>
            <a:r>
              <a:rPr lang="en-US" smtClean="0"/>
              <a:t>Casts</a:t>
            </a:r>
          </a:p>
          <a:p>
            <a:pPr lvl="3">
              <a:lnSpc>
                <a:spcPct val="90000"/>
              </a:lnSpc>
              <a:buFont typeface="Arial" charset="0"/>
              <a:buChar char="–"/>
            </a:pPr>
            <a:r>
              <a:rPr lang="en-US" smtClean="0"/>
              <a:t>Proper placement of cast brings patient safety issues</a:t>
            </a:r>
          </a:p>
          <a:p>
            <a:pPr lvl="4">
              <a:lnSpc>
                <a:spcPct val="90000"/>
              </a:lnSpc>
            </a:pPr>
            <a:r>
              <a:rPr lang="en-US" smtClean="0"/>
              <a:t>Patient’s limb should be elevated</a:t>
            </a:r>
          </a:p>
          <a:p>
            <a:pPr lvl="4">
              <a:lnSpc>
                <a:spcPct val="90000"/>
              </a:lnSpc>
            </a:pPr>
            <a:r>
              <a:rPr lang="en-US" smtClean="0"/>
              <a:t>Webril should be placed so no wrinkles are in cotton to cause pressure sores</a:t>
            </a:r>
          </a:p>
          <a:p>
            <a:pPr lvl="4">
              <a:lnSpc>
                <a:spcPct val="90000"/>
              </a:lnSpc>
            </a:pPr>
            <a:r>
              <a:rPr lang="en-US" smtClean="0"/>
              <a:t>As plaster or fiberglass is placed, assistant must </a:t>
            </a:r>
            <a:r>
              <a:rPr lang="en-US" i="1" smtClean="0"/>
              <a:t>not</a:t>
            </a:r>
            <a:r>
              <a:rPr lang="en-US" smtClean="0"/>
              <a:t> make marks in plaster as it dries—these may cause pressure sores </a:t>
            </a:r>
          </a:p>
          <a:p>
            <a:pPr lvl="4">
              <a:lnSpc>
                <a:spcPct val="90000"/>
              </a:lnSpc>
            </a:pPr>
            <a:r>
              <a:rPr lang="en-US" smtClean="0"/>
              <a:t>Reflective materials will reflect heat given off by </a:t>
            </a:r>
            <a:br>
              <a:rPr lang="en-US" smtClean="0"/>
            </a:br>
            <a:r>
              <a:rPr lang="en-US" smtClean="0"/>
              <a:t>casting material if fiberglass and may burn patient’s limb</a:t>
            </a:r>
          </a:p>
          <a:p>
            <a:pPr lvl="4">
              <a:lnSpc>
                <a:spcPct val="90000"/>
              </a:lnSpc>
            </a:pPr>
            <a:r>
              <a:rPr lang="en-US" smtClean="0"/>
              <a:t>Tip of limb should be cleaned of all prepping solution so patient may be monitored for signs of circulatory disruption: increasing pain, pain that progresses into numbness, cyanotic skin, cold skin, poor capillary refill</a:t>
            </a:r>
          </a:p>
          <a:p>
            <a:endParaRPr lang="en-US" sz="28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solidFill>
                  <a:srgbClr val="7B9899"/>
                </a:solidFill>
              </a:rPr>
              <a:t>Drains</a:t>
            </a:r>
          </a:p>
        </p:txBody>
      </p:sp>
      <p:sp>
        <p:nvSpPr>
          <p:cNvPr id="28674" name="Content Placeholder 2"/>
          <p:cNvSpPr>
            <a:spLocks noGrp="1"/>
          </p:cNvSpPr>
          <p:nvPr>
            <p:ph sz="quarter" idx="1"/>
          </p:nvPr>
        </p:nvSpPr>
        <p:spPr>
          <a:xfrm>
            <a:off x="301625" y="1527175"/>
            <a:ext cx="8504238" cy="4572000"/>
          </a:xfrm>
        </p:spPr>
        <p:txBody>
          <a:bodyPr/>
          <a:lstStyle/>
          <a:p>
            <a:r>
              <a:rPr lang="en-US" dirty="0" smtClean="0"/>
              <a:t>Catheters – </a:t>
            </a:r>
          </a:p>
          <a:p>
            <a:pPr lvl="1"/>
            <a:r>
              <a:rPr lang="en-US" dirty="0" smtClean="0"/>
              <a:t>used to remove fluid or other objects, such as stone or thrombi, from the body.  They are used to monitor body functions and to insert fluids.</a:t>
            </a:r>
          </a:p>
          <a:p>
            <a:r>
              <a:rPr lang="en-US" dirty="0" smtClean="0"/>
              <a:t>Drains are inserted to: </a:t>
            </a:r>
          </a:p>
          <a:p>
            <a:pPr lvl="1"/>
            <a:r>
              <a:rPr lang="en-US" dirty="0" smtClean="0"/>
              <a:t>Evacuate collections of pus, blood or other fluids </a:t>
            </a:r>
          </a:p>
          <a:p>
            <a:pPr lvl="1"/>
            <a:r>
              <a:rPr lang="en-US" dirty="0" smtClean="0"/>
              <a:t>Drain potential collections from a surgical or traumatic wound.</a:t>
            </a:r>
          </a:p>
          <a:p>
            <a:r>
              <a:rPr lang="en-US" dirty="0" smtClean="0"/>
              <a:t>Tubes – </a:t>
            </a:r>
          </a:p>
          <a:p>
            <a:pPr lvl="1"/>
            <a:r>
              <a:rPr lang="en-US" dirty="0" smtClean="0"/>
              <a:t>used for the purpose of decompression (fluid or air) </a:t>
            </a:r>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solidFill>
                  <a:srgbClr val="7B9899"/>
                </a:solidFill>
              </a:rPr>
              <a:t>Drains</a:t>
            </a:r>
          </a:p>
        </p:txBody>
      </p:sp>
      <p:sp>
        <p:nvSpPr>
          <p:cNvPr id="30722" name="Content Placeholder 2"/>
          <p:cNvSpPr>
            <a:spLocks noGrp="1"/>
          </p:cNvSpPr>
          <p:nvPr>
            <p:ph sz="quarter" idx="1"/>
          </p:nvPr>
        </p:nvSpPr>
        <p:spPr>
          <a:xfrm>
            <a:off x="301625" y="1527175"/>
            <a:ext cx="8504238" cy="4572000"/>
          </a:xfrm>
        </p:spPr>
        <p:txBody>
          <a:bodyPr/>
          <a:lstStyle/>
          <a:p>
            <a:r>
              <a:rPr lang="en-US" smtClean="0"/>
              <a:t>Arguments for their use include: </a:t>
            </a:r>
          </a:p>
          <a:p>
            <a:pPr lvl="1"/>
            <a:r>
              <a:rPr lang="en-US" smtClean="0"/>
              <a:t>Drainage of fluid removes potential sources of infection </a:t>
            </a:r>
          </a:p>
          <a:p>
            <a:pPr lvl="1"/>
            <a:r>
              <a:rPr lang="en-US" smtClean="0"/>
              <a:t>Drains guard against further fluid collections </a:t>
            </a:r>
          </a:p>
          <a:p>
            <a:pPr lvl="1"/>
            <a:r>
              <a:rPr lang="en-US" smtClean="0"/>
              <a:t>May allow the early detection of anastomotic leaks or hemorrhage </a:t>
            </a:r>
          </a:p>
          <a:p>
            <a:pPr lvl="1"/>
            <a:r>
              <a:rPr lang="en-US" smtClean="0"/>
              <a:t>Leave a tract for potential collections to drain following removal </a:t>
            </a:r>
          </a:p>
          <a:p>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solidFill>
                  <a:srgbClr val="7B9899"/>
                </a:solidFill>
              </a:rPr>
              <a:t>Drains</a:t>
            </a:r>
          </a:p>
        </p:txBody>
      </p:sp>
      <p:sp>
        <p:nvSpPr>
          <p:cNvPr id="32770" name="Content Placeholder 2"/>
          <p:cNvSpPr>
            <a:spLocks noGrp="1"/>
          </p:cNvSpPr>
          <p:nvPr>
            <p:ph sz="quarter" idx="1"/>
          </p:nvPr>
        </p:nvSpPr>
        <p:spPr>
          <a:xfrm>
            <a:off x="301625" y="1527175"/>
            <a:ext cx="8504238" cy="4572000"/>
          </a:xfrm>
        </p:spPr>
        <p:txBody>
          <a:bodyPr/>
          <a:lstStyle/>
          <a:p>
            <a:r>
              <a:rPr lang="en-US" smtClean="0"/>
              <a:t>Arguments against their use include: </a:t>
            </a:r>
          </a:p>
          <a:p>
            <a:pPr lvl="1"/>
            <a:r>
              <a:rPr lang="en-US" smtClean="0"/>
              <a:t>Presence of a drain increases the risk of infection </a:t>
            </a:r>
          </a:p>
          <a:p>
            <a:pPr lvl="1"/>
            <a:r>
              <a:rPr lang="en-US" smtClean="0"/>
              <a:t>Damage may be caused by mechanical pressure or suction </a:t>
            </a:r>
          </a:p>
          <a:p>
            <a:pPr lvl="1"/>
            <a:r>
              <a:rPr lang="en-US" smtClean="0"/>
              <a:t>Drains may induce an anastomotic leak </a:t>
            </a:r>
          </a:p>
          <a:p>
            <a:pPr lvl="1"/>
            <a:r>
              <a:rPr lang="en-US" smtClean="0"/>
              <a:t>Most drains abdominal drains infective within 24 hours </a:t>
            </a:r>
          </a:p>
          <a:p>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solidFill>
                  <a:srgbClr val="7B9899"/>
                </a:solidFill>
              </a:rPr>
              <a:t>Drains</a:t>
            </a:r>
          </a:p>
        </p:txBody>
      </p:sp>
      <p:sp>
        <p:nvSpPr>
          <p:cNvPr id="34818" name="Content Placeholder 2"/>
          <p:cNvSpPr>
            <a:spLocks noGrp="1"/>
          </p:cNvSpPr>
          <p:nvPr>
            <p:ph sz="quarter" idx="1"/>
          </p:nvPr>
        </p:nvSpPr>
        <p:spPr>
          <a:xfrm>
            <a:off x="301625" y="1527175"/>
            <a:ext cx="8504238" cy="4572000"/>
          </a:xfrm>
        </p:spPr>
        <p:txBody>
          <a:bodyPr/>
          <a:lstStyle/>
          <a:p>
            <a:r>
              <a:rPr lang="en-US" smtClean="0"/>
              <a:t>Drains can be: </a:t>
            </a:r>
          </a:p>
          <a:p>
            <a:pPr lvl="1"/>
            <a:r>
              <a:rPr lang="en-US" smtClean="0"/>
              <a:t>Open or closed </a:t>
            </a:r>
          </a:p>
          <a:p>
            <a:pPr lvl="1"/>
            <a:r>
              <a:rPr lang="en-US" smtClean="0"/>
              <a:t>Active or passive – more important</a:t>
            </a:r>
          </a:p>
          <a:p>
            <a:r>
              <a:rPr lang="en-US" smtClean="0"/>
              <a:t>Drains are often made from inert silastic material </a:t>
            </a:r>
          </a:p>
          <a:p>
            <a:r>
              <a:rPr lang="en-US" smtClean="0"/>
              <a:t>They induce minimal tissue reaction </a:t>
            </a:r>
          </a:p>
          <a:p>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b="1" smtClean="0">
                <a:solidFill>
                  <a:srgbClr val="7B9899"/>
                </a:solidFill>
              </a:rPr>
              <a:t>Open drains</a:t>
            </a:r>
            <a:endParaRPr lang="en-US" smtClean="0">
              <a:solidFill>
                <a:srgbClr val="7B9899"/>
              </a:solidFill>
            </a:endParaRPr>
          </a:p>
        </p:txBody>
      </p:sp>
      <p:sp>
        <p:nvSpPr>
          <p:cNvPr id="36866" name="Content Placeholder 2"/>
          <p:cNvSpPr>
            <a:spLocks noGrp="1"/>
          </p:cNvSpPr>
          <p:nvPr>
            <p:ph sz="quarter" idx="1"/>
          </p:nvPr>
        </p:nvSpPr>
        <p:spPr>
          <a:xfrm>
            <a:off x="301625" y="1527175"/>
            <a:ext cx="8504238" cy="4572000"/>
          </a:xfrm>
        </p:spPr>
        <p:txBody>
          <a:bodyPr/>
          <a:lstStyle/>
          <a:p>
            <a:r>
              <a:rPr lang="en-US" b="1" smtClean="0"/>
              <a:t>Open drains</a:t>
            </a:r>
          </a:p>
          <a:p>
            <a:r>
              <a:rPr lang="en-US" smtClean="0"/>
              <a:t>Include corrugated rubber or plastic sheets </a:t>
            </a:r>
          </a:p>
          <a:p>
            <a:r>
              <a:rPr lang="en-US" smtClean="0"/>
              <a:t>Drain fluid collects in gauze pad or stoma bag </a:t>
            </a:r>
          </a:p>
          <a:p>
            <a:r>
              <a:rPr lang="en-US" smtClean="0"/>
              <a:t>They increase the risk of infection </a:t>
            </a:r>
          </a:p>
          <a:p>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b="1" smtClean="0">
                <a:solidFill>
                  <a:srgbClr val="7B9899"/>
                </a:solidFill>
              </a:rPr>
              <a:t>Closed drains </a:t>
            </a:r>
            <a:endParaRPr lang="en-US" smtClean="0">
              <a:solidFill>
                <a:srgbClr val="7B9899"/>
              </a:solidFill>
            </a:endParaRPr>
          </a:p>
        </p:txBody>
      </p:sp>
      <p:sp>
        <p:nvSpPr>
          <p:cNvPr id="38914" name="Content Placeholder 2"/>
          <p:cNvSpPr>
            <a:spLocks noGrp="1"/>
          </p:cNvSpPr>
          <p:nvPr>
            <p:ph sz="half" idx="1"/>
          </p:nvPr>
        </p:nvSpPr>
        <p:spPr/>
        <p:txBody>
          <a:bodyPr/>
          <a:lstStyle/>
          <a:p>
            <a:r>
              <a:rPr lang="en-US" dirty="0" smtClean="0"/>
              <a:t>Consist of tubes draining into a bag or bottle </a:t>
            </a:r>
          </a:p>
          <a:p>
            <a:r>
              <a:rPr lang="en-US" dirty="0" smtClean="0"/>
              <a:t>They include chest and abdominal drains </a:t>
            </a:r>
          </a:p>
          <a:p>
            <a:r>
              <a:rPr lang="en-US" dirty="0" smtClean="0"/>
              <a:t>The risk of infection is reduced </a:t>
            </a:r>
          </a:p>
          <a:p>
            <a:endParaRPr lang="en-US" dirty="0" smtClean="0"/>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581400" y="3505200"/>
            <a:ext cx="5323664" cy="2858144"/>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b="1" smtClean="0">
                <a:solidFill>
                  <a:srgbClr val="7B9899"/>
                </a:solidFill>
              </a:rPr>
              <a:t>Active drains</a:t>
            </a:r>
            <a:endParaRPr lang="en-US" smtClean="0">
              <a:solidFill>
                <a:srgbClr val="7B9899"/>
              </a:solidFill>
            </a:endParaRPr>
          </a:p>
        </p:txBody>
      </p:sp>
      <p:sp>
        <p:nvSpPr>
          <p:cNvPr id="3" name="Text Placeholder 2"/>
          <p:cNvSpPr>
            <a:spLocks noGrp="1"/>
          </p:cNvSpPr>
          <p:nvPr>
            <p:ph type="body" idx="2"/>
          </p:nvPr>
        </p:nvSpPr>
        <p:spPr/>
        <p:txBody>
          <a:bodyPr/>
          <a:lstStyle/>
          <a:p>
            <a:r>
              <a:rPr lang="en-US" dirty="0"/>
              <a:t>Active drains are maintained under suction </a:t>
            </a:r>
          </a:p>
          <a:p>
            <a:r>
              <a:rPr lang="en-US" dirty="0"/>
              <a:t>They can be under low or high pressure </a:t>
            </a:r>
          </a:p>
          <a:p>
            <a:endParaRPr lang="en-US" dirty="0"/>
          </a:p>
        </p:txBody>
      </p:sp>
      <p:pic>
        <p:nvPicPr>
          <p:cNvPr id="4"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3765084" y="685800"/>
            <a:ext cx="4357031" cy="54102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fontAlgn="auto">
              <a:spcAft>
                <a:spcPts val="0"/>
              </a:spcAft>
              <a:defRPr/>
            </a:pPr>
            <a:r>
              <a:rPr lang="en-US" sz="3600" smtClean="0"/>
              <a:t>Fracture management stabilization devices</a:t>
            </a:r>
          </a:p>
        </p:txBody>
      </p:sp>
      <p:sp>
        <p:nvSpPr>
          <p:cNvPr id="16386" name="Rectangle 3"/>
          <p:cNvSpPr>
            <a:spLocks noGrp="1" noChangeArrowheads="1"/>
          </p:cNvSpPr>
          <p:nvPr>
            <p:ph sz="quarter" idx="1"/>
          </p:nvPr>
        </p:nvSpPr>
        <p:spPr>
          <a:xfrm>
            <a:off x="301625" y="1527175"/>
            <a:ext cx="8504238" cy="4572000"/>
          </a:xfrm>
        </p:spPr>
        <p:txBody>
          <a:bodyPr/>
          <a:lstStyle/>
          <a:p>
            <a:pPr marL="609600" indent="-609600">
              <a:buFontTx/>
              <a:buAutoNum type="arabicPeriod"/>
            </a:pPr>
            <a:r>
              <a:rPr lang="en-US" sz="2800" smtClean="0"/>
              <a:t>External fixation</a:t>
            </a:r>
          </a:p>
          <a:p>
            <a:pPr marL="990600" lvl="1" indent="-533400">
              <a:buFont typeface="Wingdings" pitchFamily="2" charset="2"/>
              <a:buChar char="§"/>
            </a:pPr>
            <a:r>
              <a:rPr lang="en-US" sz="2400" smtClean="0"/>
              <a:t>Casts </a:t>
            </a:r>
          </a:p>
          <a:p>
            <a:pPr marL="1371600" lvl="2" indent="-457200"/>
            <a:r>
              <a:rPr lang="en-US" smtClean="0"/>
              <a:t>Plaster (fast, medium, slow-setting)</a:t>
            </a:r>
          </a:p>
          <a:p>
            <a:pPr marL="1371600" lvl="2" indent="-457200"/>
            <a:r>
              <a:rPr lang="en-US" smtClean="0"/>
              <a:t>Fiberglass</a:t>
            </a:r>
          </a:p>
          <a:p>
            <a:pPr marL="1371600" lvl="2" indent="-457200"/>
            <a:r>
              <a:rPr lang="en-US" smtClean="0"/>
              <a:t>Types</a:t>
            </a:r>
          </a:p>
          <a:p>
            <a:pPr marL="1752600" lvl="3" indent="-381000">
              <a:buFont typeface="Wingdings" pitchFamily="2" charset="2"/>
              <a:buChar char="ü"/>
            </a:pPr>
            <a:r>
              <a:rPr lang="en-US" sz="1800" smtClean="0"/>
              <a:t>Shoulder spica</a:t>
            </a:r>
          </a:p>
          <a:p>
            <a:pPr marL="1752600" lvl="3" indent="-381000">
              <a:buFont typeface="Wingdings" pitchFamily="2" charset="2"/>
              <a:buChar char="ü"/>
            </a:pPr>
            <a:r>
              <a:rPr lang="en-US" sz="1800" smtClean="0"/>
              <a:t>Minerva jacket</a:t>
            </a:r>
          </a:p>
          <a:p>
            <a:pPr marL="1752600" lvl="3" indent="-381000">
              <a:buFont typeface="Wingdings" pitchFamily="2" charset="2"/>
              <a:buChar char="ü"/>
            </a:pPr>
            <a:r>
              <a:rPr lang="en-US" sz="1800" smtClean="0"/>
              <a:t>Body cast</a:t>
            </a:r>
          </a:p>
          <a:p>
            <a:pPr marL="1752600" lvl="3" indent="-381000">
              <a:buFont typeface="Wingdings" pitchFamily="2" charset="2"/>
              <a:buChar char="ü"/>
            </a:pPr>
            <a:r>
              <a:rPr lang="en-US" sz="1800" smtClean="0"/>
              <a:t>Short arm/leg</a:t>
            </a:r>
          </a:p>
          <a:p>
            <a:pPr marL="1752600" lvl="3" indent="-381000">
              <a:buFont typeface="Wingdings" pitchFamily="2" charset="2"/>
              <a:buChar char="ü"/>
            </a:pPr>
            <a:r>
              <a:rPr lang="en-US" sz="1800" smtClean="0"/>
              <a:t>Long arm/leg</a:t>
            </a:r>
          </a:p>
          <a:p>
            <a:pPr marL="1752600" lvl="3" indent="-381000">
              <a:buFont typeface="Wingdings" pitchFamily="2" charset="2"/>
              <a:buChar char="ü"/>
            </a:pPr>
            <a:r>
              <a:rPr lang="en-US" sz="1800" smtClean="0"/>
              <a:t>Hip spica</a:t>
            </a:r>
          </a:p>
          <a:p>
            <a:pPr marL="1752600" lvl="3" indent="-381000">
              <a:buFont typeface="Wingdings" pitchFamily="2" charset="2"/>
              <a:buChar char="ü"/>
            </a:pPr>
            <a:r>
              <a:rPr lang="en-US" sz="1800" smtClean="0"/>
              <a:t>Cylinder cast</a:t>
            </a:r>
          </a:p>
          <a:p>
            <a:pPr marL="1752600" lvl="3" indent="-381000">
              <a:buFont typeface="Wingdings" pitchFamily="2" charset="2"/>
              <a:buChar char="ü"/>
            </a:pPr>
            <a:endParaRPr lang="en-US" sz="18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b="1" smtClean="0">
                <a:solidFill>
                  <a:srgbClr val="7B9899"/>
                </a:solidFill>
              </a:rPr>
              <a:t>Passive drains</a:t>
            </a:r>
            <a:endParaRPr lang="en-US" smtClean="0">
              <a:solidFill>
                <a:srgbClr val="7B9899"/>
              </a:solidFill>
            </a:endParaRPr>
          </a:p>
        </p:txBody>
      </p:sp>
      <p:sp>
        <p:nvSpPr>
          <p:cNvPr id="43010" name="Content Placeholder 2"/>
          <p:cNvSpPr>
            <a:spLocks noGrp="1"/>
          </p:cNvSpPr>
          <p:nvPr>
            <p:ph sz="quarter" idx="1"/>
          </p:nvPr>
        </p:nvSpPr>
        <p:spPr>
          <a:xfrm>
            <a:off x="301625" y="1527175"/>
            <a:ext cx="8504238" cy="4572000"/>
          </a:xfrm>
        </p:spPr>
        <p:txBody>
          <a:bodyPr/>
          <a:lstStyle/>
          <a:p>
            <a:r>
              <a:rPr lang="en-US" smtClean="0"/>
              <a:t>Passive drains have no suction </a:t>
            </a:r>
          </a:p>
          <a:p>
            <a:r>
              <a:rPr lang="en-US" smtClean="0"/>
              <a:t>Function by the differential pressure between body cavities and the exterior </a:t>
            </a:r>
          </a:p>
          <a:p>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solidFill>
                  <a:srgbClr val="7B9899"/>
                </a:solidFill>
              </a:rPr>
              <a:t>Examples of drains and operations </a:t>
            </a:r>
          </a:p>
        </p:txBody>
      </p:sp>
      <p:sp>
        <p:nvSpPr>
          <p:cNvPr id="45058" name="Content Placeholder 2"/>
          <p:cNvSpPr>
            <a:spLocks noGrp="1"/>
          </p:cNvSpPr>
          <p:nvPr>
            <p:ph sz="quarter" idx="1"/>
          </p:nvPr>
        </p:nvSpPr>
        <p:spPr>
          <a:xfrm>
            <a:off x="301625" y="1527175"/>
            <a:ext cx="8504238" cy="4572000"/>
          </a:xfrm>
        </p:spPr>
        <p:txBody>
          <a:bodyPr/>
          <a:lstStyle/>
          <a:p>
            <a:r>
              <a:rPr lang="en-US" dirty="0" smtClean="0"/>
              <a:t>Plastic surgery including </a:t>
            </a:r>
            <a:r>
              <a:rPr lang="en-US" dirty="0" err="1" smtClean="0"/>
              <a:t>myocutaneous</a:t>
            </a:r>
            <a:r>
              <a:rPr lang="en-US" dirty="0" smtClean="0"/>
              <a:t> flap surgery</a:t>
            </a:r>
          </a:p>
          <a:p>
            <a:r>
              <a:rPr lang="en-US" dirty="0" smtClean="0"/>
              <a:t>Breast surgery (to prevent collection of blood and lymph)</a:t>
            </a:r>
          </a:p>
          <a:p>
            <a:r>
              <a:rPr lang="en-US" dirty="0" smtClean="0"/>
              <a:t>Orthopedic procedures (associated with greater blood loss)</a:t>
            </a:r>
          </a:p>
          <a:p>
            <a:r>
              <a:rPr lang="en-US" dirty="0" smtClean="0"/>
              <a:t>Chest drainage</a:t>
            </a:r>
          </a:p>
          <a:p>
            <a:r>
              <a:rPr lang="en-US" dirty="0" smtClean="0"/>
              <a:t>Chest surgery (with for example the associated risks of raised </a:t>
            </a:r>
            <a:r>
              <a:rPr lang="en-US" dirty="0" err="1" smtClean="0"/>
              <a:t>intrathoracic</a:t>
            </a:r>
            <a:r>
              <a:rPr lang="en-US" dirty="0" smtClean="0"/>
              <a:t> pressure and </a:t>
            </a:r>
            <a:r>
              <a:rPr lang="en-US" dirty="0" err="1" smtClean="0"/>
              <a:t>tamponade</a:t>
            </a:r>
            <a:r>
              <a:rPr lang="en-US" dirty="0" smtClean="0"/>
              <a:t>)</a:t>
            </a:r>
          </a:p>
          <a:p>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mtClean="0">
                <a:solidFill>
                  <a:srgbClr val="7B9899"/>
                </a:solidFill>
              </a:rPr>
              <a:t>Examples of drains and operations </a:t>
            </a:r>
          </a:p>
        </p:txBody>
      </p:sp>
      <p:sp>
        <p:nvSpPr>
          <p:cNvPr id="47106" name="Content Placeholder 2"/>
          <p:cNvSpPr>
            <a:spLocks noGrp="1"/>
          </p:cNvSpPr>
          <p:nvPr>
            <p:ph sz="quarter" idx="1"/>
          </p:nvPr>
        </p:nvSpPr>
        <p:spPr>
          <a:xfrm>
            <a:off x="301625" y="1527175"/>
            <a:ext cx="8504238" cy="4572000"/>
          </a:xfrm>
        </p:spPr>
        <p:txBody>
          <a:bodyPr/>
          <a:lstStyle/>
          <a:p>
            <a:r>
              <a:rPr lang="en-US" smtClean="0"/>
              <a:t>Pancreatic surgery (to drain secretions)</a:t>
            </a:r>
          </a:p>
          <a:p>
            <a:r>
              <a:rPr lang="en-US" smtClean="0"/>
              <a:t>Biliary surgery</a:t>
            </a:r>
          </a:p>
          <a:p>
            <a:r>
              <a:rPr lang="en-US" smtClean="0"/>
              <a:t>Thyroid surgery (concern over hematoma and hemorrhage around the airway)</a:t>
            </a:r>
          </a:p>
          <a:p>
            <a:r>
              <a:rPr lang="en-US" smtClean="0"/>
              <a:t>Neurosurgery (where there is a risk of raised intracranial pressure)</a:t>
            </a:r>
          </a:p>
          <a:p>
            <a:r>
              <a:rPr lang="en-US" smtClean="0"/>
              <a:t>Nasogastric tubes</a:t>
            </a:r>
          </a:p>
          <a:p>
            <a:r>
              <a:rPr lang="en-US" smtClean="0"/>
              <a:t>Urinary catheters</a:t>
            </a:r>
          </a:p>
          <a:p>
            <a:endParaRPr lang="en-US" smtClean="0"/>
          </a:p>
          <a:p>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b="1" smtClean="0">
                <a:solidFill>
                  <a:srgbClr val="7B9899"/>
                </a:solidFill>
              </a:rPr>
              <a:t>Nasogastric tubes</a:t>
            </a:r>
            <a:endParaRPr lang="en-US" smtClean="0">
              <a:solidFill>
                <a:srgbClr val="7B9899"/>
              </a:solidFill>
            </a:endParaRPr>
          </a:p>
        </p:txBody>
      </p:sp>
      <p:sp>
        <p:nvSpPr>
          <p:cNvPr id="3" name="Content Placeholder 2"/>
          <p:cNvSpPr>
            <a:spLocks noGrp="1"/>
          </p:cNvSpPr>
          <p:nvPr>
            <p:ph sz="quarter" idx="1"/>
          </p:nvPr>
        </p:nvSpPr>
        <p:spPr>
          <a:xfrm>
            <a:off x="301625" y="1527175"/>
            <a:ext cx="8504238" cy="4572000"/>
          </a:xfrm>
        </p:spPr>
        <p:txBody>
          <a:bodyPr>
            <a:normAutofit fontScale="77500" lnSpcReduction="20000"/>
          </a:bodyPr>
          <a:lstStyle/>
          <a:p>
            <a:pPr marL="274320" indent="-274320" fontAlgn="auto">
              <a:spcAft>
                <a:spcPts val="0"/>
              </a:spcAft>
              <a:buFont typeface="Wingdings 2"/>
              <a:buChar char=""/>
              <a:defRPr/>
            </a:pPr>
            <a:r>
              <a:rPr lang="en-US" dirty="0" smtClean="0"/>
              <a:t>Following abdominal surgery </a:t>
            </a:r>
            <a:r>
              <a:rPr lang="en-US" dirty="0" err="1" smtClean="0"/>
              <a:t>gastointestinal</a:t>
            </a:r>
            <a:r>
              <a:rPr lang="en-US" dirty="0" smtClean="0"/>
              <a:t> motility is reduced for a variable period of time </a:t>
            </a:r>
          </a:p>
          <a:p>
            <a:pPr marL="274320" indent="-274320" fontAlgn="auto">
              <a:spcAft>
                <a:spcPts val="0"/>
              </a:spcAft>
              <a:buFont typeface="Wingdings 2"/>
              <a:buChar char=""/>
              <a:defRPr/>
            </a:pPr>
            <a:r>
              <a:rPr lang="en-US" dirty="0" smtClean="0"/>
              <a:t>Gastrointestinal secretions accumulate in stoma and proximal small bowel </a:t>
            </a:r>
          </a:p>
          <a:p>
            <a:pPr marL="274320" indent="-274320" fontAlgn="auto">
              <a:spcAft>
                <a:spcPts val="0"/>
              </a:spcAft>
              <a:buFont typeface="Wingdings 2"/>
              <a:buChar char=""/>
              <a:defRPr/>
            </a:pPr>
            <a:r>
              <a:rPr lang="en-US" dirty="0" smtClean="0"/>
              <a:t>May result in: </a:t>
            </a:r>
          </a:p>
          <a:p>
            <a:pPr marL="548640" lvl="1" indent="-274320" fontAlgn="auto">
              <a:spcAft>
                <a:spcPts val="0"/>
              </a:spcAft>
              <a:buFont typeface="Wingdings"/>
              <a:buChar char=""/>
              <a:defRPr/>
            </a:pPr>
            <a:r>
              <a:rPr lang="en-US" dirty="0" smtClean="0"/>
              <a:t>Postoperative distension and vomiting </a:t>
            </a:r>
          </a:p>
          <a:p>
            <a:pPr marL="548640" lvl="1" indent="-274320" fontAlgn="auto">
              <a:spcAft>
                <a:spcPts val="0"/>
              </a:spcAft>
              <a:buFont typeface="Wingdings"/>
              <a:buChar char=""/>
              <a:defRPr/>
            </a:pPr>
            <a:r>
              <a:rPr lang="en-US" dirty="0" smtClean="0"/>
              <a:t>Aspiration pneumonia </a:t>
            </a:r>
          </a:p>
          <a:p>
            <a:pPr marL="274320" indent="-274320" fontAlgn="auto">
              <a:spcAft>
                <a:spcPts val="0"/>
              </a:spcAft>
              <a:buFont typeface="Wingdings 2"/>
              <a:buChar char=""/>
              <a:defRPr/>
            </a:pPr>
            <a:r>
              <a:rPr lang="en-US" dirty="0" smtClean="0"/>
              <a:t>Little clinical evidence is available to support the routine use of nasogastric tubes </a:t>
            </a:r>
          </a:p>
          <a:p>
            <a:pPr marL="274320" indent="-274320" fontAlgn="auto">
              <a:spcAft>
                <a:spcPts val="0"/>
              </a:spcAft>
              <a:buFont typeface="Wingdings 2"/>
              <a:buChar char=""/>
              <a:defRPr/>
            </a:pPr>
            <a:r>
              <a:rPr lang="en-US" dirty="0" smtClean="0"/>
              <a:t>May increase the risk of pulmonary complications </a:t>
            </a:r>
          </a:p>
          <a:p>
            <a:pPr marL="274320" indent="-274320" fontAlgn="auto">
              <a:spcAft>
                <a:spcPts val="0"/>
              </a:spcAft>
              <a:buFont typeface="Wingdings 2"/>
              <a:buChar char=""/>
              <a:defRPr/>
            </a:pPr>
            <a:r>
              <a:rPr lang="en-US" dirty="0" smtClean="0"/>
              <a:t>Of proven value for gastrointestinal decompression in intestinal obstruction </a:t>
            </a:r>
          </a:p>
          <a:p>
            <a:pPr marL="274320" indent="-274320" fontAlgn="auto">
              <a:spcAft>
                <a:spcPts val="0"/>
              </a:spcAft>
              <a:buFont typeface="Wingdings 2"/>
              <a:buChar char=""/>
              <a:defRPr/>
            </a:pPr>
            <a:r>
              <a:rPr lang="en-US" dirty="0" smtClean="0"/>
              <a:t>Tubes are usually left on free drainage </a:t>
            </a:r>
          </a:p>
          <a:p>
            <a:pPr marL="274320" indent="-274320" fontAlgn="auto">
              <a:spcAft>
                <a:spcPts val="0"/>
              </a:spcAft>
              <a:buFont typeface="Wingdings 2"/>
              <a:buChar char=""/>
              <a:defRPr/>
            </a:pPr>
            <a:r>
              <a:rPr lang="en-US" dirty="0" smtClean="0"/>
              <a:t>Can be  also aspirated maybe every 4 hours </a:t>
            </a:r>
          </a:p>
          <a:p>
            <a:pPr marL="274320" indent="-274320" fontAlgn="auto">
              <a:spcAft>
                <a:spcPts val="0"/>
              </a:spcAft>
              <a:buFont typeface="Wingdings 2"/>
              <a:buChar char=""/>
              <a:defRPr/>
            </a:pPr>
            <a:r>
              <a:rPr lang="en-US" dirty="0" smtClean="0"/>
              <a:t>Can be removed when volume of nasogastric aspirate is reduced</a:t>
            </a:r>
          </a:p>
          <a:p>
            <a:pPr marL="274320"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idx="4294967295"/>
          </p:nvPr>
        </p:nvSpPr>
        <p:spPr/>
        <p:txBody>
          <a:bodyPr/>
          <a:lstStyle/>
          <a:p>
            <a:r>
              <a:rPr lang="en-US" b="1" smtClean="0"/>
              <a:t>Nasogastric tubes</a:t>
            </a:r>
          </a:p>
        </p:txBody>
      </p:sp>
      <p:sp>
        <p:nvSpPr>
          <p:cNvPr id="97283" name="Rectangle 3"/>
          <p:cNvSpPr>
            <a:spLocks noGrp="1"/>
          </p:cNvSpPr>
          <p:nvPr>
            <p:ph type="body" idx="4294967295"/>
          </p:nvPr>
        </p:nvSpPr>
        <p:spPr/>
        <p:txBody>
          <a:bodyPr/>
          <a:lstStyle/>
          <a:p>
            <a:endParaRPr lang="en-US" smtClean="0"/>
          </a:p>
        </p:txBody>
      </p:sp>
      <p:pic>
        <p:nvPicPr>
          <p:cNvPr id="97285" name="Picture 5" descr="nasogastric"/>
          <p:cNvPicPr>
            <a:picLocks noChangeAspect="1" noChangeArrowheads="1"/>
          </p:cNvPicPr>
          <p:nvPr/>
        </p:nvPicPr>
        <p:blipFill>
          <a:blip r:embed="rId2" cstate="print"/>
          <a:srcRect/>
          <a:stretch>
            <a:fillRect/>
          </a:stretch>
        </p:blipFill>
        <p:spPr bwMode="auto">
          <a:xfrm>
            <a:off x="4114800" y="3533775"/>
            <a:ext cx="4648200" cy="2571750"/>
          </a:xfrm>
          <a:prstGeom prst="rect">
            <a:avLst/>
          </a:prstGeom>
          <a:noFill/>
        </p:spPr>
      </p:pic>
      <p:pic>
        <p:nvPicPr>
          <p:cNvPr id="97287" name="Picture 7" descr="26523_1"/>
          <p:cNvPicPr>
            <a:picLocks noChangeAspect="1" noChangeArrowheads="1"/>
          </p:cNvPicPr>
          <p:nvPr/>
        </p:nvPicPr>
        <p:blipFill>
          <a:blip r:embed="rId3" cstate="print"/>
          <a:srcRect/>
          <a:stretch>
            <a:fillRect/>
          </a:stretch>
        </p:blipFill>
        <p:spPr bwMode="auto">
          <a:xfrm>
            <a:off x="228600" y="1447800"/>
            <a:ext cx="3810000" cy="355282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b="1" smtClean="0">
                <a:solidFill>
                  <a:srgbClr val="7B9899"/>
                </a:solidFill>
              </a:rPr>
              <a:t>Urinary catheters</a:t>
            </a:r>
            <a:endParaRPr lang="en-US" smtClean="0">
              <a:solidFill>
                <a:srgbClr val="7B9899"/>
              </a:solidFill>
            </a:endParaRPr>
          </a:p>
        </p:txBody>
      </p:sp>
      <p:sp>
        <p:nvSpPr>
          <p:cNvPr id="51202" name="Content Placeholder 2"/>
          <p:cNvSpPr>
            <a:spLocks noGrp="1"/>
          </p:cNvSpPr>
          <p:nvPr>
            <p:ph sz="quarter" idx="1"/>
          </p:nvPr>
        </p:nvSpPr>
        <p:spPr>
          <a:xfrm>
            <a:off x="301625" y="1527175"/>
            <a:ext cx="8504238" cy="4572000"/>
          </a:xfrm>
        </p:spPr>
        <p:txBody>
          <a:bodyPr/>
          <a:lstStyle/>
          <a:p>
            <a:r>
              <a:rPr lang="en-US" smtClean="0"/>
              <a:t>A urinary catheter is a form of drain </a:t>
            </a:r>
          </a:p>
          <a:p>
            <a:r>
              <a:rPr lang="en-US" smtClean="0"/>
              <a:t>Commonly used to: </a:t>
            </a:r>
          </a:p>
          <a:p>
            <a:pPr lvl="1"/>
            <a:r>
              <a:rPr lang="en-US" smtClean="0"/>
              <a:t>Alleviate or prevent urinary retention </a:t>
            </a:r>
          </a:p>
          <a:p>
            <a:pPr lvl="1"/>
            <a:r>
              <a:rPr lang="en-US" smtClean="0"/>
              <a:t>Monitor urine output </a:t>
            </a:r>
          </a:p>
          <a:p>
            <a:r>
              <a:rPr lang="en-US" smtClean="0"/>
              <a:t>Can be inserted transurethrally or suprapubically </a:t>
            </a:r>
          </a:p>
          <a:p>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b="1" smtClean="0">
                <a:solidFill>
                  <a:srgbClr val="7B9899"/>
                </a:solidFill>
              </a:rPr>
              <a:t>Urinary catheters</a:t>
            </a:r>
            <a:endParaRPr lang="en-US" smtClean="0">
              <a:solidFill>
                <a:srgbClr val="7B9899"/>
              </a:solidFill>
            </a:endParaRPr>
          </a:p>
        </p:txBody>
      </p:sp>
      <p:sp>
        <p:nvSpPr>
          <p:cNvPr id="53250" name="Content Placeholder 2"/>
          <p:cNvSpPr>
            <a:spLocks noGrp="1"/>
          </p:cNvSpPr>
          <p:nvPr>
            <p:ph sz="quarter" idx="1"/>
          </p:nvPr>
        </p:nvSpPr>
        <p:spPr>
          <a:xfrm>
            <a:off x="301625" y="1527175"/>
            <a:ext cx="8504238" cy="4572000"/>
          </a:xfrm>
        </p:spPr>
        <p:txBody>
          <a:bodyPr/>
          <a:lstStyle/>
          <a:p>
            <a:r>
              <a:rPr lang="en-US" smtClean="0"/>
              <a:t>Catheters vary by: </a:t>
            </a:r>
          </a:p>
          <a:p>
            <a:pPr lvl="1"/>
            <a:r>
              <a:rPr lang="en-US" smtClean="0"/>
              <a:t>The material from which they are made (latex, plastic, silastic, teflon-coated) </a:t>
            </a:r>
          </a:p>
          <a:p>
            <a:pPr lvl="1"/>
            <a:r>
              <a:rPr lang="en-US" smtClean="0"/>
              <a:t>The length of the catheter (38 cm 'male' or '22 cm 'female') </a:t>
            </a:r>
          </a:p>
          <a:p>
            <a:pPr lvl="1"/>
            <a:r>
              <a:rPr lang="en-US" smtClean="0"/>
              <a:t>The diameter of the catheter (10 Fr to 24 Fr) </a:t>
            </a:r>
          </a:p>
          <a:p>
            <a:pPr lvl="1"/>
            <a:r>
              <a:rPr lang="en-US" smtClean="0"/>
              <a:t>The number of channels (one, two or  three-irrigation) </a:t>
            </a:r>
          </a:p>
          <a:p>
            <a:pPr lvl="1"/>
            <a:r>
              <a:rPr lang="en-US" smtClean="0"/>
              <a:t>The size of the balloon ( 5ml to 30 ml) </a:t>
            </a:r>
          </a:p>
          <a:p>
            <a:pPr lvl="1"/>
            <a:r>
              <a:rPr lang="en-US" smtClean="0"/>
              <a:t>The shape of the tip – i.e. Coude tip</a:t>
            </a:r>
          </a:p>
          <a:p>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b="1" smtClean="0">
                <a:solidFill>
                  <a:srgbClr val="7B9899"/>
                </a:solidFill>
              </a:rPr>
              <a:t>Do's and don'ts of urinary catheters</a:t>
            </a:r>
            <a:endParaRPr lang="en-US" smtClean="0">
              <a:solidFill>
                <a:srgbClr val="7B9899"/>
              </a:solidFill>
            </a:endParaRPr>
          </a:p>
        </p:txBody>
      </p:sp>
      <p:sp>
        <p:nvSpPr>
          <p:cNvPr id="3" name="Content Placeholder 2"/>
          <p:cNvSpPr>
            <a:spLocks noGrp="1"/>
          </p:cNvSpPr>
          <p:nvPr>
            <p:ph sz="quarter" idx="1"/>
          </p:nvPr>
        </p:nvSpPr>
        <p:spPr>
          <a:xfrm>
            <a:off x="301625" y="1527175"/>
            <a:ext cx="8504238" cy="4572000"/>
          </a:xfrm>
        </p:spPr>
        <p:txBody>
          <a:bodyPr>
            <a:normAutofit fontScale="92500" lnSpcReduction="10000"/>
          </a:bodyPr>
          <a:lstStyle/>
          <a:p>
            <a:pPr marL="274320" indent="-274320" fontAlgn="auto">
              <a:spcAft>
                <a:spcPts val="0"/>
              </a:spcAft>
              <a:buFont typeface="Wingdings 2"/>
              <a:buChar char=""/>
              <a:defRPr/>
            </a:pPr>
            <a:r>
              <a:rPr lang="en-US" dirty="0" smtClean="0"/>
              <a:t>Choose an appropriate sized catheter </a:t>
            </a:r>
          </a:p>
          <a:p>
            <a:pPr marL="274320" indent="-274320" fontAlgn="auto">
              <a:spcAft>
                <a:spcPts val="0"/>
              </a:spcAft>
              <a:buFont typeface="Wingdings 2"/>
              <a:buChar char=""/>
              <a:defRPr/>
            </a:pPr>
            <a:r>
              <a:rPr lang="en-US" dirty="0" smtClean="0"/>
              <a:t>Insert using an aseptic technique </a:t>
            </a:r>
          </a:p>
          <a:p>
            <a:pPr marL="274320" indent="-274320" fontAlgn="auto">
              <a:spcAft>
                <a:spcPts val="0"/>
              </a:spcAft>
              <a:buFont typeface="Wingdings 2"/>
              <a:buChar char=""/>
              <a:defRPr/>
            </a:pPr>
            <a:r>
              <a:rPr lang="en-US" dirty="0" smtClean="0"/>
              <a:t>Never insert using force </a:t>
            </a:r>
          </a:p>
          <a:p>
            <a:pPr marL="274320" indent="-274320" fontAlgn="auto">
              <a:spcAft>
                <a:spcPts val="0"/>
              </a:spcAft>
              <a:buFont typeface="Wingdings 2"/>
              <a:buChar char=""/>
              <a:defRPr/>
            </a:pPr>
            <a:r>
              <a:rPr lang="en-US" dirty="0" smtClean="0"/>
              <a:t>Do not inflate the balloon until urine has been seen coming from the catheter </a:t>
            </a:r>
          </a:p>
          <a:p>
            <a:pPr marL="274320" indent="-274320" fontAlgn="auto">
              <a:spcAft>
                <a:spcPts val="0"/>
              </a:spcAft>
              <a:buFont typeface="Wingdings 2"/>
              <a:buChar char=""/>
              <a:defRPr/>
            </a:pPr>
            <a:r>
              <a:rPr lang="en-US" dirty="0" smtClean="0"/>
              <a:t>Record the residual volume </a:t>
            </a:r>
          </a:p>
          <a:p>
            <a:pPr marL="274320" indent="-274320" fontAlgn="auto">
              <a:spcAft>
                <a:spcPts val="0"/>
              </a:spcAft>
              <a:buFont typeface="Wingdings 2"/>
              <a:buChar char=""/>
              <a:defRPr/>
            </a:pPr>
            <a:r>
              <a:rPr lang="en-US" dirty="0" smtClean="0"/>
              <a:t>Do not use a catheter introducer unless you have been trained in its use </a:t>
            </a:r>
          </a:p>
          <a:p>
            <a:pPr marL="274320" indent="-274320" fontAlgn="auto">
              <a:spcAft>
                <a:spcPts val="0"/>
              </a:spcAft>
              <a:buFont typeface="Wingdings 2"/>
              <a:buChar char=""/>
              <a:defRPr/>
            </a:pPr>
            <a:r>
              <a:rPr lang="en-US" dirty="0" smtClean="0"/>
              <a:t>If difficulty is encountered inserting a urinary catheter consider a suprapubic </a:t>
            </a:r>
          </a:p>
          <a:p>
            <a:pPr marL="274320" indent="-274320" fontAlgn="auto">
              <a:spcAft>
                <a:spcPts val="0"/>
              </a:spcAft>
              <a:buFont typeface="Wingdings 2"/>
              <a:buChar char=""/>
              <a:defRPr/>
            </a:pPr>
            <a:r>
              <a:rPr lang="en-US" dirty="0" smtClean="0"/>
              <a:t>Remove at the earliest possibility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mtClean="0">
                <a:solidFill>
                  <a:srgbClr val="7B9899"/>
                </a:solidFill>
              </a:rPr>
              <a:t>Types of Active Drains</a:t>
            </a:r>
          </a:p>
        </p:txBody>
      </p:sp>
      <p:sp>
        <p:nvSpPr>
          <p:cNvPr id="57346" name="Content Placeholder 2"/>
          <p:cNvSpPr>
            <a:spLocks noGrp="1"/>
          </p:cNvSpPr>
          <p:nvPr>
            <p:ph sz="quarter" idx="1"/>
          </p:nvPr>
        </p:nvSpPr>
        <p:spPr>
          <a:xfrm>
            <a:off x="301625" y="1527175"/>
            <a:ext cx="8504238" cy="4572000"/>
          </a:xfrm>
        </p:spPr>
        <p:txBody>
          <a:bodyPr/>
          <a:lstStyle/>
          <a:p>
            <a:r>
              <a:rPr lang="en-US" smtClean="0"/>
              <a:t>JP’s</a:t>
            </a:r>
          </a:p>
          <a:p>
            <a:r>
              <a:rPr lang="en-US" smtClean="0"/>
              <a:t>Hemovac’s</a:t>
            </a:r>
          </a:p>
          <a:p>
            <a:r>
              <a:rPr lang="en-US" smtClean="0"/>
              <a:t>Pleuravac</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301625" y="228600"/>
            <a:ext cx="8534400" cy="758825"/>
          </a:xfrm>
        </p:spPr>
        <p:txBody>
          <a:bodyPr/>
          <a:lstStyle/>
          <a:p>
            <a:r>
              <a:rPr lang="en-US" smtClean="0"/>
              <a:t>JP’s</a:t>
            </a:r>
          </a:p>
        </p:txBody>
      </p:sp>
      <p:sp>
        <p:nvSpPr>
          <p:cNvPr id="59394" name="Content Placeholder 3"/>
          <p:cNvSpPr>
            <a:spLocks noGrp="1"/>
          </p:cNvSpPr>
          <p:nvPr>
            <p:ph sz="half" idx="1"/>
          </p:nvPr>
        </p:nvSpPr>
        <p:spPr>
          <a:xfrm>
            <a:off x="301625" y="1371600"/>
            <a:ext cx="4038600" cy="4681538"/>
          </a:xfrm>
        </p:spPr>
        <p:txBody>
          <a:bodyPr/>
          <a:lstStyle/>
          <a:p>
            <a:r>
              <a:rPr lang="en-US" smtClean="0"/>
              <a:t>Can be flat or round</a:t>
            </a:r>
          </a:p>
          <a:p>
            <a:r>
              <a:rPr lang="en-US" smtClean="0"/>
              <a:t>Will always have a “grenade” – the bulb section.</a:t>
            </a:r>
          </a:p>
          <a:p>
            <a:r>
              <a:rPr lang="en-US" smtClean="0"/>
              <a:t>The bulb provides the suction, thus making it an active drain.</a:t>
            </a:r>
          </a:p>
        </p:txBody>
      </p:sp>
      <p:pic>
        <p:nvPicPr>
          <p:cNvPr id="59395" name="Content Placeholder 7" descr="jp.jpg"/>
          <p:cNvPicPr>
            <a:picLocks noGrp="1" noChangeAspect="1"/>
          </p:cNvPicPr>
          <p:nvPr>
            <p:ph sz="half" idx="2"/>
          </p:nvPr>
        </p:nvPicPr>
        <p:blipFill>
          <a:blip r:embed="rId3" cstate="print"/>
          <a:srcRect/>
          <a:stretch>
            <a:fillRect/>
          </a:stretch>
        </p:blipFill>
        <p:spPr>
          <a:xfrm>
            <a:off x="5486400" y="2667000"/>
            <a:ext cx="3090863" cy="2389188"/>
          </a:xfrm>
        </p:spPr>
      </p:pic>
      <p:pic>
        <p:nvPicPr>
          <p:cNvPr id="59396" name="Picture 8" descr="i2.jpg"/>
          <p:cNvPicPr>
            <a:picLocks noChangeAspect="1"/>
          </p:cNvPicPr>
          <p:nvPr/>
        </p:nvPicPr>
        <p:blipFill>
          <a:blip r:embed="rId4" cstate="print"/>
          <a:srcRect/>
          <a:stretch>
            <a:fillRect/>
          </a:stretch>
        </p:blipFill>
        <p:spPr bwMode="auto">
          <a:xfrm>
            <a:off x="1757363" y="4495800"/>
            <a:ext cx="2814637" cy="18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mso21C69"/>
          <p:cNvPicPr>
            <a:picLocks noChangeAspect="1" noChangeArrowheads="1"/>
          </p:cNvPicPr>
          <p:nvPr/>
        </p:nvPicPr>
        <p:blipFill>
          <a:blip r:embed="rId3" cstate="print"/>
          <a:srcRect/>
          <a:stretch>
            <a:fillRect/>
          </a:stretch>
        </p:blipFill>
        <p:spPr bwMode="auto">
          <a:xfrm>
            <a:off x="-457200" y="0"/>
            <a:ext cx="96012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301625" y="228600"/>
            <a:ext cx="8534400" cy="758825"/>
          </a:xfrm>
        </p:spPr>
        <p:txBody>
          <a:bodyPr/>
          <a:lstStyle/>
          <a:p>
            <a:r>
              <a:rPr lang="en-US" smtClean="0"/>
              <a:t>Hemovac’s</a:t>
            </a:r>
          </a:p>
        </p:txBody>
      </p:sp>
      <p:sp>
        <p:nvSpPr>
          <p:cNvPr id="61442" name="Content Placeholder 3"/>
          <p:cNvSpPr>
            <a:spLocks noGrp="1"/>
          </p:cNvSpPr>
          <p:nvPr>
            <p:ph sz="half" idx="1"/>
          </p:nvPr>
        </p:nvSpPr>
        <p:spPr>
          <a:xfrm>
            <a:off x="301625" y="1371600"/>
            <a:ext cx="4038600" cy="4681538"/>
          </a:xfrm>
        </p:spPr>
        <p:txBody>
          <a:bodyPr/>
          <a:lstStyle/>
          <a:p>
            <a:r>
              <a:rPr lang="en-US" b="1" smtClean="0"/>
              <a:t>Used post-op; </a:t>
            </a:r>
          </a:p>
          <a:p>
            <a:r>
              <a:rPr lang="en-US" b="1" smtClean="0"/>
              <a:t>for up to 400mL of drainage; </a:t>
            </a:r>
          </a:p>
          <a:p>
            <a:r>
              <a:rPr lang="en-US" b="1" smtClean="0"/>
              <a:t>uses negative pressure by spring action.  </a:t>
            </a:r>
          </a:p>
          <a:p>
            <a:r>
              <a:rPr lang="en-US" b="1" smtClean="0"/>
              <a:t>Springs are inside the drain container.</a:t>
            </a:r>
            <a:br>
              <a:rPr lang="en-US" b="1" smtClean="0"/>
            </a:br>
            <a:endParaRPr lang="en-US" b="1" smtClean="0"/>
          </a:p>
          <a:p>
            <a:endParaRPr lang="en-US" smtClean="0"/>
          </a:p>
        </p:txBody>
      </p:sp>
      <p:pic>
        <p:nvPicPr>
          <p:cNvPr id="61443" name="Content Placeholder 5" descr="Hemovac2.jpg"/>
          <p:cNvPicPr>
            <a:picLocks noGrp="1" noChangeAspect="1"/>
          </p:cNvPicPr>
          <p:nvPr>
            <p:ph sz="half" idx="2"/>
          </p:nvPr>
        </p:nvPicPr>
        <p:blipFill>
          <a:blip r:embed="rId3" cstate="print"/>
          <a:srcRect/>
          <a:stretch>
            <a:fillRect/>
          </a:stretch>
        </p:blipFill>
        <p:spPr>
          <a:xfrm>
            <a:off x="2971800" y="4953000"/>
            <a:ext cx="1493838" cy="1389063"/>
          </a:xfrm>
        </p:spPr>
      </p:pic>
      <p:pic>
        <p:nvPicPr>
          <p:cNvPr id="61444" name="Picture 6" descr="Drainage_set_hemovac_lrg.jpg"/>
          <p:cNvPicPr>
            <a:picLocks noChangeAspect="1"/>
          </p:cNvPicPr>
          <p:nvPr/>
        </p:nvPicPr>
        <p:blipFill>
          <a:blip r:embed="rId4" cstate="print"/>
          <a:srcRect/>
          <a:stretch>
            <a:fillRect/>
          </a:stretch>
        </p:blipFill>
        <p:spPr bwMode="auto">
          <a:xfrm>
            <a:off x="5410200" y="1600200"/>
            <a:ext cx="3373438"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301625" y="228600"/>
            <a:ext cx="8534400" cy="758825"/>
          </a:xfrm>
        </p:spPr>
        <p:txBody>
          <a:bodyPr/>
          <a:lstStyle/>
          <a:p>
            <a:r>
              <a:rPr lang="en-US" smtClean="0"/>
              <a:t>Pleur-vac</a:t>
            </a:r>
          </a:p>
        </p:txBody>
      </p:sp>
      <p:sp>
        <p:nvSpPr>
          <p:cNvPr id="3" name="Content Placeholder 2"/>
          <p:cNvSpPr>
            <a:spLocks noGrp="1"/>
          </p:cNvSpPr>
          <p:nvPr>
            <p:ph sz="half" idx="1"/>
          </p:nvPr>
        </p:nvSpPr>
        <p:spPr>
          <a:xfrm>
            <a:off x="301625" y="1371600"/>
            <a:ext cx="4038600" cy="4681538"/>
          </a:xfrm>
        </p:spPr>
        <p:txBody>
          <a:bodyPr>
            <a:normAutofit fontScale="77500" lnSpcReduction="20000"/>
          </a:bodyPr>
          <a:lstStyle/>
          <a:p>
            <a:pPr marL="274320" indent="-274320" fontAlgn="auto">
              <a:spcAft>
                <a:spcPts val="0"/>
              </a:spcAft>
              <a:buFont typeface="Wingdings 2"/>
              <a:buChar char=""/>
              <a:defRPr/>
            </a:pPr>
            <a:r>
              <a:rPr lang="en-US" dirty="0" smtClean="0"/>
              <a:t>Chest drainage units are used after open heart, thoracic or emergency surgery procedures to evacuate air and fluid present in the thoracic cavity. Without chest drainage, positive pressure may build up in the thoracic cavity and lead to significant patient problems. </a:t>
            </a:r>
          </a:p>
          <a:p>
            <a:pPr marL="274320" indent="-274320" fontAlgn="auto">
              <a:spcAft>
                <a:spcPts val="0"/>
              </a:spcAft>
              <a:buFont typeface="Wingdings 2"/>
              <a:buChar char=""/>
              <a:defRPr/>
            </a:pPr>
            <a:r>
              <a:rPr lang="en-US" dirty="0" smtClean="0"/>
              <a:t>Pleur-evac inventor and surgeon, Dr. Sidney </a:t>
            </a:r>
            <a:r>
              <a:rPr lang="en-US" dirty="0" err="1" smtClean="0"/>
              <a:t>Mishkin</a:t>
            </a:r>
            <a:r>
              <a:rPr lang="en-US" dirty="0" smtClean="0"/>
              <a:t>, was inspired to act after he saw a nurse drop and break glass bottles traditionally used in chest drainage.</a:t>
            </a:r>
          </a:p>
          <a:p>
            <a:pPr marL="274320" indent="-274320" fontAlgn="auto">
              <a:spcAft>
                <a:spcPts val="0"/>
              </a:spcAft>
              <a:buFont typeface="Wingdings 2"/>
              <a:buChar char=""/>
              <a:defRPr/>
            </a:pPr>
            <a:r>
              <a:rPr lang="en-US" dirty="0" smtClean="0"/>
              <a:t>Look to BB for further information – Chest Tubes.docx</a:t>
            </a:r>
            <a:endParaRPr lang="en-US" dirty="0"/>
          </a:p>
        </p:txBody>
      </p:sp>
      <p:pic>
        <p:nvPicPr>
          <p:cNvPr id="63491" name="Content Placeholder 4" descr="Threebottles.jpg"/>
          <p:cNvPicPr>
            <a:picLocks noGrp="1" noChangeAspect="1"/>
          </p:cNvPicPr>
          <p:nvPr>
            <p:ph sz="half" idx="2"/>
          </p:nvPr>
        </p:nvPicPr>
        <p:blipFill>
          <a:blip r:embed="rId3" cstate="print"/>
          <a:srcRect/>
          <a:stretch>
            <a:fillRect/>
          </a:stretch>
        </p:blipFill>
        <p:spPr>
          <a:xfrm>
            <a:off x="4800600" y="2459038"/>
            <a:ext cx="4038600" cy="2506662"/>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301625" y="228600"/>
            <a:ext cx="8534400" cy="758825"/>
          </a:xfrm>
        </p:spPr>
        <p:txBody>
          <a:bodyPr/>
          <a:lstStyle/>
          <a:p>
            <a:r>
              <a:rPr lang="en-US" smtClean="0"/>
              <a:t>Pleur-vac</a:t>
            </a:r>
          </a:p>
        </p:txBody>
      </p:sp>
      <p:sp>
        <p:nvSpPr>
          <p:cNvPr id="65538" name="Content Placeholder 3"/>
          <p:cNvSpPr>
            <a:spLocks noGrp="1"/>
          </p:cNvSpPr>
          <p:nvPr>
            <p:ph sz="half" idx="1"/>
          </p:nvPr>
        </p:nvSpPr>
        <p:spPr>
          <a:xfrm>
            <a:off x="301625" y="1371600"/>
            <a:ext cx="4038600" cy="4681538"/>
          </a:xfrm>
        </p:spPr>
        <p:txBody>
          <a:bodyPr/>
          <a:lstStyle/>
          <a:p>
            <a:r>
              <a:rPr lang="en-US" dirty="0" smtClean="0"/>
              <a:t>This is the new system!</a:t>
            </a:r>
          </a:p>
          <a:p>
            <a:r>
              <a:rPr lang="en-US" dirty="0" smtClean="0"/>
              <a:t>Much improved.</a:t>
            </a:r>
          </a:p>
          <a:p>
            <a:r>
              <a:rPr lang="en-US" dirty="0" smtClean="0"/>
              <a:t>Chest tubes hook up to the large tubes in the top of the active drain chamber.</a:t>
            </a:r>
          </a:p>
          <a:p>
            <a:r>
              <a:rPr lang="en-US" dirty="0" smtClean="0"/>
              <a:t>Another tube hooks up to </a:t>
            </a:r>
            <a:r>
              <a:rPr lang="en-US" dirty="0" smtClean="0"/>
              <a:t>regulated </a:t>
            </a:r>
            <a:r>
              <a:rPr lang="en-US" dirty="0" smtClean="0"/>
              <a:t>wall </a:t>
            </a:r>
            <a:r>
              <a:rPr lang="en-US" dirty="0" smtClean="0"/>
              <a:t>suction.</a:t>
            </a:r>
          </a:p>
          <a:p>
            <a:r>
              <a:rPr lang="en-US" smtClean="0">
                <a:hlinkClick r:id="rId3"/>
              </a:rPr>
              <a:t>Chest Tube Placement Video-- Messy :)</a:t>
            </a:r>
            <a:endParaRPr lang="en-US" dirty="0" smtClean="0"/>
          </a:p>
        </p:txBody>
      </p:sp>
      <p:pic>
        <p:nvPicPr>
          <p:cNvPr id="65539" name="Content Placeholder 5" descr="pleur-evac.jpg"/>
          <p:cNvPicPr>
            <a:picLocks noGrp="1" noChangeAspect="1"/>
          </p:cNvPicPr>
          <p:nvPr>
            <p:ph sz="half" idx="2"/>
          </p:nvPr>
        </p:nvPicPr>
        <p:blipFill>
          <a:blip r:embed="rId4" cstate="print"/>
          <a:srcRect/>
          <a:stretch>
            <a:fillRect/>
          </a:stretch>
        </p:blipFill>
        <p:spPr>
          <a:xfrm>
            <a:off x="5084763" y="1371600"/>
            <a:ext cx="3678237" cy="4962525"/>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smtClean="0">
                <a:solidFill>
                  <a:srgbClr val="7B9899"/>
                </a:solidFill>
              </a:rPr>
              <a:t>Types of PassiveDrains</a:t>
            </a:r>
          </a:p>
        </p:txBody>
      </p:sp>
      <p:sp>
        <p:nvSpPr>
          <p:cNvPr id="67586" name="Content Placeholder 2"/>
          <p:cNvSpPr>
            <a:spLocks noGrp="1"/>
          </p:cNvSpPr>
          <p:nvPr>
            <p:ph sz="quarter" idx="1"/>
          </p:nvPr>
        </p:nvSpPr>
        <p:spPr>
          <a:xfrm>
            <a:off x="301625" y="1527175"/>
            <a:ext cx="8504238" cy="4572000"/>
          </a:xfrm>
        </p:spPr>
        <p:txBody>
          <a:bodyPr/>
          <a:lstStyle/>
          <a:p>
            <a:r>
              <a:rPr lang="en-US" smtClean="0"/>
              <a:t>Penrose</a:t>
            </a:r>
          </a:p>
          <a:p>
            <a:r>
              <a:rPr lang="en-US" smtClean="0"/>
              <a:t>Cigarette</a:t>
            </a:r>
          </a:p>
          <a:p>
            <a:r>
              <a:rPr lang="en-US" smtClean="0"/>
              <a:t>T-Tube</a:t>
            </a:r>
          </a:p>
          <a:p>
            <a:r>
              <a:rPr lang="en-US" smtClean="0"/>
              <a:t>Gastrostomy Tube</a:t>
            </a:r>
          </a:p>
          <a:p>
            <a:r>
              <a:rPr lang="en-US" smtClean="0"/>
              <a:t>Cystostomy tube</a:t>
            </a:r>
          </a:p>
          <a:p>
            <a:r>
              <a:rPr lang="en-US" smtClean="0"/>
              <a:t>Nephrostomy tube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301625" y="228600"/>
            <a:ext cx="8534400" cy="758825"/>
          </a:xfrm>
        </p:spPr>
        <p:txBody>
          <a:bodyPr/>
          <a:lstStyle/>
          <a:p>
            <a:r>
              <a:rPr lang="en-US" smtClean="0"/>
              <a:t>Penrose</a:t>
            </a:r>
          </a:p>
        </p:txBody>
      </p:sp>
      <p:sp>
        <p:nvSpPr>
          <p:cNvPr id="69634" name="Content Placeholder 3"/>
          <p:cNvSpPr>
            <a:spLocks noGrp="1"/>
          </p:cNvSpPr>
          <p:nvPr>
            <p:ph sz="half" idx="1"/>
          </p:nvPr>
        </p:nvSpPr>
        <p:spPr>
          <a:xfrm>
            <a:off x="301625" y="1371600"/>
            <a:ext cx="4038600" cy="4681538"/>
          </a:xfrm>
        </p:spPr>
        <p:txBody>
          <a:bodyPr/>
          <a:lstStyle/>
          <a:p>
            <a:r>
              <a:rPr lang="en-US" smtClean="0"/>
              <a:t>A Penrose drain is a surgical device placed in a wound to drain fluid. </a:t>
            </a:r>
          </a:p>
          <a:p>
            <a:r>
              <a:rPr lang="en-US" smtClean="0"/>
              <a:t>It consists of a soft rubber tube placed in a wound area, to prevent the build up of fluid.</a:t>
            </a:r>
          </a:p>
        </p:txBody>
      </p:sp>
      <p:pic>
        <p:nvPicPr>
          <p:cNvPr id="69635" name="Content Placeholder 5" descr="dier_opmat_penrose_drain.jpg"/>
          <p:cNvPicPr>
            <a:picLocks noGrp="1" noChangeAspect="1"/>
          </p:cNvPicPr>
          <p:nvPr>
            <p:ph sz="half" idx="2"/>
          </p:nvPr>
        </p:nvPicPr>
        <p:blipFill>
          <a:blip r:embed="rId3" cstate="print"/>
          <a:srcRect/>
          <a:stretch>
            <a:fillRect/>
          </a:stretch>
        </p:blipFill>
        <p:spPr>
          <a:xfrm>
            <a:off x="4800600" y="2346325"/>
            <a:ext cx="4038600" cy="2732088"/>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3"/>
          <p:cNvSpPr>
            <a:spLocks noGrp="1"/>
          </p:cNvSpPr>
          <p:nvPr>
            <p:ph type="title"/>
          </p:nvPr>
        </p:nvSpPr>
        <p:spPr/>
        <p:txBody>
          <a:bodyPr/>
          <a:lstStyle/>
          <a:p>
            <a:r>
              <a:rPr lang="en-US" smtClean="0">
                <a:solidFill>
                  <a:srgbClr val="7B9899"/>
                </a:solidFill>
              </a:rPr>
              <a:t>Cigarette Drain</a:t>
            </a:r>
          </a:p>
        </p:txBody>
      </p:sp>
      <p:sp>
        <p:nvSpPr>
          <p:cNvPr id="71682" name="Content Placeholder 4"/>
          <p:cNvSpPr>
            <a:spLocks noGrp="1"/>
          </p:cNvSpPr>
          <p:nvPr>
            <p:ph sz="quarter" idx="1"/>
          </p:nvPr>
        </p:nvSpPr>
        <p:spPr>
          <a:xfrm>
            <a:off x="301625" y="1527175"/>
            <a:ext cx="8504238" cy="4572000"/>
          </a:xfrm>
        </p:spPr>
        <p:txBody>
          <a:bodyPr/>
          <a:lstStyle/>
          <a:p>
            <a:r>
              <a:rPr lang="en-US" smtClean="0"/>
              <a:t>A drain made of gauze surrounded by a rubber tissue, rubber dam, or rubber tubing.</a:t>
            </a:r>
          </a:p>
          <a:p>
            <a:r>
              <a:rPr lang="en-US" smtClean="0"/>
              <a:t>Encourages draining by wicking action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301625" y="228600"/>
            <a:ext cx="8534400" cy="758825"/>
          </a:xfrm>
        </p:spPr>
        <p:txBody>
          <a:bodyPr/>
          <a:lstStyle/>
          <a:p>
            <a:r>
              <a:rPr lang="en-US" smtClean="0"/>
              <a:t>T-Tube</a:t>
            </a:r>
          </a:p>
        </p:txBody>
      </p:sp>
      <p:sp>
        <p:nvSpPr>
          <p:cNvPr id="73730" name="Content Placeholder 3"/>
          <p:cNvSpPr>
            <a:spLocks noGrp="1"/>
          </p:cNvSpPr>
          <p:nvPr>
            <p:ph sz="half" idx="1"/>
          </p:nvPr>
        </p:nvSpPr>
        <p:spPr>
          <a:xfrm>
            <a:off x="301625" y="1371600"/>
            <a:ext cx="4038600" cy="4681538"/>
          </a:xfrm>
        </p:spPr>
        <p:txBody>
          <a:bodyPr/>
          <a:lstStyle/>
          <a:p>
            <a:r>
              <a:rPr lang="en-US" smtClean="0"/>
              <a:t>Placed within the biliary system.</a:t>
            </a:r>
          </a:p>
          <a:p>
            <a:r>
              <a:rPr lang="en-US" smtClean="0"/>
              <a:t>The T-tube allows bile to drain out of the patient's body into a small pouch, known as a bile bag.</a:t>
            </a:r>
          </a:p>
        </p:txBody>
      </p:sp>
      <p:pic>
        <p:nvPicPr>
          <p:cNvPr id="73731" name="Content Placeholder 5" descr="i17-ttube_portex.jpg"/>
          <p:cNvPicPr>
            <a:picLocks noGrp="1" noChangeAspect="1"/>
          </p:cNvPicPr>
          <p:nvPr>
            <p:ph sz="half" idx="2"/>
          </p:nvPr>
        </p:nvPicPr>
        <p:blipFill>
          <a:blip r:embed="rId3" cstate="print"/>
          <a:srcRect/>
          <a:stretch>
            <a:fillRect/>
          </a:stretch>
        </p:blipFill>
        <p:spPr>
          <a:xfrm>
            <a:off x="4800600" y="2289175"/>
            <a:ext cx="4038600" cy="2846388"/>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3"/>
          <p:cNvSpPr>
            <a:spLocks noGrp="1"/>
          </p:cNvSpPr>
          <p:nvPr>
            <p:ph type="title"/>
          </p:nvPr>
        </p:nvSpPr>
        <p:spPr>
          <a:xfrm>
            <a:off x="301625" y="228600"/>
            <a:ext cx="8534400" cy="758825"/>
          </a:xfrm>
        </p:spPr>
        <p:txBody>
          <a:bodyPr/>
          <a:lstStyle/>
          <a:p>
            <a:r>
              <a:rPr lang="en-US" smtClean="0"/>
              <a:t>Gastrostomy Tube</a:t>
            </a:r>
          </a:p>
        </p:txBody>
      </p:sp>
      <p:sp>
        <p:nvSpPr>
          <p:cNvPr id="75778" name="Content Placeholder 4"/>
          <p:cNvSpPr>
            <a:spLocks noGrp="1"/>
          </p:cNvSpPr>
          <p:nvPr>
            <p:ph sz="half" idx="1"/>
          </p:nvPr>
        </p:nvSpPr>
        <p:spPr>
          <a:xfrm>
            <a:off x="301625" y="1371600"/>
            <a:ext cx="4038600" cy="4681538"/>
          </a:xfrm>
        </p:spPr>
        <p:txBody>
          <a:bodyPr/>
          <a:lstStyle/>
          <a:p>
            <a:r>
              <a:rPr lang="en-US" smtClean="0"/>
              <a:t>used to provide nutrition to patients who cannot obtain nutrition by swallowing.</a:t>
            </a:r>
          </a:p>
          <a:p>
            <a:r>
              <a:rPr lang="en-US" smtClean="0"/>
              <a:t>Also used to remove gastric contents.</a:t>
            </a:r>
          </a:p>
          <a:p>
            <a:r>
              <a:rPr lang="en-US" smtClean="0"/>
              <a:t>Also called a feeding tube</a:t>
            </a:r>
          </a:p>
          <a:p>
            <a:r>
              <a:rPr lang="en-US" smtClean="0"/>
              <a:t>a tube inserted through a small incision in the abdomen into the stomach</a:t>
            </a:r>
          </a:p>
        </p:txBody>
      </p:sp>
      <p:pic>
        <p:nvPicPr>
          <p:cNvPr id="75779" name="Content Placeholder 6" descr="gastrostomy-tube-placement-procedure-part-2-picture.jpg"/>
          <p:cNvPicPr>
            <a:picLocks noGrp="1" noChangeAspect="1"/>
          </p:cNvPicPr>
          <p:nvPr>
            <p:ph sz="half" idx="2"/>
          </p:nvPr>
        </p:nvPicPr>
        <p:blipFill>
          <a:blip r:embed="rId3" cstate="print"/>
          <a:srcRect/>
          <a:stretch>
            <a:fillRect/>
          </a:stretch>
        </p:blipFill>
        <p:spPr>
          <a:xfrm>
            <a:off x="4705350" y="2743200"/>
            <a:ext cx="4286250" cy="34290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301625" y="228600"/>
            <a:ext cx="8534400" cy="758825"/>
          </a:xfrm>
        </p:spPr>
        <p:txBody>
          <a:bodyPr/>
          <a:lstStyle/>
          <a:p>
            <a:r>
              <a:rPr lang="en-US" smtClean="0"/>
              <a:t>Cystostomy tube</a:t>
            </a:r>
          </a:p>
        </p:txBody>
      </p:sp>
      <p:sp>
        <p:nvSpPr>
          <p:cNvPr id="77826" name="Content Placeholder 3"/>
          <p:cNvSpPr>
            <a:spLocks noGrp="1"/>
          </p:cNvSpPr>
          <p:nvPr>
            <p:ph sz="half" idx="1"/>
          </p:nvPr>
        </p:nvSpPr>
        <p:spPr>
          <a:xfrm>
            <a:off x="301625" y="1371600"/>
            <a:ext cx="4038600" cy="4681538"/>
          </a:xfrm>
        </p:spPr>
        <p:txBody>
          <a:bodyPr/>
          <a:lstStyle/>
          <a:p>
            <a:r>
              <a:rPr lang="en-US" smtClean="0"/>
              <a:t>the construction of an artificial opening from the bladder through the abdominal wall, permitting the drainage of urine.</a:t>
            </a:r>
          </a:p>
        </p:txBody>
      </p:sp>
      <p:pic>
        <p:nvPicPr>
          <p:cNvPr id="77827" name="Content Placeholder 5" descr="suprapubic-catheter.jpg"/>
          <p:cNvPicPr>
            <a:picLocks noGrp="1" noChangeAspect="1"/>
          </p:cNvPicPr>
          <p:nvPr>
            <p:ph sz="half" idx="2"/>
          </p:nvPr>
        </p:nvPicPr>
        <p:blipFill>
          <a:blip r:embed="rId3" cstate="print"/>
          <a:srcRect/>
          <a:stretch>
            <a:fillRect/>
          </a:stretch>
        </p:blipFill>
        <p:spPr>
          <a:xfrm>
            <a:off x="4800600" y="1581150"/>
            <a:ext cx="4038600" cy="4262438"/>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301625" y="228600"/>
            <a:ext cx="8534400" cy="758825"/>
          </a:xfrm>
        </p:spPr>
        <p:txBody>
          <a:bodyPr/>
          <a:lstStyle/>
          <a:p>
            <a:r>
              <a:rPr lang="en-US" smtClean="0"/>
              <a:t>Nephrostomy tube</a:t>
            </a:r>
          </a:p>
        </p:txBody>
      </p:sp>
      <p:sp>
        <p:nvSpPr>
          <p:cNvPr id="4" name="Content Placeholder 3"/>
          <p:cNvSpPr>
            <a:spLocks noGrp="1"/>
          </p:cNvSpPr>
          <p:nvPr>
            <p:ph sz="half" idx="1"/>
          </p:nvPr>
        </p:nvSpPr>
        <p:spPr>
          <a:xfrm>
            <a:off x="301625" y="1371600"/>
            <a:ext cx="4038600" cy="4681538"/>
          </a:xfrm>
        </p:spPr>
        <p:txBody>
          <a:bodyPr>
            <a:normAutofit fontScale="77500" lnSpcReduction="20000"/>
          </a:bodyPr>
          <a:lstStyle/>
          <a:p>
            <a:pPr marL="274320" indent="-274320" fontAlgn="auto">
              <a:spcAft>
                <a:spcPts val="0"/>
              </a:spcAft>
              <a:buFont typeface="Wingdings 2"/>
              <a:buChar char=""/>
              <a:defRPr/>
            </a:pPr>
            <a:r>
              <a:rPr lang="en-US" sz="2700" dirty="0" smtClean="0"/>
              <a:t>Tube inserted into  the kidney to drain urine.</a:t>
            </a:r>
          </a:p>
          <a:p>
            <a:pPr marL="274320" indent="-274320" fontAlgn="auto">
              <a:spcAft>
                <a:spcPts val="0"/>
              </a:spcAft>
              <a:buFont typeface="Wingdings 2"/>
              <a:buChar char=""/>
              <a:defRPr/>
            </a:pPr>
            <a:r>
              <a:rPr lang="en-US" sz="2700" dirty="0" smtClean="0"/>
              <a:t>The ureter is the fibromuscular tube that carries urine from the kidney to the bladder. When this tube is blocked, urine backs up into the kidney. </a:t>
            </a:r>
          </a:p>
          <a:p>
            <a:pPr marL="274320" indent="-274320" fontAlgn="auto">
              <a:spcAft>
                <a:spcPts val="0"/>
              </a:spcAft>
              <a:buFont typeface="Wingdings 2"/>
              <a:buChar char=""/>
              <a:defRPr/>
            </a:pPr>
            <a:r>
              <a:rPr lang="en-US" sz="2700" dirty="0" smtClean="0"/>
              <a:t>Serious, irreversible kidney damage can occur because of this backflow of urine. Infection is also a common consequence in this stagnant urine. </a:t>
            </a:r>
            <a:r>
              <a:rPr lang="en-US" dirty="0" smtClean="0"/>
              <a:t/>
            </a:r>
            <a:br>
              <a:rPr lang="en-US" dirty="0" smtClean="0"/>
            </a:br>
            <a:r>
              <a:rPr lang="en-US" dirty="0" smtClean="0"/>
              <a:t/>
            </a:r>
            <a:br>
              <a:rPr lang="en-US" dirty="0" smtClean="0"/>
            </a:br>
            <a:endParaRPr lang="en-US" dirty="0" smtClean="0"/>
          </a:p>
          <a:p>
            <a:pPr marL="274320" indent="-274320" fontAlgn="auto">
              <a:spcAft>
                <a:spcPts val="0"/>
              </a:spcAft>
              <a:buFont typeface="Wingdings 2"/>
              <a:buChar char=""/>
              <a:defRPr/>
            </a:pPr>
            <a:endParaRPr lang="en-US" dirty="0"/>
          </a:p>
        </p:txBody>
      </p:sp>
      <p:pic>
        <p:nvPicPr>
          <p:cNvPr id="79875" name="Content Placeholder 5" descr="HMSJsuysTEGWcV3B6Nm2.jpg"/>
          <p:cNvPicPr>
            <a:picLocks noGrp="1" noChangeAspect="1"/>
          </p:cNvPicPr>
          <p:nvPr>
            <p:ph sz="half" idx="2"/>
          </p:nvPr>
        </p:nvPicPr>
        <p:blipFill>
          <a:blip r:embed="rId3" cstate="print"/>
          <a:srcRect/>
          <a:stretch>
            <a:fillRect/>
          </a:stretch>
        </p:blipFill>
        <p:spPr>
          <a:xfrm>
            <a:off x="4800600" y="2286000"/>
            <a:ext cx="4038600" cy="35353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Hip Spica</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65348" y="1371600"/>
            <a:ext cx="3511153" cy="4681538"/>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05400" y="1828800"/>
            <a:ext cx="3387899" cy="4121944"/>
          </a:xfrm>
        </p:spPr>
      </p:pic>
    </p:spTree>
    <p:extLst>
      <p:ext uri="{BB962C8B-B14F-4D97-AF65-F5344CB8AC3E}">
        <p14:creationId xmlns:p14="http://schemas.microsoft.com/office/powerpoint/2010/main" val="2658003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smtClean="0">
                <a:solidFill>
                  <a:srgbClr val="7B9899"/>
                </a:solidFill>
              </a:rPr>
              <a:t>Drain considerations</a:t>
            </a:r>
          </a:p>
        </p:txBody>
      </p:sp>
      <p:sp>
        <p:nvSpPr>
          <p:cNvPr id="3" name="Content Placeholder 2"/>
          <p:cNvSpPr>
            <a:spLocks noGrp="1"/>
          </p:cNvSpPr>
          <p:nvPr>
            <p:ph sz="quarter" idx="1"/>
          </p:nvPr>
        </p:nvSpPr>
        <p:spPr>
          <a:xfrm>
            <a:off x="301625" y="1527175"/>
            <a:ext cx="8504238" cy="4572000"/>
          </a:xfrm>
        </p:spPr>
        <p:txBody>
          <a:bodyPr>
            <a:normAutofit fontScale="92500" lnSpcReduction="20000"/>
          </a:bodyPr>
          <a:lstStyle/>
          <a:p>
            <a:pPr marL="274320" indent="-274320" fontAlgn="auto">
              <a:spcAft>
                <a:spcPts val="0"/>
              </a:spcAft>
              <a:buFont typeface="Wingdings 2"/>
              <a:buChar char=""/>
              <a:defRPr/>
            </a:pPr>
            <a:r>
              <a:rPr lang="en-US" b="1" dirty="0" smtClean="0"/>
              <a:t>General guidance</a:t>
            </a:r>
          </a:p>
          <a:p>
            <a:pPr marL="274320" indent="-274320" fontAlgn="auto">
              <a:spcAft>
                <a:spcPts val="0"/>
              </a:spcAft>
              <a:buFont typeface="Wingdings 2"/>
              <a:buChar char=""/>
              <a:defRPr/>
            </a:pPr>
            <a:r>
              <a:rPr lang="en-US" dirty="0" smtClean="0"/>
              <a:t>If it is an active drain,  the drain can be attached to a suction source (and set at prescribed pressure).</a:t>
            </a:r>
          </a:p>
          <a:p>
            <a:pPr marL="274320" indent="-274320" fontAlgn="auto">
              <a:spcAft>
                <a:spcPts val="0"/>
              </a:spcAft>
              <a:buFont typeface="Wingdings 2"/>
              <a:buChar char=""/>
              <a:defRPr/>
            </a:pPr>
            <a:r>
              <a:rPr lang="en-US" dirty="0" smtClean="0"/>
              <a:t>Ensure the drain is secured (dislodgement is likely to occur when transferring patients after anesthesia). Dislodgement can increase the risk of infection and irritation to the surrounding skin.</a:t>
            </a:r>
          </a:p>
          <a:p>
            <a:pPr marL="274320" indent="-274320" fontAlgn="auto">
              <a:spcAft>
                <a:spcPts val="0"/>
              </a:spcAft>
              <a:buFont typeface="Wingdings 2"/>
              <a:buChar char=""/>
              <a:defRPr/>
            </a:pPr>
            <a:r>
              <a:rPr lang="en-US" dirty="0" smtClean="0"/>
              <a:t>Accurately measure and record drainage output.</a:t>
            </a:r>
          </a:p>
          <a:p>
            <a:pPr marL="274320" indent="-274320" fontAlgn="auto">
              <a:spcAft>
                <a:spcPts val="0"/>
              </a:spcAft>
              <a:buFont typeface="Wingdings 2"/>
              <a:buChar char=""/>
              <a:defRPr/>
            </a:pPr>
            <a:r>
              <a:rPr lang="en-US" dirty="0" smtClean="0"/>
              <a:t>Monitor changes in character or volume of fluid. Identify any complications resulting in leaking fluid (particularly for example bile or pancreatic secretions) or blood.</a:t>
            </a:r>
          </a:p>
          <a:p>
            <a:pPr marL="274320" indent="-274320" fontAlgn="auto">
              <a:spcAft>
                <a:spcPts val="0"/>
              </a:spcAft>
              <a:buFont typeface="Wingdings 2"/>
              <a:buChar char=""/>
              <a:defRPr/>
            </a:pPr>
            <a:r>
              <a:rPr lang="en-US" dirty="0" smtClean="0"/>
              <a:t>Use measurements of fluid loss to assist intravenous replacement of fluids.</a:t>
            </a:r>
          </a:p>
          <a:p>
            <a:pPr marL="274320"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smtClean="0">
                <a:solidFill>
                  <a:srgbClr val="7B9899"/>
                </a:solidFill>
              </a:rPr>
              <a:t>Dressings</a:t>
            </a:r>
          </a:p>
        </p:txBody>
      </p:sp>
      <p:sp>
        <p:nvSpPr>
          <p:cNvPr id="83970" name="Content Placeholder 2"/>
          <p:cNvSpPr>
            <a:spLocks noGrp="1"/>
          </p:cNvSpPr>
          <p:nvPr>
            <p:ph sz="quarter" idx="1"/>
          </p:nvPr>
        </p:nvSpPr>
        <p:spPr>
          <a:xfrm>
            <a:off x="301625" y="1527175"/>
            <a:ext cx="8504238" cy="4572000"/>
          </a:xfrm>
        </p:spPr>
        <p:txBody>
          <a:bodyPr/>
          <a:lstStyle/>
          <a:p>
            <a:r>
              <a:rPr lang="en-US" smtClean="0"/>
              <a:t>Look at ST 270-272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301625" y="228600"/>
            <a:ext cx="8534400" cy="758825"/>
          </a:xfrm>
        </p:spPr>
        <p:txBody>
          <a:bodyPr/>
          <a:lstStyle/>
          <a:p>
            <a:r>
              <a:rPr lang="en-US" smtClean="0"/>
              <a:t>Minerva Jacket</a:t>
            </a:r>
          </a:p>
        </p:txBody>
      </p:sp>
      <p:sp>
        <p:nvSpPr>
          <p:cNvPr id="20482" name="Content Placeholder 4"/>
          <p:cNvSpPr>
            <a:spLocks noGrp="1"/>
          </p:cNvSpPr>
          <p:nvPr>
            <p:ph sz="half" idx="1"/>
          </p:nvPr>
        </p:nvSpPr>
        <p:spPr>
          <a:xfrm>
            <a:off x="301625" y="1371600"/>
            <a:ext cx="4038600" cy="4681538"/>
          </a:xfrm>
        </p:spPr>
        <p:txBody>
          <a:bodyPr/>
          <a:lstStyle/>
          <a:p>
            <a:endParaRPr lang="en-US" smtClean="0"/>
          </a:p>
        </p:txBody>
      </p:sp>
      <p:sp>
        <p:nvSpPr>
          <p:cNvPr id="20483" name="Content Placeholder 5"/>
          <p:cNvSpPr>
            <a:spLocks noGrp="1"/>
          </p:cNvSpPr>
          <p:nvPr>
            <p:ph sz="half" idx="2"/>
          </p:nvPr>
        </p:nvSpPr>
        <p:spPr>
          <a:xfrm>
            <a:off x="4800600" y="1371600"/>
            <a:ext cx="4038600" cy="4681538"/>
          </a:xfrm>
        </p:spPr>
        <p:txBody>
          <a:bodyPr/>
          <a:lstStyle/>
          <a:p>
            <a:r>
              <a:rPr lang="en-US" dirty="0" smtClean="0"/>
              <a:t>A plaster of Paris body cast incorporating the head and trunk, usually for fracture of the cervical/thoracic </a:t>
            </a:r>
            <a:r>
              <a:rPr lang="en-US" dirty="0"/>
              <a:t>spine</a:t>
            </a:r>
            <a:r>
              <a:rPr lang="en-US" dirty="0" smtClean="0"/>
              <a:t>.</a:t>
            </a:r>
          </a:p>
        </p:txBody>
      </p:sp>
      <p:pic>
        <p:nvPicPr>
          <p:cNvPr id="20484" name="Picture 2" descr="http://www.history.navy.mil/ac/medica/88159fi.jpg"/>
          <p:cNvPicPr>
            <a:picLocks noChangeAspect="1" noChangeArrowheads="1"/>
          </p:cNvPicPr>
          <p:nvPr/>
        </p:nvPicPr>
        <p:blipFill>
          <a:blip r:embed="rId3" cstate="print"/>
          <a:srcRect/>
          <a:stretch>
            <a:fillRect/>
          </a:stretch>
        </p:blipFill>
        <p:spPr bwMode="auto">
          <a:xfrm>
            <a:off x="685800" y="1524000"/>
            <a:ext cx="3371850"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301625" y="228600"/>
            <a:ext cx="8534400" cy="758825"/>
          </a:xfrm>
        </p:spPr>
        <p:txBody>
          <a:bodyPr/>
          <a:lstStyle/>
          <a:p>
            <a:r>
              <a:rPr lang="en-US" smtClean="0"/>
              <a:t>Body cast</a:t>
            </a:r>
          </a:p>
        </p:txBody>
      </p:sp>
      <p:pic>
        <p:nvPicPr>
          <p:cNvPr id="22530" name="Content Placeholder 4" descr="full-body-cast.jpg"/>
          <p:cNvPicPr>
            <a:picLocks noGrp="1" noChangeAspect="1"/>
          </p:cNvPicPr>
          <p:nvPr>
            <p:ph sz="half" idx="1"/>
          </p:nvPr>
        </p:nvPicPr>
        <p:blipFill>
          <a:blip r:embed="rId3" cstate="print"/>
          <a:srcRect/>
          <a:stretch>
            <a:fillRect/>
          </a:stretch>
        </p:blipFill>
        <p:spPr>
          <a:xfrm>
            <a:off x="457200" y="2514600"/>
            <a:ext cx="4057650" cy="3094038"/>
          </a:xfrm>
        </p:spPr>
      </p:pic>
      <p:sp>
        <p:nvSpPr>
          <p:cNvPr id="22531" name="Content Placeholder 3"/>
          <p:cNvSpPr>
            <a:spLocks noGrp="1"/>
          </p:cNvSpPr>
          <p:nvPr>
            <p:ph sz="half" idx="2"/>
          </p:nvPr>
        </p:nvSpPr>
        <p:spPr>
          <a:xfrm>
            <a:off x="4800600" y="1371600"/>
            <a:ext cx="4038600" cy="4681538"/>
          </a:xfrm>
        </p:spPr>
        <p:txBody>
          <a:bodyPr/>
          <a:lstStyle/>
          <a:p>
            <a:r>
              <a:rPr lang="en-US" smtClean="0"/>
              <a:t>Often not a true one piece cast.</a:t>
            </a:r>
          </a:p>
          <a:p>
            <a:r>
              <a:rPr lang="en-US" smtClean="0"/>
              <a:t>What people call a full body cast is often a combination of many smaller casts around a Hip Spica or a Minerva Jacket.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true(</a:t>
            </a:r>
            <a:r>
              <a:rPr lang="en-US" dirty="0" err="1" smtClean="0"/>
              <a:t>er</a:t>
            </a:r>
            <a:r>
              <a:rPr lang="en-US" dirty="0" smtClean="0"/>
              <a:t>) full body combo</a:t>
            </a:r>
            <a:endParaRPr lang="en-US" dirty="0"/>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981200" y="2209800"/>
            <a:ext cx="5117624" cy="3359261"/>
          </a:xfrm>
        </p:spPr>
      </p:pic>
    </p:spTree>
    <p:extLst>
      <p:ext uri="{BB962C8B-B14F-4D97-AF65-F5344CB8AC3E}">
        <p14:creationId xmlns:p14="http://schemas.microsoft.com/office/powerpoint/2010/main" val="1292897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Splints</a:t>
            </a:r>
            <a:endParaRPr lang="en-US" dirty="0"/>
          </a:p>
        </p:txBody>
      </p:sp>
      <p:sp>
        <p:nvSpPr>
          <p:cNvPr id="3" name="Content Placeholder 2"/>
          <p:cNvSpPr>
            <a:spLocks noGrp="1"/>
          </p:cNvSpPr>
          <p:nvPr>
            <p:ph sz="half" idx="1"/>
          </p:nvPr>
        </p:nvSpPr>
        <p:spPr/>
        <p:txBody>
          <a:bodyPr/>
          <a:lstStyle/>
          <a:p>
            <a:r>
              <a:rPr lang="en-US" dirty="0" smtClean="0"/>
              <a:t>Sugar Tong splint</a:t>
            </a:r>
            <a:endParaRPr lang="en-US" dirty="0"/>
          </a:p>
        </p:txBody>
      </p:sp>
      <p:sp>
        <p:nvSpPr>
          <p:cNvPr id="4" name="Content Placeholder 3"/>
          <p:cNvSpPr>
            <a:spLocks noGrp="1"/>
          </p:cNvSpPr>
          <p:nvPr>
            <p:ph sz="half" idx="2"/>
          </p:nvPr>
        </p:nvSpPr>
        <p:spPr/>
        <p:txBody>
          <a:bodyPr/>
          <a:lstStyle/>
          <a:p>
            <a:r>
              <a:rPr lang="en-US" dirty="0" smtClean="0"/>
              <a:t>Combination of the two – posterior sugar tong splint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743200"/>
            <a:ext cx="257175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657600"/>
            <a:ext cx="203835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10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Splint Material</a:t>
            </a:r>
            <a:endParaRPr lang="en-US" dirty="0"/>
          </a:p>
        </p:txBody>
      </p:sp>
      <p:sp>
        <p:nvSpPr>
          <p:cNvPr id="3" name="Content Placeholder 2"/>
          <p:cNvSpPr>
            <a:spLocks noGrp="1"/>
          </p:cNvSpPr>
          <p:nvPr>
            <p:ph sz="half" idx="1"/>
          </p:nvPr>
        </p:nvSpPr>
        <p:spPr/>
        <p:txBody>
          <a:bodyPr/>
          <a:lstStyle/>
          <a:p>
            <a:r>
              <a:rPr lang="en-US" dirty="0" smtClean="0"/>
              <a:t>Ortho Glass</a:t>
            </a:r>
            <a:endParaRPr lang="en-US" dirty="0"/>
          </a:p>
        </p:txBody>
      </p:sp>
      <p:sp>
        <p:nvSpPr>
          <p:cNvPr id="4" name="Content Placeholder 3"/>
          <p:cNvSpPr>
            <a:spLocks noGrp="1"/>
          </p:cNvSpPr>
          <p:nvPr>
            <p:ph sz="half" idx="2"/>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90800"/>
            <a:ext cx="4191000" cy="367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909922"/>
            <a:ext cx="4052158"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18507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184</TotalTime>
  <Words>1356</Words>
  <Application>Microsoft Office PowerPoint</Application>
  <PresentationFormat>On-screen Show (4:3)</PresentationFormat>
  <Paragraphs>226</Paragraphs>
  <Slides>41</Slides>
  <Notes>35</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Civic</vt:lpstr>
      <vt:lpstr>Casts, Drains and Dressings</vt:lpstr>
      <vt:lpstr>Fracture management stabilization devices</vt:lpstr>
      <vt:lpstr>PowerPoint Presentation</vt:lpstr>
      <vt:lpstr>Hip Spica</vt:lpstr>
      <vt:lpstr>Minerva Jacket</vt:lpstr>
      <vt:lpstr>Body cast</vt:lpstr>
      <vt:lpstr>A true(er) full body combo</vt:lpstr>
      <vt:lpstr>Splints</vt:lpstr>
      <vt:lpstr>Splint Material</vt:lpstr>
      <vt:lpstr>Splint Material</vt:lpstr>
      <vt:lpstr>Goals of Casting/Splinting</vt:lpstr>
      <vt:lpstr>Casting Considerations</vt:lpstr>
      <vt:lpstr>Drains</vt:lpstr>
      <vt:lpstr>Drains</vt:lpstr>
      <vt:lpstr>Drains</vt:lpstr>
      <vt:lpstr>Drains</vt:lpstr>
      <vt:lpstr>Open drains</vt:lpstr>
      <vt:lpstr>Closed drains </vt:lpstr>
      <vt:lpstr>Active drains</vt:lpstr>
      <vt:lpstr>Passive drains</vt:lpstr>
      <vt:lpstr>Examples of drains and operations </vt:lpstr>
      <vt:lpstr>Examples of drains and operations </vt:lpstr>
      <vt:lpstr>Nasogastric tubes</vt:lpstr>
      <vt:lpstr>Nasogastric tubes</vt:lpstr>
      <vt:lpstr>Urinary catheters</vt:lpstr>
      <vt:lpstr>Urinary catheters</vt:lpstr>
      <vt:lpstr>Do's and don'ts of urinary catheters</vt:lpstr>
      <vt:lpstr>Types of Active Drains</vt:lpstr>
      <vt:lpstr>JP’s</vt:lpstr>
      <vt:lpstr>Hemovac’s</vt:lpstr>
      <vt:lpstr>Pleur-vac</vt:lpstr>
      <vt:lpstr>Pleur-vac</vt:lpstr>
      <vt:lpstr>Types of PassiveDrains</vt:lpstr>
      <vt:lpstr>Penrose</vt:lpstr>
      <vt:lpstr>Cigarette Drain</vt:lpstr>
      <vt:lpstr>T-Tube</vt:lpstr>
      <vt:lpstr>Gastrostomy Tube</vt:lpstr>
      <vt:lpstr>Cystostomy tube</vt:lpstr>
      <vt:lpstr>Nephrostomy tube</vt:lpstr>
      <vt:lpstr>Drain considerations</vt:lpstr>
      <vt:lpstr>Dressings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Casts and Drains</dc:title>
  <dc:creator>Daniel James Stokoe</dc:creator>
  <cp:lastModifiedBy>Daniel Stokoe</cp:lastModifiedBy>
  <cp:revision>21</cp:revision>
  <dcterms:created xsi:type="dcterms:W3CDTF">2009-11-08T14:21:15Z</dcterms:created>
  <dcterms:modified xsi:type="dcterms:W3CDTF">2012-11-06T13:00:12Z</dcterms:modified>
</cp:coreProperties>
</file>