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31"/>
  </p:notesMasterIdLst>
  <p:handoutMasterIdLst>
    <p:handoutMasterId r:id="rId32"/>
  </p:handoutMasterIdLst>
  <p:sldIdLst>
    <p:sldId id="256" r:id="rId2"/>
    <p:sldId id="307" r:id="rId3"/>
    <p:sldId id="309" r:id="rId4"/>
    <p:sldId id="326" r:id="rId5"/>
    <p:sldId id="332" r:id="rId6"/>
    <p:sldId id="327" r:id="rId7"/>
    <p:sldId id="329" r:id="rId8"/>
    <p:sldId id="328" r:id="rId9"/>
    <p:sldId id="311" r:id="rId10"/>
    <p:sldId id="306" r:id="rId11"/>
    <p:sldId id="331" r:id="rId12"/>
    <p:sldId id="334" r:id="rId13"/>
    <p:sldId id="333" r:id="rId14"/>
    <p:sldId id="330" r:id="rId15"/>
    <p:sldId id="314" r:id="rId16"/>
    <p:sldId id="316" r:id="rId17"/>
    <p:sldId id="317" r:id="rId18"/>
    <p:sldId id="318" r:id="rId19"/>
    <p:sldId id="319" r:id="rId20"/>
    <p:sldId id="320" r:id="rId21"/>
    <p:sldId id="293" r:id="rId22"/>
    <p:sldId id="321" r:id="rId23"/>
    <p:sldId id="322" r:id="rId24"/>
    <p:sldId id="323" r:id="rId25"/>
    <p:sldId id="324" r:id="rId26"/>
    <p:sldId id="325" r:id="rId27"/>
    <p:sldId id="335" r:id="rId28"/>
    <p:sldId id="283" r:id="rId29"/>
    <p:sldId id="310" r:id="rId3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057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486" y="-102"/>
      </p:cViewPr>
      <p:guideLst>
        <p:guide orient="horz" pos="2160"/>
        <p:guide pos="2880"/>
      </p:guideLst>
    </p:cSldViewPr>
  </p:slideViewPr>
  <p:notesTextViewPr>
    <p:cViewPr>
      <p:scale>
        <a:sx n="100" d="100"/>
        <a:sy n="100" d="100"/>
      </p:scale>
      <p:origin x="0" y="294"/>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4505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4506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4506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6E879E34-A047-4A1B-9B13-3EFB2B37CE7C}"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72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9728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13316" name="Rectangle 4"/>
          <p:cNvSpPr>
            <a:spLocks noGrp="1"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9728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728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9728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FEAAA56-E259-4157-A409-A6059E4F4C90}"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90CE191F-0545-4DF8-8E1E-95584807FC50}" type="slidenum">
              <a:rPr lang="en-US" smtClean="0"/>
              <a:pPr/>
              <a:t>1</a:t>
            </a:fld>
            <a:endParaRPr lang="en-US" smtClean="0"/>
          </a:p>
        </p:txBody>
      </p:sp>
      <p:sp>
        <p:nvSpPr>
          <p:cNvPr id="16386" name="Rectangle 2"/>
          <p:cNvSpPr>
            <a:spLocks noGrp="1" noRo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a:spLocks noGrp="1" noChangeArrowheads="1"/>
          </p:cNvSpPr>
          <p:nvPr>
            <p:ph type="sldNum" sz="quarter" idx="5"/>
          </p:nvPr>
        </p:nvSpPr>
        <p:spPr>
          <a:noFill/>
        </p:spPr>
        <p:txBody>
          <a:bodyPr/>
          <a:lstStyle/>
          <a:p>
            <a:fld id="{0BBAB8CD-4D7B-4952-97CA-BE0B8E841757}" type="slidenum">
              <a:rPr lang="en-US" smtClean="0"/>
              <a:pPr/>
              <a:t>23</a:t>
            </a:fld>
            <a:endParaRPr lang="en-US" smtClean="0"/>
          </a:p>
        </p:txBody>
      </p:sp>
      <p:sp>
        <p:nvSpPr>
          <p:cNvPr id="48130" name="Rectangle 2"/>
          <p:cNvSpPr>
            <a:spLocks noGrp="1" noRot="1" noChangeArrowheads="1" noTextEdit="1"/>
          </p:cNvSpPr>
          <p:nvPr>
            <p:ph type="sldImg"/>
          </p:nvPr>
        </p:nvSpPr>
        <p:spPr>
          <a:xfrm>
            <a:off x="1152525" y="684213"/>
            <a:ext cx="4557713" cy="3417887"/>
          </a:xfrm>
          <a:ln/>
        </p:spPr>
      </p:sp>
      <p:sp>
        <p:nvSpPr>
          <p:cNvPr id="48131" name="Rectangle 3"/>
          <p:cNvSpPr>
            <a:spLocks noGrp="1" noChangeArrowheads="1"/>
          </p:cNvSpPr>
          <p:nvPr>
            <p:ph type="body" idx="1"/>
          </p:nvPr>
        </p:nvSpPr>
        <p:spPr>
          <a:xfrm>
            <a:off x="914400" y="4343400"/>
            <a:ext cx="5029200" cy="4114800"/>
          </a:xfrm>
          <a:noFill/>
          <a:ln/>
        </p:spPr>
        <p:txBody>
          <a:bodyPr/>
          <a:lstStyle/>
          <a:p>
            <a:pPr marL="168275" indent="-168275" eaLnBrk="1" hangingPunct="1">
              <a:buFontTx/>
              <a:buChar char="•"/>
              <a:tabLst>
                <a:tab pos="169863" algn="l"/>
                <a:tab pos="398463" algn="l"/>
                <a:tab pos="627063" algn="l"/>
                <a:tab pos="914400" algn="l"/>
                <a:tab pos="1143000" algn="l"/>
                <a:tab pos="1371600" algn="l"/>
                <a:tab pos="1600200" algn="l"/>
                <a:tab pos="1828800" algn="l"/>
                <a:tab pos="2057400" algn="l"/>
              </a:tabLst>
            </a:pPr>
            <a:r>
              <a:rPr lang="en-US" smtClean="0"/>
              <a:t>The femoral hernia occurs most commonly in the female. </a:t>
            </a:r>
          </a:p>
          <a:p>
            <a:pPr marL="168275" indent="-168275" eaLnBrk="1" hangingPunct="1">
              <a:buFontTx/>
              <a:buChar char="•"/>
              <a:tabLst>
                <a:tab pos="169863" algn="l"/>
                <a:tab pos="398463" algn="l"/>
                <a:tab pos="627063" algn="l"/>
                <a:tab pos="914400" algn="l"/>
                <a:tab pos="1143000" algn="l"/>
                <a:tab pos="1371600" algn="l"/>
                <a:tab pos="1600200" algn="l"/>
                <a:tab pos="1828800" algn="l"/>
                <a:tab pos="2057400" algn="l"/>
              </a:tabLst>
            </a:pPr>
            <a:r>
              <a:rPr lang="en-US" smtClean="0"/>
              <a:t>The abdominal wall defect allows abdominal tissue to descend into the femoral canal inferior to the inguinal ligament. </a:t>
            </a:r>
          </a:p>
          <a:p>
            <a:pPr marL="168275" indent="-168275" eaLnBrk="1" hangingPunct="1">
              <a:buFontTx/>
              <a:buChar char="•"/>
              <a:tabLst>
                <a:tab pos="169863" algn="l"/>
                <a:tab pos="398463" algn="l"/>
                <a:tab pos="627063" algn="l"/>
                <a:tab pos="914400" algn="l"/>
                <a:tab pos="1143000" algn="l"/>
                <a:tab pos="1371600" algn="l"/>
                <a:tab pos="1600200" algn="l"/>
                <a:tab pos="1828800" algn="l"/>
                <a:tab pos="2057400" algn="l"/>
              </a:tabLst>
            </a:pPr>
            <a:r>
              <a:rPr lang="en-US" smtClean="0"/>
              <a:t>The femoral hernia is more likely to become strangulated than the inguinal hernia.</a:t>
            </a:r>
          </a:p>
          <a:p>
            <a:pPr marL="168275" indent="-168275" eaLnBrk="1" hangingPunct="1">
              <a:buFontTx/>
              <a:buChar char="•"/>
              <a:tabLst>
                <a:tab pos="169863" algn="l"/>
                <a:tab pos="398463" algn="l"/>
                <a:tab pos="627063" algn="l"/>
                <a:tab pos="914400" algn="l"/>
                <a:tab pos="1143000" algn="l"/>
                <a:tab pos="1371600" algn="l"/>
                <a:tab pos="1600200" algn="l"/>
                <a:tab pos="1828800" algn="l"/>
                <a:tab pos="2057400" algn="l"/>
              </a:tabLst>
            </a:pPr>
            <a:r>
              <a:rPr lang="en-US" smtClean="0"/>
              <a:t>It is apparent as a bulge below the crease line of the leg and inguinal ligament.</a:t>
            </a:r>
          </a:p>
          <a:p>
            <a:pPr marL="168275" indent="-168275" eaLnBrk="1" hangingPunct="1">
              <a:tabLst>
                <a:tab pos="169863" algn="l"/>
                <a:tab pos="398463" algn="l"/>
                <a:tab pos="627063" algn="l"/>
                <a:tab pos="914400" algn="l"/>
                <a:tab pos="1143000" algn="l"/>
                <a:tab pos="1371600" algn="l"/>
                <a:tab pos="1600200" algn="l"/>
                <a:tab pos="1828800" algn="l"/>
                <a:tab pos="2057400" algn="l"/>
              </a:tabLst>
            </a:pPr>
            <a:endParaRPr lang="en-US" smtClean="0"/>
          </a:p>
          <a:p>
            <a:pPr marL="168275" indent="-168275" eaLnBrk="1" hangingPunct="1">
              <a:tabLst>
                <a:tab pos="169863" algn="l"/>
                <a:tab pos="398463" algn="l"/>
                <a:tab pos="627063" algn="l"/>
                <a:tab pos="914400" algn="l"/>
                <a:tab pos="1143000" algn="l"/>
                <a:tab pos="1371600" algn="l"/>
                <a:tab pos="1600200" algn="l"/>
                <a:tab pos="1828800" algn="l"/>
                <a:tab pos="2057400" algn="l"/>
              </a:tabLst>
            </a:pPr>
            <a:r>
              <a:rPr lang="en-US" i="1" smtClean="0"/>
              <a:t>Technique</a:t>
            </a:r>
            <a:r>
              <a:rPr lang="en-US" smtClean="0"/>
              <a:t>: </a:t>
            </a:r>
          </a:p>
          <a:p>
            <a:pPr marL="568325" lvl="1" indent="-222250" eaLnBrk="1" hangingPunct="1">
              <a:buFontTx/>
              <a:buAutoNum type="arabicPeriod"/>
              <a:tabLst>
                <a:tab pos="169863" algn="l"/>
                <a:tab pos="398463" algn="l"/>
                <a:tab pos="627063" algn="l"/>
                <a:tab pos="914400" algn="l"/>
                <a:tab pos="1143000" algn="l"/>
                <a:tab pos="1371600" algn="l"/>
                <a:tab pos="1600200" algn="l"/>
                <a:tab pos="1828800" algn="l"/>
                <a:tab pos="2057400" algn="l"/>
              </a:tabLst>
            </a:pPr>
            <a:r>
              <a:rPr lang="en-US" smtClean="0"/>
              <a:t>The groin is incised on the affected side.</a:t>
            </a:r>
          </a:p>
          <a:p>
            <a:pPr marL="568325" lvl="1" indent="-222250" eaLnBrk="1" hangingPunct="1">
              <a:buFontTx/>
              <a:buAutoNum type="arabicPeriod"/>
              <a:tabLst>
                <a:tab pos="169863" algn="l"/>
                <a:tab pos="398463" algn="l"/>
                <a:tab pos="627063" algn="l"/>
                <a:tab pos="914400" algn="l"/>
                <a:tab pos="1143000" algn="l"/>
                <a:tab pos="1371600" algn="l"/>
                <a:tab pos="1600200" algn="l"/>
                <a:tab pos="1828800" algn="l"/>
                <a:tab pos="2057400" algn="l"/>
              </a:tabLst>
            </a:pPr>
            <a:r>
              <a:rPr lang="en-US" smtClean="0"/>
              <a:t>The hernia sac is identified and opened.</a:t>
            </a:r>
          </a:p>
          <a:p>
            <a:pPr marL="568325" lvl="1" indent="-222250" eaLnBrk="1" hangingPunct="1">
              <a:buFontTx/>
              <a:buAutoNum type="arabicPeriod"/>
              <a:tabLst>
                <a:tab pos="169863" algn="l"/>
                <a:tab pos="398463" algn="l"/>
                <a:tab pos="627063" algn="l"/>
                <a:tab pos="914400" algn="l"/>
                <a:tab pos="1143000" algn="l"/>
                <a:tab pos="1371600" algn="l"/>
                <a:tab pos="1600200" algn="l"/>
                <a:tab pos="1828800" algn="l"/>
                <a:tab pos="2057400" algn="l"/>
              </a:tabLst>
            </a:pPr>
            <a:r>
              <a:rPr lang="en-US" smtClean="0"/>
              <a:t>The sac is ligated and removed.</a:t>
            </a:r>
          </a:p>
          <a:p>
            <a:pPr marL="568325" lvl="1" indent="-222250" eaLnBrk="1" hangingPunct="1">
              <a:buFontTx/>
              <a:buAutoNum type="arabicPeriod"/>
              <a:tabLst>
                <a:tab pos="169863" algn="l"/>
                <a:tab pos="398463" algn="l"/>
                <a:tab pos="627063" algn="l"/>
                <a:tab pos="914400" algn="l"/>
                <a:tab pos="1143000" algn="l"/>
                <a:tab pos="1371600" algn="l"/>
                <a:tab pos="1600200" algn="l"/>
                <a:tab pos="1828800" algn="l"/>
                <a:tab pos="2057400" algn="l"/>
              </a:tabLst>
            </a:pPr>
            <a:r>
              <a:rPr lang="en-US" smtClean="0"/>
              <a:t>Synthetic mesh is secured over the defect.</a:t>
            </a:r>
          </a:p>
          <a:p>
            <a:pPr marL="568325" lvl="1" indent="-222250" eaLnBrk="1" hangingPunct="1">
              <a:buFontTx/>
              <a:buAutoNum type="arabicPeriod"/>
              <a:tabLst>
                <a:tab pos="169863" algn="l"/>
                <a:tab pos="398463" algn="l"/>
                <a:tab pos="627063" algn="l"/>
                <a:tab pos="914400" algn="l"/>
                <a:tab pos="1143000" algn="l"/>
                <a:tab pos="1371600" algn="l"/>
                <a:tab pos="1600200" algn="l"/>
                <a:tab pos="1828800" algn="l"/>
                <a:tab pos="2057400" algn="l"/>
              </a:tabLst>
            </a:pPr>
            <a:r>
              <a:rPr lang="en-US" smtClean="0"/>
              <a:t>The wound is closed in layers as for inguinal hernia.</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7"/>
          <p:cNvSpPr>
            <a:spLocks noGrp="1" noChangeArrowheads="1"/>
          </p:cNvSpPr>
          <p:nvPr>
            <p:ph type="sldNum" sz="quarter" idx="5"/>
          </p:nvPr>
        </p:nvSpPr>
        <p:spPr>
          <a:noFill/>
        </p:spPr>
        <p:txBody>
          <a:bodyPr/>
          <a:lstStyle/>
          <a:p>
            <a:fld id="{0F2725B2-9CD2-457F-BFC6-4A6487597150}" type="slidenum">
              <a:rPr lang="en-US" smtClean="0"/>
              <a:pPr/>
              <a:t>24</a:t>
            </a:fld>
            <a:endParaRPr lang="en-US" smtClean="0"/>
          </a:p>
        </p:txBody>
      </p:sp>
      <p:sp>
        <p:nvSpPr>
          <p:cNvPr id="50178" name="Rectangle 2"/>
          <p:cNvSpPr>
            <a:spLocks noGrp="1" noRot="1" noChangeArrowheads="1" noTextEdit="1"/>
          </p:cNvSpPr>
          <p:nvPr>
            <p:ph type="sldImg"/>
          </p:nvPr>
        </p:nvSpPr>
        <p:spPr>
          <a:xfrm>
            <a:off x="1152525" y="684213"/>
            <a:ext cx="4557713" cy="3417887"/>
          </a:xfrm>
          <a:ln/>
        </p:spPr>
      </p:sp>
      <p:sp>
        <p:nvSpPr>
          <p:cNvPr id="50179" name="Rectangle 3"/>
          <p:cNvSpPr>
            <a:spLocks noGrp="1" noChangeArrowheads="1"/>
          </p:cNvSpPr>
          <p:nvPr>
            <p:ph type="body" idx="1"/>
          </p:nvPr>
        </p:nvSpPr>
        <p:spPr>
          <a:xfrm>
            <a:off x="914400" y="4343400"/>
            <a:ext cx="5029200" cy="4114800"/>
          </a:xfrm>
          <a:noFill/>
          <a:ln/>
        </p:spPr>
        <p:txBody>
          <a:bodyPr/>
          <a:lstStyle/>
          <a:p>
            <a:pPr marL="173038" indent="-173038" eaLnBrk="1" hangingPunct="1">
              <a:buFontTx/>
              <a:buChar char="•"/>
              <a:tabLst>
                <a:tab pos="169863" algn="l"/>
                <a:tab pos="398463" algn="l"/>
                <a:tab pos="627063" algn="l"/>
                <a:tab pos="914400" algn="l"/>
                <a:tab pos="1143000" algn="l"/>
                <a:tab pos="1371600" algn="l"/>
                <a:tab pos="1600200" algn="l"/>
                <a:tab pos="1828800" algn="l"/>
                <a:tab pos="2057400" algn="l"/>
              </a:tabLst>
            </a:pPr>
            <a:r>
              <a:rPr lang="en-US" smtClean="0"/>
              <a:t>A </a:t>
            </a:r>
            <a:r>
              <a:rPr lang="en-US" b="1" smtClean="0"/>
              <a:t>ventral</a:t>
            </a:r>
            <a:r>
              <a:rPr lang="en-US" smtClean="0"/>
              <a:t> or </a:t>
            </a:r>
            <a:r>
              <a:rPr lang="en-US" b="1" smtClean="0"/>
              <a:t>incisional hernia</a:t>
            </a:r>
            <a:r>
              <a:rPr lang="en-US" smtClean="0"/>
              <a:t> usually, but not always, occurs at the incisional site of a previous surgery.</a:t>
            </a:r>
          </a:p>
          <a:p>
            <a:pPr marL="173038" indent="-173038" eaLnBrk="1" hangingPunct="1">
              <a:buFontTx/>
              <a:buChar char="•"/>
              <a:tabLst>
                <a:tab pos="169863" algn="l"/>
                <a:tab pos="398463" algn="l"/>
                <a:tab pos="627063" algn="l"/>
                <a:tab pos="914400" algn="l"/>
                <a:tab pos="1143000" algn="l"/>
                <a:tab pos="1371600" algn="l"/>
                <a:tab pos="1600200" algn="l"/>
                <a:tab pos="1828800" algn="l"/>
                <a:tab pos="2057400" algn="l"/>
              </a:tabLst>
            </a:pPr>
            <a:r>
              <a:rPr lang="en-US" smtClean="0"/>
              <a:t> Weakness in the tissue layers can develop from a number of different causes:</a:t>
            </a:r>
          </a:p>
          <a:p>
            <a:pPr marL="398463" lvl="1" indent="-111125" eaLnBrk="1" hangingPunct="1">
              <a:buFontTx/>
              <a:buChar char="•"/>
              <a:tabLst>
                <a:tab pos="169863" algn="l"/>
                <a:tab pos="398463" algn="l"/>
                <a:tab pos="627063" algn="l"/>
                <a:tab pos="914400" algn="l"/>
                <a:tab pos="1143000" algn="l"/>
                <a:tab pos="1371600" algn="l"/>
                <a:tab pos="1600200" algn="l"/>
                <a:tab pos="1828800" algn="l"/>
                <a:tab pos="2057400" algn="l"/>
              </a:tabLst>
            </a:pPr>
            <a:r>
              <a:rPr lang="en-US" smtClean="0"/>
              <a:t>Previous or concurrent surgical site infection </a:t>
            </a:r>
          </a:p>
          <a:p>
            <a:pPr marL="398463" lvl="1" indent="-111125" eaLnBrk="1" hangingPunct="1">
              <a:buFontTx/>
              <a:buChar char="•"/>
              <a:tabLst>
                <a:tab pos="169863" algn="l"/>
                <a:tab pos="398463" algn="l"/>
                <a:tab pos="627063" algn="l"/>
                <a:tab pos="914400" algn="l"/>
                <a:tab pos="1143000" algn="l"/>
                <a:tab pos="1371600" algn="l"/>
                <a:tab pos="1600200" algn="l"/>
                <a:tab pos="1828800" algn="l"/>
                <a:tab pos="2057400" algn="l"/>
              </a:tabLst>
            </a:pPr>
            <a:r>
              <a:rPr lang="en-US" smtClean="0"/>
              <a:t>Extensive strain on the incision due to obesity (morbid obesity in particular) </a:t>
            </a:r>
          </a:p>
          <a:p>
            <a:pPr marL="398463" lvl="1" indent="-111125" eaLnBrk="1" hangingPunct="1">
              <a:buFontTx/>
              <a:buChar char="•"/>
              <a:tabLst>
                <a:tab pos="169863" algn="l"/>
                <a:tab pos="398463" algn="l"/>
                <a:tab pos="627063" algn="l"/>
                <a:tab pos="914400" algn="l"/>
                <a:tab pos="1143000" algn="l"/>
                <a:tab pos="1371600" algn="l"/>
                <a:tab pos="1600200" algn="l"/>
                <a:tab pos="1828800" algn="l"/>
                <a:tab pos="2057400" algn="l"/>
              </a:tabLst>
            </a:pPr>
            <a:r>
              <a:rPr lang="en-US" smtClean="0"/>
              <a:t>Poor tissue healing related to metabolic disease such as diabetes or alcoholism or infection</a:t>
            </a:r>
          </a:p>
          <a:p>
            <a:pPr marL="398463" lvl="1" indent="-111125" eaLnBrk="1" hangingPunct="1">
              <a:buFontTx/>
              <a:buChar char="•"/>
              <a:tabLst>
                <a:tab pos="169863" algn="l"/>
                <a:tab pos="398463" algn="l"/>
                <a:tab pos="627063" algn="l"/>
                <a:tab pos="914400" algn="l"/>
                <a:tab pos="1143000" algn="l"/>
                <a:tab pos="1371600" algn="l"/>
                <a:tab pos="1600200" algn="l"/>
                <a:tab pos="1828800" algn="l"/>
                <a:tab pos="2057400" algn="l"/>
              </a:tabLst>
            </a:pPr>
            <a:r>
              <a:rPr lang="en-US" smtClean="0"/>
              <a:t>Repeated surgeries in the same location</a:t>
            </a:r>
          </a:p>
          <a:p>
            <a:pPr marL="173038" indent="-173038" eaLnBrk="1" hangingPunct="1">
              <a:buFontTx/>
              <a:buChar char="•"/>
              <a:tabLst>
                <a:tab pos="169863" algn="l"/>
                <a:tab pos="398463" algn="l"/>
                <a:tab pos="627063" algn="l"/>
                <a:tab pos="914400" algn="l"/>
                <a:tab pos="1143000" algn="l"/>
                <a:tab pos="1371600" algn="l"/>
                <a:tab pos="1600200" algn="l"/>
                <a:tab pos="1828800" algn="l"/>
                <a:tab pos="2057400" algn="l"/>
              </a:tabLst>
            </a:pPr>
            <a:r>
              <a:rPr lang="en-US" smtClean="0"/>
              <a:t>Instrumentation for this procedure will be determined by the size of the patient as well as the size of the hernia.</a:t>
            </a:r>
          </a:p>
          <a:p>
            <a:pPr marL="398463" lvl="1" indent="-111125" eaLnBrk="1" hangingPunct="1">
              <a:buFontTx/>
              <a:buChar char="•"/>
              <a:tabLst>
                <a:tab pos="169863" algn="l"/>
                <a:tab pos="398463" algn="l"/>
                <a:tab pos="627063" algn="l"/>
                <a:tab pos="914400" algn="l"/>
                <a:tab pos="1143000" algn="l"/>
                <a:tab pos="1371600" algn="l"/>
                <a:tab pos="1600200" algn="l"/>
                <a:tab pos="1828800" algn="l"/>
                <a:tab pos="2057400" algn="l"/>
              </a:tabLst>
            </a:pPr>
            <a:r>
              <a:rPr lang="en-US" smtClean="0"/>
              <a:t>Examples: A five-year-old pediatric patient vs. a 300-pound adult patient</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7"/>
          <p:cNvSpPr>
            <a:spLocks noGrp="1" noChangeArrowheads="1"/>
          </p:cNvSpPr>
          <p:nvPr>
            <p:ph type="sldNum" sz="quarter" idx="5"/>
          </p:nvPr>
        </p:nvSpPr>
        <p:spPr>
          <a:noFill/>
        </p:spPr>
        <p:txBody>
          <a:bodyPr/>
          <a:lstStyle/>
          <a:p>
            <a:fld id="{B83E221B-FCA8-446F-A75A-83E378E3FD2A}" type="slidenum">
              <a:rPr lang="en-US" smtClean="0"/>
              <a:pPr/>
              <a:t>25</a:t>
            </a:fld>
            <a:endParaRPr lang="en-US" smtClean="0"/>
          </a:p>
        </p:txBody>
      </p:sp>
      <p:sp>
        <p:nvSpPr>
          <p:cNvPr id="52226" name="Rectangle 2"/>
          <p:cNvSpPr>
            <a:spLocks noGrp="1" noRot="1" noChangeArrowheads="1" noTextEdit="1"/>
          </p:cNvSpPr>
          <p:nvPr>
            <p:ph type="sldImg"/>
          </p:nvPr>
        </p:nvSpPr>
        <p:spPr>
          <a:xfrm>
            <a:off x="1152525" y="684213"/>
            <a:ext cx="4557713" cy="3417887"/>
          </a:xfrm>
          <a:ln/>
        </p:spPr>
      </p:sp>
      <p:sp>
        <p:nvSpPr>
          <p:cNvPr id="52227" name="Rectangle 3"/>
          <p:cNvSpPr>
            <a:spLocks noGrp="1" noChangeArrowheads="1"/>
          </p:cNvSpPr>
          <p:nvPr>
            <p:ph type="body" idx="1"/>
          </p:nvPr>
        </p:nvSpPr>
        <p:spPr>
          <a:xfrm>
            <a:off x="914400" y="4343400"/>
            <a:ext cx="5029200" cy="4114800"/>
          </a:xfrm>
          <a:noFill/>
          <a:ln/>
        </p:spPr>
        <p:txBody>
          <a:bodyPr/>
          <a:lstStyle/>
          <a:p>
            <a:pPr marL="173038" indent="-173038" eaLnBrk="1" hangingPunct="1">
              <a:buFontTx/>
              <a:buChar char="•"/>
              <a:tabLst>
                <a:tab pos="169863" algn="l"/>
                <a:tab pos="398463" algn="l"/>
                <a:tab pos="627063" algn="l"/>
                <a:tab pos="914400" algn="l"/>
                <a:tab pos="1143000" algn="l"/>
                <a:tab pos="1371600" algn="l"/>
                <a:tab pos="1600200" algn="l"/>
                <a:tab pos="1828800" algn="l"/>
                <a:tab pos="2057400" algn="l"/>
              </a:tabLst>
            </a:pPr>
            <a:r>
              <a:rPr lang="en-US" smtClean="0"/>
              <a:t>Umbilical hernias are common in children and frequently disappear spontaneously by age two. </a:t>
            </a:r>
          </a:p>
          <a:p>
            <a:pPr marL="173038" indent="-173038" eaLnBrk="1" hangingPunct="1">
              <a:buFontTx/>
              <a:buChar char="•"/>
              <a:tabLst>
                <a:tab pos="169863" algn="l"/>
                <a:tab pos="398463" algn="l"/>
                <a:tab pos="627063" algn="l"/>
                <a:tab pos="914400" algn="l"/>
                <a:tab pos="1143000" algn="l"/>
                <a:tab pos="1371600" algn="l"/>
                <a:tab pos="1600200" algn="l"/>
                <a:tab pos="1828800" algn="l"/>
                <a:tab pos="2057400" algn="l"/>
              </a:tabLst>
            </a:pPr>
            <a:r>
              <a:rPr lang="en-US" smtClean="0"/>
              <a:t>In adults, these types of hernias appear more frequently in obese people. Umbilical hernias are potentially dangerous because they have small necks and frequently incarcerate. Surgical intervention is indicated in </a:t>
            </a:r>
            <a:r>
              <a:rPr lang="en-US" i="1" smtClean="0"/>
              <a:t>all</a:t>
            </a:r>
            <a:r>
              <a:rPr lang="en-US" smtClean="0"/>
              <a:t> adult asymptomatic umbilical hernias.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p:cNvSpPr>
            <a:spLocks noGrp="1" noChangeArrowheads="1"/>
          </p:cNvSpPr>
          <p:nvPr>
            <p:ph type="sldNum" sz="quarter" idx="5"/>
          </p:nvPr>
        </p:nvSpPr>
        <p:spPr>
          <a:noFill/>
        </p:spPr>
        <p:txBody>
          <a:bodyPr/>
          <a:lstStyle/>
          <a:p>
            <a:fld id="{8EBF746F-5777-42E0-9F2C-079DC3FE6D28}" type="slidenum">
              <a:rPr lang="en-US" smtClean="0"/>
              <a:pPr/>
              <a:t>26</a:t>
            </a:fld>
            <a:endParaRPr lang="en-US" smtClean="0"/>
          </a:p>
        </p:txBody>
      </p:sp>
      <p:sp>
        <p:nvSpPr>
          <p:cNvPr id="54274" name="Rectangle 2"/>
          <p:cNvSpPr>
            <a:spLocks noGrp="1" noRot="1" noChangeArrowheads="1" noTextEdit="1"/>
          </p:cNvSpPr>
          <p:nvPr>
            <p:ph type="sldImg"/>
          </p:nvPr>
        </p:nvSpPr>
        <p:spPr>
          <a:xfrm>
            <a:off x="1152525" y="684213"/>
            <a:ext cx="4557713" cy="3417887"/>
          </a:xfrm>
          <a:ln/>
        </p:spPr>
      </p:sp>
      <p:sp>
        <p:nvSpPr>
          <p:cNvPr id="54275" name="Rectangle 3"/>
          <p:cNvSpPr>
            <a:spLocks noGrp="1" noChangeArrowheads="1"/>
          </p:cNvSpPr>
          <p:nvPr>
            <p:ph type="body" idx="1"/>
          </p:nvPr>
        </p:nvSpPr>
        <p:spPr>
          <a:xfrm>
            <a:off x="914400" y="4343400"/>
            <a:ext cx="5029200" cy="4114800"/>
          </a:xfrm>
          <a:noFill/>
          <a:ln/>
        </p:spPr>
        <p:txBody>
          <a:bodyPr/>
          <a:lstStyle/>
          <a:p>
            <a:pPr marL="233363" indent="-233363" eaLnBrk="1" hangingPunct="1">
              <a:buFontTx/>
              <a:buChar char="•"/>
              <a:tabLst>
                <a:tab pos="169863" algn="l"/>
                <a:tab pos="398463" algn="l"/>
                <a:tab pos="627063" algn="l"/>
                <a:tab pos="914400" algn="l"/>
                <a:tab pos="1143000" algn="l"/>
                <a:tab pos="1371600" algn="l"/>
                <a:tab pos="1600200" algn="l"/>
                <a:tab pos="1828800" algn="l"/>
                <a:tab pos="2057400" algn="l"/>
              </a:tabLst>
            </a:pPr>
            <a:r>
              <a:rPr lang="en-US" smtClean="0"/>
              <a:t>This procedure is completed to reduce a protrusion of a peritoneal sac, preperitoneal fat, or other abdominal viscera through the congenital or acquired defect in the muscle wall referred to as the “spigelian zone.” </a:t>
            </a:r>
          </a:p>
          <a:p>
            <a:pPr marL="233363" indent="-233363" eaLnBrk="1" hangingPunct="1">
              <a:buFontTx/>
              <a:buChar char="•"/>
              <a:tabLst>
                <a:tab pos="169863" algn="l"/>
                <a:tab pos="398463" algn="l"/>
                <a:tab pos="627063" algn="l"/>
                <a:tab pos="914400" algn="l"/>
                <a:tab pos="1143000" algn="l"/>
                <a:tab pos="1371600" algn="l"/>
                <a:tab pos="1600200" algn="l"/>
                <a:tab pos="1828800" algn="l"/>
                <a:tab pos="2057400" algn="l"/>
              </a:tabLst>
            </a:pPr>
            <a:endParaRPr lang="en-US" smtClean="0"/>
          </a:p>
          <a:p>
            <a:pPr marL="233363" indent="-233363" eaLnBrk="1" hangingPunct="1">
              <a:buFontTx/>
              <a:buChar char="•"/>
              <a:tabLst>
                <a:tab pos="169863" algn="l"/>
                <a:tab pos="398463" algn="l"/>
                <a:tab pos="627063" algn="l"/>
                <a:tab pos="914400" algn="l"/>
                <a:tab pos="1143000" algn="l"/>
                <a:tab pos="1371600" algn="l"/>
                <a:tab pos="1600200" algn="l"/>
                <a:tab pos="1828800" algn="l"/>
                <a:tab pos="2057400" algn="l"/>
              </a:tabLst>
            </a:pPr>
            <a:r>
              <a:rPr lang="en-US" smtClean="0"/>
              <a:t>The “spigelian zone” is defined as the area of aponeurosis that lies between the linea semilunaris of the transverse abdominis muscle and the lateral edge of the rectus muscle.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7"/>
          <p:cNvSpPr>
            <a:spLocks noGrp="1" noChangeArrowheads="1"/>
          </p:cNvSpPr>
          <p:nvPr>
            <p:ph type="sldNum" sz="quarter" idx="5"/>
          </p:nvPr>
        </p:nvSpPr>
        <p:spPr>
          <a:noFill/>
        </p:spPr>
        <p:txBody>
          <a:bodyPr/>
          <a:lstStyle/>
          <a:p>
            <a:fld id="{5F032601-332A-4101-AB07-9AD43C646CD5}" type="slidenum">
              <a:rPr lang="en-US" smtClean="0"/>
              <a:pPr/>
              <a:t>28</a:t>
            </a:fld>
            <a:endParaRPr lang="en-US" smtClean="0"/>
          </a:p>
        </p:txBody>
      </p:sp>
      <p:sp>
        <p:nvSpPr>
          <p:cNvPr id="57346" name="Rectangle 2"/>
          <p:cNvSpPr>
            <a:spLocks noGrp="1" noRot="1" noChangeArrowheads="1" noTextEdit="1"/>
          </p:cNvSpPr>
          <p:nvPr>
            <p:ph type="sldImg"/>
          </p:nvPr>
        </p:nvSpPr>
        <p:spPr>
          <a:ln/>
        </p:spPr>
      </p:sp>
      <p:sp>
        <p:nvSpPr>
          <p:cNvPr id="5734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p:spPr>
        <p:txBody>
          <a:bodyPr/>
          <a:lstStyle/>
          <a:p>
            <a:fld id="{D8F371C1-CA8E-447B-9818-757344D47060}" type="slidenum">
              <a:rPr lang="en-US" smtClean="0"/>
              <a:pPr/>
              <a:t>10</a:t>
            </a:fld>
            <a:endParaRPr lang="en-US" smtClean="0"/>
          </a:p>
        </p:txBody>
      </p:sp>
      <p:sp>
        <p:nvSpPr>
          <p:cNvPr id="26626" name="Rectangle 2"/>
          <p:cNvSpPr>
            <a:spLocks noGrp="1" noRot="1" noChangeArrowheads="1" noTextEdit="1"/>
          </p:cNvSpPr>
          <p:nvPr>
            <p:ph type="sldImg"/>
          </p:nvPr>
        </p:nvSpPr>
        <p:spPr>
          <a:ln/>
        </p:spPr>
      </p:sp>
      <p:sp>
        <p:nvSpPr>
          <p:cNvPr id="26627" name="Rectangle 3"/>
          <p:cNvSpPr>
            <a:spLocks noGrp="1" noChangeArrowheads="1"/>
          </p:cNvSpPr>
          <p:nvPr>
            <p:ph type="body" idx="1"/>
          </p:nvPr>
        </p:nvSpPr>
        <p:spPr>
          <a:noFill/>
          <a:ln/>
        </p:spPr>
        <p:txBody>
          <a:bodyPr/>
          <a:lstStyle/>
          <a:p>
            <a:pPr eaLnBrk="1" hangingPunct="1"/>
            <a:r>
              <a:rPr lang="en-US" smtClean="0"/>
              <a:t>incisional</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a:noFill/>
        </p:spPr>
        <p:txBody>
          <a:bodyPr/>
          <a:lstStyle/>
          <a:p>
            <a:fld id="{ACC004F0-4B43-4737-90C0-018D025984C7}" type="slidenum">
              <a:rPr lang="en-US" smtClean="0"/>
              <a:pPr/>
              <a:t>16</a:t>
            </a:fld>
            <a:endParaRPr lang="en-US" smtClean="0"/>
          </a:p>
        </p:txBody>
      </p:sp>
      <p:sp>
        <p:nvSpPr>
          <p:cNvPr id="33794" name="Rectangle 2"/>
          <p:cNvSpPr>
            <a:spLocks noGrp="1" noRot="1" noChangeArrowheads="1" noTextEdit="1"/>
          </p:cNvSpPr>
          <p:nvPr>
            <p:ph type="sldImg"/>
          </p:nvPr>
        </p:nvSpPr>
        <p:spPr>
          <a:xfrm>
            <a:off x="1152525" y="684213"/>
            <a:ext cx="4557713" cy="3417887"/>
          </a:xfrm>
          <a:ln/>
        </p:spPr>
      </p:sp>
      <p:sp>
        <p:nvSpPr>
          <p:cNvPr id="33795" name="Rectangle 3"/>
          <p:cNvSpPr>
            <a:spLocks noGrp="1" noChangeArrowheads="1"/>
          </p:cNvSpPr>
          <p:nvPr>
            <p:ph type="body" idx="1"/>
          </p:nvPr>
        </p:nvSpPr>
        <p:spPr>
          <a:xfrm>
            <a:off x="914400" y="4343400"/>
            <a:ext cx="5029200" cy="4114800"/>
          </a:xfrm>
          <a:noFill/>
          <a:ln/>
        </p:spPr>
        <p:txBody>
          <a:bodyPr/>
          <a:lstStyle/>
          <a:p>
            <a:pPr marL="173038" indent="-173038" eaLnBrk="1" hangingPunct="1">
              <a:lnSpc>
                <a:spcPct val="90000"/>
              </a:lnSpc>
              <a:tabLst>
                <a:tab pos="169863" algn="l"/>
                <a:tab pos="398463" algn="l"/>
                <a:tab pos="627063" algn="l"/>
                <a:tab pos="914400" algn="l"/>
                <a:tab pos="1143000" algn="l"/>
                <a:tab pos="1371600" algn="l"/>
                <a:tab pos="1600200" algn="l"/>
                <a:tab pos="1828800" algn="l"/>
                <a:tab pos="2057400" algn="l"/>
              </a:tabLst>
            </a:pPr>
            <a:r>
              <a:rPr lang="en-US" smtClean="0"/>
              <a:t>Anatomy of the suprapubic and inguinal region</a:t>
            </a:r>
          </a:p>
          <a:p>
            <a:pPr marL="173038" indent="-173038" eaLnBrk="1" hangingPunct="1">
              <a:lnSpc>
                <a:spcPct val="90000"/>
              </a:lnSpc>
              <a:buFontTx/>
              <a:buChar char="•"/>
              <a:tabLst>
                <a:tab pos="169863" algn="l"/>
                <a:tab pos="398463" algn="l"/>
                <a:tab pos="627063" algn="l"/>
                <a:tab pos="914400" algn="l"/>
                <a:tab pos="1143000" algn="l"/>
                <a:tab pos="1371600" algn="l"/>
                <a:tab pos="1600200" algn="l"/>
                <a:tab pos="1828800" algn="l"/>
                <a:tab pos="2057400" algn="l"/>
              </a:tabLst>
            </a:pPr>
            <a:r>
              <a:rPr lang="en-US" smtClean="0"/>
              <a:t>The inguinal canal begins as a defect or split in the transversalis fascia at the deep inguinal ring and continues to the superficial inguinal ring.</a:t>
            </a:r>
          </a:p>
          <a:p>
            <a:pPr marL="173038" indent="-173038" eaLnBrk="1" hangingPunct="1">
              <a:lnSpc>
                <a:spcPct val="90000"/>
              </a:lnSpc>
              <a:buFontTx/>
              <a:buChar char="•"/>
              <a:tabLst>
                <a:tab pos="169863" algn="l"/>
                <a:tab pos="398463" algn="l"/>
                <a:tab pos="627063" algn="l"/>
                <a:tab pos="914400" algn="l"/>
                <a:tab pos="1143000" algn="l"/>
                <a:tab pos="1371600" algn="l"/>
                <a:tab pos="1600200" algn="l"/>
                <a:tab pos="1828800" algn="l"/>
                <a:tab pos="2057400" algn="l"/>
              </a:tabLst>
            </a:pPr>
            <a:r>
              <a:rPr lang="en-US" smtClean="0"/>
              <a:t>In the male, this space is larger than in the female; this corresponds to the higher incidence of inguinal hernias in males.</a:t>
            </a:r>
          </a:p>
          <a:p>
            <a:pPr marL="173038" indent="-173038" eaLnBrk="1" hangingPunct="1">
              <a:lnSpc>
                <a:spcPct val="90000"/>
              </a:lnSpc>
              <a:buFontTx/>
              <a:buChar char="•"/>
              <a:tabLst>
                <a:tab pos="169863" algn="l"/>
                <a:tab pos="398463" algn="l"/>
                <a:tab pos="627063" algn="l"/>
                <a:tab pos="914400" algn="l"/>
                <a:tab pos="1143000" algn="l"/>
                <a:tab pos="1371600" algn="l"/>
                <a:tab pos="1600200" algn="l"/>
                <a:tab pos="1828800" algn="l"/>
                <a:tab pos="2057400" algn="l"/>
              </a:tabLst>
            </a:pPr>
            <a:r>
              <a:rPr lang="en-US" smtClean="0"/>
              <a:t>The spermatic cord, which follows the inguinal canal, contains the following structures:</a:t>
            </a:r>
          </a:p>
          <a:p>
            <a:pPr marL="396875" lvl="1" indent="-109538" eaLnBrk="1" hangingPunct="1">
              <a:lnSpc>
                <a:spcPct val="90000"/>
              </a:lnSpc>
              <a:buFontTx/>
              <a:buChar char="•"/>
              <a:tabLst>
                <a:tab pos="169863" algn="l"/>
                <a:tab pos="398463" algn="l"/>
                <a:tab pos="627063" algn="l"/>
                <a:tab pos="914400" algn="l"/>
                <a:tab pos="1143000" algn="l"/>
                <a:tab pos="1371600" algn="l"/>
                <a:tab pos="1600200" algn="l"/>
                <a:tab pos="1828800" algn="l"/>
                <a:tab pos="2057400" algn="l"/>
              </a:tabLst>
            </a:pPr>
            <a:r>
              <a:rPr lang="en-US" smtClean="0"/>
              <a:t>Spermatic fascia </a:t>
            </a:r>
          </a:p>
          <a:p>
            <a:pPr marL="396875" lvl="1" indent="-109538" eaLnBrk="1" hangingPunct="1">
              <a:lnSpc>
                <a:spcPct val="90000"/>
              </a:lnSpc>
              <a:buFontTx/>
              <a:buChar char="•"/>
              <a:tabLst>
                <a:tab pos="169863" algn="l"/>
                <a:tab pos="398463" algn="l"/>
                <a:tab pos="627063" algn="l"/>
                <a:tab pos="914400" algn="l"/>
                <a:tab pos="1143000" algn="l"/>
                <a:tab pos="1371600" algn="l"/>
                <a:tab pos="1600200" algn="l"/>
                <a:tab pos="1828800" algn="l"/>
                <a:tab pos="2057400" algn="l"/>
              </a:tabLst>
            </a:pPr>
            <a:r>
              <a:rPr lang="en-US" smtClean="0"/>
              <a:t>Cremaster muscle </a:t>
            </a:r>
          </a:p>
          <a:p>
            <a:pPr marL="396875" lvl="1" indent="-109538" eaLnBrk="1" hangingPunct="1">
              <a:lnSpc>
                <a:spcPct val="90000"/>
              </a:lnSpc>
              <a:buFontTx/>
              <a:buChar char="•"/>
              <a:tabLst>
                <a:tab pos="169863" algn="l"/>
                <a:tab pos="398463" algn="l"/>
                <a:tab pos="627063" algn="l"/>
                <a:tab pos="914400" algn="l"/>
                <a:tab pos="1143000" algn="l"/>
                <a:tab pos="1371600" algn="l"/>
                <a:tab pos="1600200" algn="l"/>
                <a:tab pos="1828800" algn="l"/>
                <a:tab pos="2057400" algn="l"/>
              </a:tabLst>
            </a:pPr>
            <a:r>
              <a:rPr lang="en-US" smtClean="0"/>
              <a:t>Genitofemoral nerve </a:t>
            </a:r>
          </a:p>
          <a:p>
            <a:pPr marL="396875" lvl="1" indent="-109538" eaLnBrk="1" hangingPunct="1">
              <a:lnSpc>
                <a:spcPct val="90000"/>
              </a:lnSpc>
              <a:buFontTx/>
              <a:buChar char="•"/>
              <a:tabLst>
                <a:tab pos="169863" algn="l"/>
                <a:tab pos="398463" algn="l"/>
                <a:tab pos="627063" algn="l"/>
                <a:tab pos="914400" algn="l"/>
                <a:tab pos="1143000" algn="l"/>
                <a:tab pos="1371600" algn="l"/>
                <a:tab pos="1600200" algn="l"/>
                <a:tab pos="1828800" algn="l"/>
                <a:tab pos="2057400" algn="l"/>
              </a:tabLst>
            </a:pPr>
            <a:r>
              <a:rPr lang="en-US" smtClean="0"/>
              <a:t>Ductus deferens </a:t>
            </a:r>
          </a:p>
          <a:p>
            <a:pPr marL="396875" lvl="1" indent="-109538" eaLnBrk="1" hangingPunct="1">
              <a:lnSpc>
                <a:spcPct val="90000"/>
              </a:lnSpc>
              <a:buFontTx/>
              <a:buChar char="•"/>
              <a:tabLst>
                <a:tab pos="169863" algn="l"/>
                <a:tab pos="398463" algn="l"/>
                <a:tab pos="627063" algn="l"/>
                <a:tab pos="914400" algn="l"/>
                <a:tab pos="1143000" algn="l"/>
                <a:tab pos="1371600" algn="l"/>
                <a:tab pos="1600200" algn="l"/>
                <a:tab pos="1828800" algn="l"/>
                <a:tab pos="2057400" algn="l"/>
              </a:tabLst>
            </a:pPr>
            <a:r>
              <a:rPr lang="en-US" smtClean="0"/>
              <a:t>Lymph vessels </a:t>
            </a:r>
          </a:p>
          <a:p>
            <a:pPr marL="396875" lvl="1" indent="-109538" eaLnBrk="1" hangingPunct="1">
              <a:lnSpc>
                <a:spcPct val="90000"/>
              </a:lnSpc>
              <a:buFontTx/>
              <a:buChar char="•"/>
              <a:tabLst>
                <a:tab pos="169863" algn="l"/>
                <a:tab pos="398463" algn="l"/>
                <a:tab pos="627063" algn="l"/>
                <a:tab pos="914400" algn="l"/>
                <a:tab pos="1143000" algn="l"/>
                <a:tab pos="1371600" algn="l"/>
                <a:tab pos="1600200" algn="l"/>
                <a:tab pos="1828800" algn="l"/>
                <a:tab pos="2057400" algn="l"/>
              </a:tabLst>
            </a:pPr>
            <a:r>
              <a:rPr lang="en-US" smtClean="0"/>
              <a:t>Pampiniform veins, which form the testicular vein</a:t>
            </a:r>
          </a:p>
          <a:p>
            <a:pPr marL="396875" lvl="1" indent="-109538" eaLnBrk="1" hangingPunct="1">
              <a:lnSpc>
                <a:spcPct val="90000"/>
              </a:lnSpc>
              <a:buFontTx/>
              <a:buChar char="•"/>
              <a:tabLst>
                <a:tab pos="169863" algn="l"/>
                <a:tab pos="398463" algn="l"/>
                <a:tab pos="627063" algn="l"/>
                <a:tab pos="914400" algn="l"/>
                <a:tab pos="1143000" algn="l"/>
                <a:tab pos="1371600" algn="l"/>
                <a:tab pos="1600200" algn="l"/>
                <a:tab pos="1828800" algn="l"/>
                <a:tab pos="2057400" algn="l"/>
              </a:tabLst>
            </a:pPr>
            <a:r>
              <a:rPr lang="en-US" smtClean="0"/>
              <a:t>Testicular artery</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a:noFill/>
        </p:spPr>
        <p:txBody>
          <a:bodyPr/>
          <a:lstStyle/>
          <a:p>
            <a:fld id="{450E7978-D544-41B4-8142-24D1CE2EFAB8}" type="slidenum">
              <a:rPr lang="en-US" smtClean="0"/>
              <a:pPr/>
              <a:t>17</a:t>
            </a:fld>
            <a:endParaRPr lang="en-US" smtClean="0"/>
          </a:p>
        </p:txBody>
      </p:sp>
      <p:sp>
        <p:nvSpPr>
          <p:cNvPr id="35842" name="Rectangle 2"/>
          <p:cNvSpPr>
            <a:spLocks noGrp="1" noRot="1" noChangeArrowheads="1" noTextEdit="1"/>
          </p:cNvSpPr>
          <p:nvPr>
            <p:ph type="sldImg"/>
          </p:nvPr>
        </p:nvSpPr>
        <p:spPr>
          <a:xfrm>
            <a:off x="1152525" y="684213"/>
            <a:ext cx="4557713" cy="3417887"/>
          </a:xfrm>
          <a:ln/>
        </p:spPr>
      </p:sp>
      <p:sp>
        <p:nvSpPr>
          <p:cNvPr id="35843" name="Rectangle 3"/>
          <p:cNvSpPr>
            <a:spLocks noGrp="1" noChangeArrowheads="1"/>
          </p:cNvSpPr>
          <p:nvPr>
            <p:ph type="body" idx="1"/>
          </p:nvPr>
        </p:nvSpPr>
        <p:spPr>
          <a:xfrm>
            <a:off x="914400" y="4343400"/>
            <a:ext cx="5029200" cy="4114800"/>
          </a:xfrm>
          <a:noFill/>
          <a:ln/>
        </p:spPr>
        <p:txBody>
          <a:bodyPr/>
          <a:lstStyle/>
          <a:p>
            <a:pPr marL="173038" indent="-173038" eaLnBrk="1" hangingPunct="1">
              <a:lnSpc>
                <a:spcPct val="90000"/>
              </a:lnSpc>
              <a:buFontTx/>
              <a:buChar char="•"/>
            </a:pPr>
            <a:r>
              <a:rPr lang="en-US" smtClean="0"/>
              <a:t>When tissue from within the abdomen pushes out through the defect, it may emerge between the layers. This is referred to as a </a:t>
            </a:r>
            <a:r>
              <a:rPr lang="en-US" b="1" smtClean="0"/>
              <a:t>hernia</a:t>
            </a:r>
            <a:r>
              <a:rPr lang="en-US" smtClean="0"/>
              <a:t>.</a:t>
            </a:r>
          </a:p>
          <a:p>
            <a:pPr marL="173038" indent="-173038" eaLnBrk="1" hangingPunct="1">
              <a:lnSpc>
                <a:spcPct val="90000"/>
              </a:lnSpc>
              <a:buFontTx/>
              <a:buChar char="•"/>
            </a:pPr>
            <a:r>
              <a:rPr lang="en-US" smtClean="0"/>
              <a:t>Tissue that becomes entrapped in the defect is referred to as </a:t>
            </a:r>
            <a:r>
              <a:rPr lang="en-US" b="1" smtClean="0"/>
              <a:t>incarcerated hernia</a:t>
            </a:r>
            <a:r>
              <a:rPr lang="en-US" smtClean="0"/>
              <a:t>. </a:t>
            </a:r>
          </a:p>
          <a:p>
            <a:pPr marL="173038" indent="-173038" eaLnBrk="1" hangingPunct="1">
              <a:lnSpc>
                <a:spcPct val="90000"/>
              </a:lnSpc>
              <a:buFontTx/>
              <a:buChar char="•"/>
            </a:pPr>
            <a:r>
              <a:rPr lang="en-US" smtClean="0"/>
              <a:t>If pressure on the incarcerated tissue is not relieved by </a:t>
            </a:r>
            <a:r>
              <a:rPr lang="en-US" b="1" smtClean="0"/>
              <a:t>reducing </a:t>
            </a:r>
            <a:r>
              <a:rPr lang="en-US" smtClean="0"/>
              <a:t>the hernia (replacing tissue to its correct anatomical location), its vascular supply can be cut off. This is referred to as a </a:t>
            </a:r>
            <a:r>
              <a:rPr lang="en-US" b="1" smtClean="0"/>
              <a:t>strangulated hernia</a:t>
            </a:r>
            <a:r>
              <a:rPr lang="en-US" smtClean="0"/>
              <a:t>. When tissue is strangulated, a tourniquet effect occurs at the site of the protrusion. This can lead to tissue necrosis. Strangulated bowel tissue can result in bowel obstruction—a surgical emergency </a:t>
            </a:r>
          </a:p>
          <a:p>
            <a:pPr marL="173038" indent="-173038" eaLnBrk="1" hangingPunct="1">
              <a:lnSpc>
                <a:spcPct val="90000"/>
              </a:lnSpc>
              <a:buFontTx/>
              <a:buChar char="•"/>
            </a:pPr>
            <a:r>
              <a:rPr lang="en-US" smtClean="0"/>
              <a:t>An </a:t>
            </a:r>
            <a:r>
              <a:rPr lang="en-US" b="1" smtClean="0"/>
              <a:t>indirect </a:t>
            </a:r>
            <a:r>
              <a:rPr lang="en-US" smtClean="0"/>
              <a:t>inguinal hernia is a protrusion of abdominal viscera that traverses the inguinal canal from the deep inguinal ring and may extend through the superficial inguinal ring into the scrotum (or labia majorus of the female). In the male, the hernia extends along the length of the membrane covering the spermatic cord and can emerge though the superficial ring, causing a bulge under the skin.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a:noFill/>
        </p:spPr>
        <p:txBody>
          <a:bodyPr/>
          <a:lstStyle/>
          <a:p>
            <a:fld id="{71E1B614-F37E-473E-8C79-5A58BCB1D7AB}" type="slidenum">
              <a:rPr lang="en-US" smtClean="0"/>
              <a:pPr/>
              <a:t>18</a:t>
            </a:fld>
            <a:endParaRPr lang="en-US" smtClean="0"/>
          </a:p>
        </p:txBody>
      </p:sp>
      <p:sp>
        <p:nvSpPr>
          <p:cNvPr id="37890" name="Rectangle 2"/>
          <p:cNvSpPr>
            <a:spLocks noGrp="1" noRot="1" noChangeArrowheads="1" noTextEdit="1"/>
          </p:cNvSpPr>
          <p:nvPr>
            <p:ph type="sldImg"/>
          </p:nvPr>
        </p:nvSpPr>
        <p:spPr>
          <a:xfrm>
            <a:off x="1152525" y="684213"/>
            <a:ext cx="4557713" cy="3417887"/>
          </a:xfrm>
          <a:ln/>
        </p:spPr>
      </p:sp>
      <p:sp>
        <p:nvSpPr>
          <p:cNvPr id="37891" name="Rectangle 3"/>
          <p:cNvSpPr>
            <a:spLocks noGrp="1" noChangeArrowheads="1"/>
          </p:cNvSpPr>
          <p:nvPr>
            <p:ph type="body" idx="1"/>
          </p:nvPr>
        </p:nvSpPr>
        <p:spPr>
          <a:xfrm>
            <a:off x="914400" y="4343400"/>
            <a:ext cx="5029200" cy="4114800"/>
          </a:xfrm>
          <a:noFill/>
          <a:ln/>
        </p:spPr>
        <p:txBody>
          <a:bodyPr/>
          <a:lstStyle/>
          <a:p>
            <a:pPr marL="173038" indent="-173038" eaLnBrk="1" hangingPunct="1">
              <a:tabLst>
                <a:tab pos="284163" algn="l"/>
                <a:tab pos="854075" algn="l"/>
                <a:tab pos="1147763" algn="l"/>
                <a:tab pos="1431925" algn="l"/>
                <a:tab pos="1717675" algn="l"/>
                <a:tab pos="2001838" algn="l"/>
              </a:tabLst>
            </a:pPr>
            <a:r>
              <a:rPr lang="en-US" i="1" smtClean="0"/>
              <a:t>Technique</a:t>
            </a:r>
            <a:r>
              <a:rPr lang="en-US" smtClean="0"/>
              <a:t>: </a:t>
            </a:r>
          </a:p>
          <a:p>
            <a:pPr marL="517525" lvl="1" indent="-230188" eaLnBrk="1" hangingPunct="1">
              <a:buFontTx/>
              <a:buAutoNum type="arabicPeriod"/>
              <a:tabLst>
                <a:tab pos="284163" algn="l"/>
                <a:tab pos="854075" algn="l"/>
                <a:tab pos="1147763" algn="l"/>
                <a:tab pos="1431925" algn="l"/>
                <a:tab pos="1717675" algn="l"/>
                <a:tab pos="2001838" algn="l"/>
              </a:tabLst>
            </a:pPr>
            <a:r>
              <a:rPr lang="en-US" smtClean="0"/>
              <a:t>A right or left inguinal incision is made.</a:t>
            </a:r>
          </a:p>
          <a:p>
            <a:pPr marL="517525" lvl="1" indent="-230188" eaLnBrk="1" hangingPunct="1">
              <a:buFontTx/>
              <a:buAutoNum type="arabicPeriod"/>
              <a:tabLst>
                <a:tab pos="284163" algn="l"/>
                <a:tab pos="854075" algn="l"/>
                <a:tab pos="1147763" algn="l"/>
                <a:tab pos="1431925" algn="l"/>
                <a:tab pos="1717675" algn="l"/>
                <a:tab pos="2001838" algn="l"/>
              </a:tabLst>
            </a:pPr>
            <a:r>
              <a:rPr lang="en-US" smtClean="0"/>
              <a:t>Layers of the abdominal wall are incised and the edges retracted.</a:t>
            </a:r>
          </a:p>
          <a:p>
            <a:pPr marL="517525" lvl="1" indent="-230188" eaLnBrk="1" hangingPunct="1">
              <a:buFontTx/>
              <a:buAutoNum type="arabicPeriod"/>
              <a:tabLst>
                <a:tab pos="284163" algn="l"/>
                <a:tab pos="854075" algn="l"/>
                <a:tab pos="1147763" algn="l"/>
                <a:tab pos="1431925" algn="l"/>
                <a:tab pos="1717675" algn="l"/>
                <a:tab pos="2001838" algn="l"/>
              </a:tabLst>
            </a:pPr>
            <a:r>
              <a:rPr lang="en-US" smtClean="0"/>
              <a:t>The spermatic cord is dissected away from preperitoneal fat and other surrounding tissues. </a:t>
            </a:r>
          </a:p>
          <a:p>
            <a:pPr marL="517525" lvl="1" indent="-230188" eaLnBrk="1" hangingPunct="1">
              <a:buFontTx/>
              <a:buAutoNum type="arabicPeriod"/>
              <a:tabLst>
                <a:tab pos="284163" algn="l"/>
                <a:tab pos="854075" algn="l"/>
                <a:tab pos="1147763" algn="l"/>
                <a:tab pos="1431925" algn="l"/>
                <a:tab pos="1717675" algn="l"/>
                <a:tab pos="2001838" algn="l"/>
              </a:tabLst>
            </a:pPr>
            <a:r>
              <a:rPr lang="en-US" smtClean="0"/>
              <a:t>The spermatic cord is retracted laterally with a small penrose drain.</a:t>
            </a:r>
          </a:p>
          <a:p>
            <a:pPr marL="517525" lvl="1" indent="-230188" eaLnBrk="1" hangingPunct="1">
              <a:buFontTx/>
              <a:buAutoNum type="arabicPeriod"/>
              <a:tabLst>
                <a:tab pos="284163" algn="l"/>
                <a:tab pos="854075" algn="l"/>
                <a:tab pos="1147763" algn="l"/>
                <a:tab pos="1431925" algn="l"/>
                <a:tab pos="1717675" algn="l"/>
                <a:tab pos="2001838" algn="l"/>
              </a:tabLst>
            </a:pPr>
            <a:r>
              <a:rPr lang="en-US" smtClean="0"/>
              <a:t>The indirect hernia sac is dissected from the cord and opened, and its content is pushed back into the abdomen.</a:t>
            </a:r>
          </a:p>
          <a:p>
            <a:pPr marL="517525" lvl="1" indent="-230188" eaLnBrk="1" hangingPunct="1">
              <a:buFontTx/>
              <a:buAutoNum type="arabicPeriod"/>
              <a:tabLst>
                <a:tab pos="284163" algn="l"/>
                <a:tab pos="854075" algn="l"/>
                <a:tab pos="1147763" algn="l"/>
                <a:tab pos="1431925" algn="l"/>
                <a:tab pos="1717675" algn="l"/>
                <a:tab pos="2001838" algn="l"/>
              </a:tabLst>
            </a:pPr>
            <a:r>
              <a:rPr lang="en-US" smtClean="0"/>
              <a:t>The hernia sac is ligated with ties or a purse-string suture.</a:t>
            </a:r>
          </a:p>
          <a:p>
            <a:pPr marL="517525" lvl="1" indent="-230188" eaLnBrk="1" hangingPunct="1">
              <a:buFontTx/>
              <a:buAutoNum type="arabicPeriod"/>
              <a:tabLst>
                <a:tab pos="284163" algn="l"/>
                <a:tab pos="854075" algn="l"/>
                <a:tab pos="1147763" algn="l"/>
                <a:tab pos="1431925" algn="l"/>
                <a:tab pos="1717675" algn="l"/>
                <a:tab pos="2001838" algn="l"/>
              </a:tabLst>
            </a:pPr>
            <a:r>
              <a:rPr lang="en-US" smtClean="0"/>
              <a:t>A synthetic mesh patch or plug is sutured in place over the defect.</a:t>
            </a:r>
          </a:p>
          <a:p>
            <a:pPr marL="517525" lvl="1" indent="-230188" eaLnBrk="1" hangingPunct="1">
              <a:buFontTx/>
              <a:buAutoNum type="arabicPeriod"/>
              <a:tabLst>
                <a:tab pos="284163" algn="l"/>
                <a:tab pos="854075" algn="l"/>
                <a:tab pos="1147763" algn="l"/>
                <a:tab pos="1431925" algn="l"/>
                <a:tab pos="1717675" algn="l"/>
                <a:tab pos="2001838" algn="l"/>
              </a:tabLst>
            </a:pPr>
            <a:r>
              <a:rPr lang="en-US" smtClean="0"/>
              <a:t>Abdominal wall is closed in layers.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7"/>
          <p:cNvSpPr>
            <a:spLocks noGrp="1" noChangeArrowheads="1"/>
          </p:cNvSpPr>
          <p:nvPr>
            <p:ph type="sldNum" sz="quarter" idx="5"/>
          </p:nvPr>
        </p:nvSpPr>
        <p:spPr>
          <a:noFill/>
        </p:spPr>
        <p:txBody>
          <a:bodyPr/>
          <a:lstStyle/>
          <a:p>
            <a:fld id="{CC90EFCB-DAC2-4827-8195-13687B7FEC38}" type="slidenum">
              <a:rPr lang="en-US" smtClean="0"/>
              <a:pPr/>
              <a:t>19</a:t>
            </a:fld>
            <a:endParaRPr lang="en-US" smtClean="0"/>
          </a:p>
        </p:txBody>
      </p:sp>
      <p:sp>
        <p:nvSpPr>
          <p:cNvPr id="39938" name="Rectangle 2"/>
          <p:cNvSpPr>
            <a:spLocks noGrp="1" noRot="1" noChangeArrowheads="1" noTextEdit="1"/>
          </p:cNvSpPr>
          <p:nvPr>
            <p:ph type="sldImg"/>
          </p:nvPr>
        </p:nvSpPr>
        <p:spPr>
          <a:xfrm>
            <a:off x="1152525" y="684213"/>
            <a:ext cx="4557713" cy="3417887"/>
          </a:xfrm>
          <a:ln/>
        </p:spPr>
      </p:sp>
      <p:sp>
        <p:nvSpPr>
          <p:cNvPr id="39939" name="Rectangle 3"/>
          <p:cNvSpPr>
            <a:spLocks noGrp="1" noChangeArrowheads="1"/>
          </p:cNvSpPr>
          <p:nvPr>
            <p:ph type="body" idx="1"/>
          </p:nvPr>
        </p:nvSpPr>
        <p:spPr>
          <a:xfrm>
            <a:off x="914400" y="4343400"/>
            <a:ext cx="5029200" cy="4114800"/>
          </a:xfrm>
          <a:noFill/>
          <a:ln/>
        </p:spPr>
        <p:txBody>
          <a:bodyPr/>
          <a:lstStyle/>
          <a:p>
            <a:pPr marL="228600" indent="-228600" eaLnBrk="1" hangingPunct="1">
              <a:lnSpc>
                <a:spcPct val="90000"/>
              </a:lnSpc>
              <a:buFontTx/>
              <a:buChar char="•"/>
              <a:tabLst>
                <a:tab pos="854075" algn="l"/>
                <a:tab pos="1147763" algn="l"/>
                <a:tab pos="1431925" algn="l"/>
                <a:tab pos="1717675" algn="l"/>
                <a:tab pos="2001838" algn="l"/>
              </a:tabLst>
            </a:pPr>
            <a:r>
              <a:rPr lang="en-US" smtClean="0"/>
              <a:t>Surgical exposure during the laparoscopic approach is through </a:t>
            </a:r>
            <a:r>
              <a:rPr lang="en-US" i="1" smtClean="0"/>
              <a:t>transabdominal preperitoneal </a:t>
            </a:r>
            <a:r>
              <a:rPr lang="en-US" smtClean="0"/>
              <a:t>(TAPP)</a:t>
            </a:r>
            <a:r>
              <a:rPr lang="en-US" i="1" smtClean="0"/>
              <a:t> laparoscopy</a:t>
            </a:r>
            <a:r>
              <a:rPr lang="en-US" smtClean="0"/>
              <a:t> or by </a:t>
            </a:r>
            <a:r>
              <a:rPr lang="en-US" i="1" smtClean="0"/>
              <a:t>total extraperitoneal</a:t>
            </a:r>
            <a:r>
              <a:rPr lang="en-US" smtClean="0"/>
              <a:t> (TEP) surgery. </a:t>
            </a:r>
          </a:p>
          <a:p>
            <a:pPr marL="228600" indent="-228600" eaLnBrk="1" hangingPunct="1">
              <a:lnSpc>
                <a:spcPct val="90000"/>
              </a:lnSpc>
              <a:buFontTx/>
              <a:buChar char="•"/>
              <a:tabLst>
                <a:tab pos="854075" algn="l"/>
                <a:tab pos="1147763" algn="l"/>
                <a:tab pos="1431925" algn="l"/>
                <a:tab pos="1717675" algn="l"/>
                <a:tab pos="2001838" algn="l"/>
              </a:tabLst>
            </a:pPr>
            <a:r>
              <a:rPr lang="en-US" smtClean="0"/>
              <a:t>In the TAPP approach, a pneumoperitoneum is performed and the inguinal canal entered from the abdominal cavity.</a:t>
            </a:r>
          </a:p>
          <a:p>
            <a:pPr marL="228600" indent="-228600" eaLnBrk="1" hangingPunct="1">
              <a:lnSpc>
                <a:spcPct val="90000"/>
              </a:lnSpc>
              <a:buFontTx/>
              <a:buChar char="•"/>
              <a:tabLst>
                <a:tab pos="854075" algn="l"/>
                <a:tab pos="1147763" algn="l"/>
                <a:tab pos="1431925" algn="l"/>
                <a:tab pos="1717675" algn="l"/>
                <a:tab pos="2001838" algn="l"/>
              </a:tabLst>
            </a:pPr>
            <a:r>
              <a:rPr lang="en-US" smtClean="0"/>
              <a:t>The TEP approach avoids a pneumoperitoneum by inflating and entering the preperitoneal space with a balloon dissector, which functions as a tissue expander.</a:t>
            </a:r>
          </a:p>
          <a:p>
            <a:pPr marL="228600" indent="-228600" eaLnBrk="1" hangingPunct="1">
              <a:lnSpc>
                <a:spcPct val="90000"/>
              </a:lnSpc>
              <a:tabLst>
                <a:tab pos="854075" algn="l"/>
                <a:tab pos="1147763" algn="l"/>
                <a:tab pos="1431925" algn="l"/>
                <a:tab pos="1717675" algn="l"/>
                <a:tab pos="2001838" algn="l"/>
              </a:tabLst>
            </a:pPr>
            <a:r>
              <a:rPr lang="en-US" i="1" smtClean="0"/>
              <a:t>Technique</a:t>
            </a:r>
            <a:r>
              <a:rPr lang="en-US" b="1" i="1" smtClean="0"/>
              <a:t>:</a:t>
            </a:r>
            <a:endParaRPr lang="en-US" b="1" smtClean="0"/>
          </a:p>
          <a:p>
            <a:pPr marL="630238" lvl="1" indent="-287338" eaLnBrk="1" hangingPunct="1">
              <a:lnSpc>
                <a:spcPct val="90000"/>
              </a:lnSpc>
              <a:buFontTx/>
              <a:buAutoNum type="arabicPeriod"/>
              <a:tabLst>
                <a:tab pos="854075" algn="l"/>
                <a:tab pos="1147763" algn="l"/>
                <a:tab pos="1431925" algn="l"/>
                <a:tab pos="1717675" algn="l"/>
                <a:tab pos="2001838" algn="l"/>
              </a:tabLst>
            </a:pPr>
            <a:r>
              <a:rPr lang="en-US" smtClean="0"/>
              <a:t>Pneumoperitoneum is established and ports inserted in the abdomen.</a:t>
            </a:r>
          </a:p>
          <a:p>
            <a:pPr marL="630238" lvl="1" indent="-287338" eaLnBrk="1" hangingPunct="1">
              <a:lnSpc>
                <a:spcPct val="90000"/>
              </a:lnSpc>
              <a:buFontTx/>
              <a:buAutoNum type="arabicPeriod"/>
              <a:tabLst>
                <a:tab pos="854075" algn="l"/>
                <a:tab pos="1147763" algn="l"/>
                <a:tab pos="1431925" algn="l"/>
                <a:tab pos="1717675" algn="l"/>
                <a:tab pos="2001838" algn="l"/>
              </a:tabLst>
            </a:pPr>
            <a:r>
              <a:rPr lang="en-US" smtClean="0"/>
              <a:t>A small </a:t>
            </a:r>
            <a:r>
              <a:rPr lang="en-US" b="1" smtClean="0"/>
              <a:t>transverse incision</a:t>
            </a:r>
            <a:r>
              <a:rPr lang="en-US" smtClean="0"/>
              <a:t> is made above the direct hernia space (see Figure 21–7B).</a:t>
            </a:r>
          </a:p>
          <a:p>
            <a:pPr marL="630238" lvl="1" indent="-287338" eaLnBrk="1" hangingPunct="1">
              <a:lnSpc>
                <a:spcPct val="90000"/>
              </a:lnSpc>
              <a:buFontTx/>
              <a:buAutoNum type="arabicPeriod"/>
              <a:tabLst>
                <a:tab pos="854075" algn="l"/>
                <a:tab pos="1147763" algn="l"/>
                <a:tab pos="1431925" algn="l"/>
                <a:tab pos="1717675" algn="l"/>
                <a:tab pos="2001838" algn="l"/>
              </a:tabLst>
            </a:pPr>
            <a:r>
              <a:rPr lang="en-US" smtClean="0"/>
              <a:t>The weakened area in the pelvic floor is covered with a synthetic patch or other mesh system.</a:t>
            </a:r>
          </a:p>
          <a:p>
            <a:pPr marL="630238" lvl="1" indent="-287338" eaLnBrk="1" hangingPunct="1">
              <a:lnSpc>
                <a:spcPct val="90000"/>
              </a:lnSpc>
              <a:buFontTx/>
              <a:buAutoNum type="arabicPeriod"/>
              <a:tabLst>
                <a:tab pos="854075" algn="l"/>
                <a:tab pos="1147763" algn="l"/>
                <a:tab pos="1431925" algn="l"/>
                <a:tab pos="1717675" algn="l"/>
                <a:tab pos="2001838" algn="l"/>
              </a:tabLst>
            </a:pPr>
            <a:r>
              <a:rPr lang="en-US" smtClean="0"/>
              <a:t>The mesh is secured without tension using endoscopic staples or sutures.</a:t>
            </a:r>
          </a:p>
          <a:p>
            <a:pPr marL="630238" lvl="1" indent="-287338" eaLnBrk="1" hangingPunct="1">
              <a:lnSpc>
                <a:spcPct val="90000"/>
              </a:lnSpc>
              <a:buFontTx/>
              <a:buAutoNum type="arabicPeriod"/>
              <a:tabLst>
                <a:tab pos="854075" algn="l"/>
                <a:tab pos="1147763" algn="l"/>
                <a:tab pos="1431925" algn="l"/>
                <a:tab pos="1717675" algn="l"/>
                <a:tab pos="2001838" algn="l"/>
              </a:tabLst>
            </a:pPr>
            <a:r>
              <a:rPr lang="en-US" smtClean="0"/>
              <a:t>The peritoneum is closed.</a:t>
            </a:r>
          </a:p>
          <a:p>
            <a:pPr marL="630238" lvl="1" indent="-287338" eaLnBrk="1" hangingPunct="1">
              <a:lnSpc>
                <a:spcPct val="90000"/>
              </a:lnSpc>
              <a:buFontTx/>
              <a:buAutoNum type="arabicPeriod"/>
              <a:tabLst>
                <a:tab pos="854075" algn="l"/>
                <a:tab pos="1147763" algn="l"/>
                <a:tab pos="1431925" algn="l"/>
                <a:tab pos="1717675" algn="l"/>
                <a:tab pos="2001838" algn="l"/>
              </a:tabLst>
            </a:pPr>
            <a:r>
              <a:rPr lang="en-US" smtClean="0"/>
              <a:t>The pneumoperitoneum is released and port incisions are closed.</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a:spLocks noGrp="1" noChangeArrowheads="1"/>
          </p:cNvSpPr>
          <p:nvPr>
            <p:ph type="sldNum" sz="quarter" idx="5"/>
          </p:nvPr>
        </p:nvSpPr>
        <p:spPr>
          <a:noFill/>
        </p:spPr>
        <p:txBody>
          <a:bodyPr/>
          <a:lstStyle/>
          <a:p>
            <a:fld id="{581ABA09-A3E0-46AE-BD82-DADC28055379}" type="slidenum">
              <a:rPr lang="en-US" smtClean="0"/>
              <a:pPr/>
              <a:t>20</a:t>
            </a:fld>
            <a:endParaRPr lang="en-US" smtClean="0"/>
          </a:p>
        </p:txBody>
      </p:sp>
      <p:sp>
        <p:nvSpPr>
          <p:cNvPr id="41986" name="Rectangle 2"/>
          <p:cNvSpPr>
            <a:spLocks noGrp="1" noRot="1" noChangeArrowheads="1" noTextEdit="1"/>
          </p:cNvSpPr>
          <p:nvPr>
            <p:ph type="sldImg"/>
          </p:nvPr>
        </p:nvSpPr>
        <p:spPr>
          <a:xfrm>
            <a:off x="1152525" y="684213"/>
            <a:ext cx="4557713" cy="3417887"/>
          </a:xfrm>
          <a:ln/>
        </p:spPr>
      </p:sp>
      <p:sp>
        <p:nvSpPr>
          <p:cNvPr id="41987" name="Rectangle 3"/>
          <p:cNvSpPr>
            <a:spLocks noGrp="1" noChangeArrowheads="1"/>
          </p:cNvSpPr>
          <p:nvPr>
            <p:ph type="body" idx="1"/>
          </p:nvPr>
        </p:nvSpPr>
        <p:spPr>
          <a:xfrm>
            <a:off x="914400" y="4343400"/>
            <a:ext cx="5029200" cy="4114800"/>
          </a:xfrm>
          <a:noFill/>
          <a:ln/>
        </p:spPr>
        <p:txBody>
          <a:bodyPr/>
          <a:lstStyle/>
          <a:p>
            <a:pPr marL="173038" indent="-173038" eaLnBrk="1" hangingPunct="1">
              <a:buFontTx/>
              <a:buChar char="•"/>
              <a:tabLst>
                <a:tab pos="169863" algn="l"/>
                <a:tab pos="398463" algn="l"/>
                <a:tab pos="627063" algn="l"/>
                <a:tab pos="914400" algn="l"/>
                <a:tab pos="1143000" algn="l"/>
                <a:tab pos="1371600" algn="l"/>
                <a:tab pos="1600200" algn="l"/>
                <a:tab pos="1828800" algn="l"/>
                <a:tab pos="2057400" algn="l"/>
              </a:tabLst>
            </a:pPr>
            <a:r>
              <a:rPr lang="en-US" smtClean="0"/>
              <a:t>To create a pneumoperitoneum, trocars are placed in the abdomen.</a:t>
            </a:r>
          </a:p>
          <a:p>
            <a:pPr marL="173038" indent="-173038" eaLnBrk="1" hangingPunct="1">
              <a:buFontTx/>
              <a:buChar char="•"/>
              <a:tabLst>
                <a:tab pos="169863" algn="l"/>
                <a:tab pos="398463" algn="l"/>
                <a:tab pos="627063" algn="l"/>
                <a:tab pos="914400" algn="l"/>
                <a:tab pos="1143000" algn="l"/>
                <a:tab pos="1371600" algn="l"/>
                <a:tab pos="1600200" algn="l"/>
                <a:tab pos="1828800" algn="l"/>
                <a:tab pos="2057400" algn="l"/>
              </a:tabLst>
            </a:pPr>
            <a:r>
              <a:rPr lang="en-US" smtClean="0"/>
              <a:t>A primary port is placed in the umbilicus and secondary ports lateral to the rectus muscles (see Figure 21–7A).</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a:spLocks noGrp="1" noChangeArrowheads="1"/>
          </p:cNvSpPr>
          <p:nvPr>
            <p:ph type="sldNum" sz="quarter" idx="5"/>
          </p:nvPr>
        </p:nvSpPr>
        <p:spPr>
          <a:noFill/>
        </p:spPr>
        <p:txBody>
          <a:bodyPr/>
          <a:lstStyle/>
          <a:p>
            <a:fld id="{AEC9ADAA-4BA3-47CA-82C7-75A3252CDB5F}" type="slidenum">
              <a:rPr lang="en-US" smtClean="0"/>
              <a:pPr/>
              <a:t>21</a:t>
            </a:fld>
            <a:endParaRPr lang="en-US" smtClean="0"/>
          </a:p>
        </p:txBody>
      </p:sp>
      <p:sp>
        <p:nvSpPr>
          <p:cNvPr id="44034" name="Rectangle 2"/>
          <p:cNvSpPr>
            <a:spLocks noGrp="1" noRot="1"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a:noFill/>
        </p:spPr>
        <p:txBody>
          <a:bodyPr/>
          <a:lstStyle/>
          <a:p>
            <a:fld id="{896B46FC-A194-40D8-9BB8-AC2AEB76A10A}" type="slidenum">
              <a:rPr lang="en-US" smtClean="0"/>
              <a:pPr/>
              <a:t>22</a:t>
            </a:fld>
            <a:endParaRPr lang="en-US" smtClean="0"/>
          </a:p>
        </p:txBody>
      </p:sp>
      <p:sp>
        <p:nvSpPr>
          <p:cNvPr id="46082" name="Rectangle 2"/>
          <p:cNvSpPr>
            <a:spLocks noGrp="1" noRot="1" noChangeArrowheads="1" noTextEdit="1"/>
          </p:cNvSpPr>
          <p:nvPr>
            <p:ph type="sldImg"/>
          </p:nvPr>
        </p:nvSpPr>
        <p:spPr>
          <a:xfrm>
            <a:off x="1152525" y="684213"/>
            <a:ext cx="4557713" cy="3417887"/>
          </a:xfrm>
          <a:ln/>
        </p:spPr>
      </p:sp>
      <p:sp>
        <p:nvSpPr>
          <p:cNvPr id="46083" name="Rectangle 3"/>
          <p:cNvSpPr>
            <a:spLocks noGrp="1" noChangeArrowheads="1"/>
          </p:cNvSpPr>
          <p:nvPr>
            <p:ph type="body" idx="1"/>
          </p:nvPr>
        </p:nvSpPr>
        <p:spPr>
          <a:xfrm>
            <a:off x="914400" y="4343400"/>
            <a:ext cx="5029200" cy="4114800"/>
          </a:xfrm>
          <a:noFill/>
          <a:ln/>
        </p:spPr>
        <p:txBody>
          <a:bodyPr/>
          <a:lstStyle/>
          <a:p>
            <a:pPr marL="60325" indent="-60325" eaLnBrk="1" hangingPunct="1">
              <a:tabLst>
                <a:tab pos="169863" algn="l"/>
                <a:tab pos="398463" algn="l"/>
                <a:tab pos="627063" algn="l"/>
                <a:tab pos="914400" algn="l"/>
                <a:tab pos="1143000" algn="l"/>
                <a:tab pos="1371600" algn="l"/>
                <a:tab pos="1600200" algn="l"/>
                <a:tab pos="1828800" algn="l"/>
                <a:tab pos="2057400" algn="l"/>
              </a:tabLst>
            </a:pPr>
            <a:r>
              <a:rPr lang="en-US" i="1" smtClean="0"/>
              <a:t>Technique:</a:t>
            </a:r>
            <a:endParaRPr lang="en-US" smtClean="0"/>
          </a:p>
          <a:p>
            <a:pPr marL="398463" lvl="1" indent="-165100" eaLnBrk="1" hangingPunct="1">
              <a:buFontTx/>
              <a:buAutoNum type="arabicPeriod"/>
              <a:tabLst>
                <a:tab pos="169863" algn="l"/>
                <a:tab pos="398463" algn="l"/>
                <a:tab pos="627063" algn="l"/>
                <a:tab pos="914400" algn="l"/>
                <a:tab pos="1143000" algn="l"/>
                <a:tab pos="1371600" algn="l"/>
                <a:tab pos="1600200" algn="l"/>
                <a:tab pos="1828800" algn="l"/>
                <a:tab pos="2057400" algn="l"/>
              </a:tabLst>
            </a:pPr>
            <a:r>
              <a:rPr lang="en-US" smtClean="0"/>
              <a:t>A small periumbilical incision is made through the rectus sheath.</a:t>
            </a:r>
          </a:p>
          <a:p>
            <a:pPr marL="398463" lvl="1" indent="-165100" eaLnBrk="1" hangingPunct="1">
              <a:buFontTx/>
              <a:buAutoNum type="arabicPeriod"/>
              <a:tabLst>
                <a:tab pos="169863" algn="l"/>
                <a:tab pos="398463" algn="l"/>
                <a:tab pos="627063" algn="l"/>
                <a:tab pos="914400" algn="l"/>
                <a:tab pos="1143000" algn="l"/>
                <a:tab pos="1371600" algn="l"/>
                <a:tab pos="1600200" algn="l"/>
                <a:tab pos="1828800" algn="l"/>
                <a:tab pos="2057400" algn="l"/>
              </a:tabLst>
            </a:pPr>
            <a:r>
              <a:rPr lang="en-US" smtClean="0"/>
              <a:t>Tissues are manually dissected and then retracted. </a:t>
            </a:r>
          </a:p>
          <a:p>
            <a:pPr marL="398463" lvl="1" indent="-165100" eaLnBrk="1" hangingPunct="1">
              <a:buFontTx/>
              <a:buAutoNum type="arabicPeriod"/>
              <a:tabLst>
                <a:tab pos="169863" algn="l"/>
                <a:tab pos="398463" algn="l"/>
                <a:tab pos="627063" algn="l"/>
                <a:tab pos="914400" algn="l"/>
                <a:tab pos="1143000" algn="l"/>
                <a:tab pos="1371600" algn="l"/>
                <a:tab pos="1600200" algn="l"/>
                <a:tab pos="1828800" algn="l"/>
                <a:tab pos="2057400" algn="l"/>
              </a:tabLst>
            </a:pPr>
            <a:r>
              <a:rPr lang="en-US" smtClean="0"/>
              <a:t>A balloon tissue expander is introduced. </a:t>
            </a:r>
          </a:p>
          <a:p>
            <a:pPr marL="398463" lvl="1" indent="-165100" eaLnBrk="1" hangingPunct="1">
              <a:buFontTx/>
              <a:buAutoNum type="arabicPeriod"/>
              <a:tabLst>
                <a:tab pos="169863" algn="l"/>
                <a:tab pos="398463" algn="l"/>
                <a:tab pos="627063" algn="l"/>
                <a:tab pos="914400" algn="l"/>
                <a:tab pos="1143000" algn="l"/>
                <a:tab pos="1371600" algn="l"/>
                <a:tab pos="1600200" algn="l"/>
                <a:tab pos="1828800" algn="l"/>
                <a:tab pos="2057400" algn="l"/>
              </a:tabLst>
            </a:pPr>
            <a:r>
              <a:rPr lang="en-US" smtClean="0"/>
              <a:t>The preperitoneal space is inflated and the expander removed. A balloon trocar may be inserted to seal the space and hold the trocar.</a:t>
            </a:r>
          </a:p>
          <a:p>
            <a:pPr marL="398463" lvl="1" indent="-165100" eaLnBrk="1" hangingPunct="1">
              <a:buFontTx/>
              <a:buAutoNum type="arabicPeriod"/>
              <a:tabLst>
                <a:tab pos="169863" algn="l"/>
                <a:tab pos="398463" algn="l"/>
                <a:tab pos="627063" algn="l"/>
                <a:tab pos="914400" algn="l"/>
                <a:tab pos="1143000" algn="l"/>
                <a:tab pos="1371600" algn="l"/>
                <a:tab pos="1600200" algn="l"/>
                <a:tab pos="1828800" algn="l"/>
                <a:tab pos="2057400" algn="l"/>
              </a:tabLst>
            </a:pPr>
            <a:r>
              <a:rPr lang="en-US" smtClean="0"/>
              <a:t>Two additional 5 mm ports are created. </a:t>
            </a:r>
          </a:p>
          <a:p>
            <a:pPr marL="398463" lvl="1" indent="-165100" eaLnBrk="1" hangingPunct="1">
              <a:buFontTx/>
              <a:buAutoNum type="arabicPeriod"/>
              <a:tabLst>
                <a:tab pos="169863" algn="l"/>
                <a:tab pos="398463" algn="l"/>
                <a:tab pos="627063" algn="l"/>
                <a:tab pos="914400" algn="l"/>
                <a:tab pos="1143000" algn="l"/>
                <a:tab pos="1371600" algn="l"/>
                <a:tab pos="1600200" algn="l"/>
                <a:tab pos="1828800" algn="l"/>
                <a:tab pos="2057400" algn="l"/>
              </a:tabLst>
            </a:pPr>
            <a:r>
              <a:rPr lang="en-US" smtClean="0"/>
              <a:t>The direct or indirect hernia is </a:t>
            </a:r>
            <a:r>
              <a:rPr lang="en-US" b="1" smtClean="0"/>
              <a:t>reduced,</a:t>
            </a:r>
            <a:r>
              <a:rPr lang="en-US" smtClean="0"/>
              <a:t> and polypropylene mesh is secured over the defect.</a:t>
            </a:r>
          </a:p>
          <a:p>
            <a:pPr marL="398463" lvl="1" indent="-165100" eaLnBrk="1" hangingPunct="1">
              <a:buFontTx/>
              <a:buAutoNum type="arabicPeriod"/>
              <a:tabLst>
                <a:tab pos="169863" algn="l"/>
                <a:tab pos="398463" algn="l"/>
                <a:tab pos="627063" algn="l"/>
                <a:tab pos="914400" algn="l"/>
                <a:tab pos="1143000" algn="l"/>
                <a:tab pos="1371600" algn="l"/>
                <a:tab pos="1600200" algn="l"/>
                <a:tab pos="1828800" algn="l"/>
                <a:tab pos="2057400" algn="l"/>
              </a:tabLst>
            </a:pPr>
            <a:r>
              <a:rPr lang="en-US" smtClean="0"/>
              <a:t>The wounds are closed as for TAPP.</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424F12C0-E5B9-48FC-825A-5EA471349757}"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56C68034-E2C5-4587-81D2-49CDE888308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D9EEE012-5B8D-48B9-9C90-D6A2577AD10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F132E09F-8E5A-4E68-832C-56D12C2B0C8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901FD25-3E16-4B2F-B003-1CF1F102F7E1}"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1189D98A-FC6F-4B1D-81A1-51B297678EE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06540118-9557-43C0-9E9C-7226AB740C5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1BE95814-7C45-4EC7-B988-BD29CBD7202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312B1861-EEA9-4EF2-90AF-380D1D1833C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CA93FF9D-3339-4ACF-A888-893E71BDDF8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E9A2D1CF-D02A-4281-99A2-B3D25054BE2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smtClean="0">
                <a:solidFill>
                  <a:schemeClr val="tx2">
                    <a:shade val="90000"/>
                  </a:schemeClr>
                </a:solidFill>
              </a:defRPr>
            </a:lvl1pPr>
          </a:lstStyle>
          <a:p>
            <a:pPr>
              <a:defRPr/>
            </a:pPr>
            <a:fld id="{E9554B54-E8A5-4B0B-9F51-6C79B38986BD}"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0" hangingPunct="0">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0" hangingPunct="0">
                <a:defRPr/>
              </a:pPr>
              <a:endParaRPr lang="en-US"/>
            </a:p>
          </p:txBody>
        </p:sp>
      </p:grpSp>
    </p:spTree>
  </p:cSld>
  <p:clrMap bg1="lt1" tx1="dk1" bg2="lt2" tx2="dk2" accent1="accent1" accent2="accent2" accent3="accent3" accent4="accent4" accent5="accent5" accent6="accent6" hlink="hlink" folHlink="folHlink"/>
  <p:sldLayoutIdLst>
    <p:sldLayoutId id="2147483699" r:id="rId1"/>
    <p:sldLayoutId id="2147483698" r:id="rId2"/>
    <p:sldLayoutId id="2147483700" r:id="rId3"/>
    <p:sldLayoutId id="2147483697" r:id="rId4"/>
    <p:sldLayoutId id="2147483696" r:id="rId5"/>
    <p:sldLayoutId id="2147483695" r:id="rId6"/>
    <p:sldLayoutId id="2147483694" r:id="rId7"/>
    <p:sldLayoutId id="2147483693" r:id="rId8"/>
    <p:sldLayoutId id="2147483701" r:id="rId9"/>
    <p:sldLayoutId id="2147483692" r:id="rId10"/>
    <p:sldLayoutId id="2147483691" r:id="rId11"/>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video.google.com/videoplay?docid=-3900779632261682600&amp;ei=0VslSfO7HZLAqALkg4DtBg&amp;q=hernia+repair&amp;hl=en"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video.google.com/videoplay?docid=-2830324657731114288&amp;ei=C14lScWUJIruqALAlZCgDQ&amp;q=open+hernia+repair&amp;hl=en"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www.youtube.com/watch?v=EQ0zXWxcfb0"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www.youtube.com/watch?v=WH4pRSx2W6Q"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fontAlgn="auto">
              <a:spcAft>
                <a:spcPts val="0"/>
              </a:spcAft>
              <a:defRPr/>
            </a:pPr>
            <a:r>
              <a:rPr lang="en-US"/>
              <a:t>Herniorrhaphy</a:t>
            </a:r>
          </a:p>
        </p:txBody>
      </p:sp>
      <p:sp>
        <p:nvSpPr>
          <p:cNvPr id="15362" name="Rectangle 3"/>
          <p:cNvSpPr>
            <a:spLocks noGrp="1" noChangeArrowheads="1"/>
          </p:cNvSpPr>
          <p:nvPr>
            <p:ph type="subTitle" idx="1"/>
          </p:nvPr>
        </p:nvSpPr>
        <p:spPr>
          <a:xfrm>
            <a:off x="533400" y="3228975"/>
            <a:ext cx="7854950" cy="1752600"/>
          </a:xfrm>
        </p:spPr>
        <p:txBody>
          <a:bodyPr/>
          <a:lstStyle/>
          <a:p>
            <a:pPr marR="0"/>
            <a:r>
              <a:rPr lang="en-US" smtClean="0"/>
              <a:t>SUR 111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p:txBody>
          <a:bodyPr/>
          <a:lstStyle/>
          <a:p>
            <a:endParaRPr lang="en-US" smtClean="0"/>
          </a:p>
        </p:txBody>
      </p:sp>
      <p:sp>
        <p:nvSpPr>
          <p:cNvPr id="25602" name="Rectangle 3"/>
          <p:cNvSpPr>
            <a:spLocks noGrp="1" noChangeArrowheads="1"/>
          </p:cNvSpPr>
          <p:nvPr>
            <p:ph idx="1"/>
          </p:nvPr>
        </p:nvSpPr>
        <p:spPr/>
        <p:txBody>
          <a:bodyPr/>
          <a:lstStyle/>
          <a:p>
            <a:endParaRPr lang="en-US" smtClean="0"/>
          </a:p>
        </p:txBody>
      </p:sp>
      <p:pic>
        <p:nvPicPr>
          <p:cNvPr id="25603" name="Picture 4" descr="msoF6D65"/>
          <p:cNvPicPr>
            <a:picLocks noChangeAspect="1" noChangeArrowheads="1"/>
          </p:cNvPicPr>
          <p:nvPr/>
        </p:nvPicPr>
        <p:blipFill>
          <a:blip r:embed="rId3"/>
          <a:srcRect/>
          <a:stretch>
            <a:fillRect/>
          </a:stretch>
        </p:blipFill>
        <p:spPr bwMode="auto">
          <a:xfrm>
            <a:off x="811213" y="0"/>
            <a:ext cx="7132637" cy="6791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endParaRPr lang="en-US" smtClean="0"/>
          </a:p>
        </p:txBody>
      </p:sp>
      <p:pic>
        <p:nvPicPr>
          <p:cNvPr id="27650" name="Content Placeholder 3" descr="groin_13.gif"/>
          <p:cNvPicPr>
            <a:picLocks noGrp="1" noChangeAspect="1"/>
          </p:cNvPicPr>
          <p:nvPr>
            <p:ph idx="1"/>
          </p:nvPr>
        </p:nvPicPr>
        <p:blipFill>
          <a:blip r:embed="rId2"/>
          <a:srcRect/>
          <a:stretch>
            <a:fillRect/>
          </a:stretch>
        </p:blipFill>
        <p:spPr>
          <a:xfrm>
            <a:off x="533400" y="1066800"/>
            <a:ext cx="8175625" cy="5529263"/>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t>2 Main Types of Inguinal Hernias</a:t>
            </a:r>
            <a:endParaRPr lang="en-US" dirty="0"/>
          </a:p>
        </p:txBody>
      </p:sp>
      <p:pic>
        <p:nvPicPr>
          <p:cNvPr id="28674" name="Content Placeholder 3" descr="Hernia.jpg"/>
          <p:cNvPicPr>
            <a:picLocks noGrp="1" noChangeAspect="1"/>
          </p:cNvPicPr>
          <p:nvPr>
            <p:ph idx="1"/>
          </p:nvPr>
        </p:nvPicPr>
        <p:blipFill>
          <a:blip r:embed="rId2"/>
          <a:srcRect/>
          <a:stretch>
            <a:fillRect/>
          </a:stretch>
        </p:blipFill>
        <p:spPr>
          <a:xfrm>
            <a:off x="1828800" y="1828800"/>
            <a:ext cx="5748338" cy="4800600"/>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381000" y="152400"/>
            <a:ext cx="8229600" cy="1143000"/>
          </a:xfrm>
        </p:spPr>
        <p:txBody>
          <a:bodyPr/>
          <a:lstStyle/>
          <a:p>
            <a:r>
              <a:rPr lang="en-US" smtClean="0"/>
              <a:t>Which Type of Inguinal Hernia?</a:t>
            </a:r>
          </a:p>
        </p:txBody>
      </p:sp>
      <p:pic>
        <p:nvPicPr>
          <p:cNvPr id="29698" name="Content Placeholder 3" descr="pre-operative-inguinal-hern.jpg"/>
          <p:cNvPicPr>
            <a:picLocks noGrp="1" noChangeAspect="1"/>
          </p:cNvPicPr>
          <p:nvPr>
            <p:ph idx="1"/>
          </p:nvPr>
        </p:nvPicPr>
        <p:blipFill>
          <a:blip r:embed="rId2"/>
          <a:srcRect/>
          <a:stretch>
            <a:fillRect/>
          </a:stretch>
        </p:blipFill>
        <p:spPr>
          <a:xfrm>
            <a:off x="1066800" y="1676400"/>
            <a:ext cx="7226300" cy="4794250"/>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90650"/>
          </a:xfrm>
        </p:spPr>
        <p:txBody>
          <a:bodyPr>
            <a:normAutofit fontScale="90000"/>
          </a:bodyPr>
          <a:lstStyle/>
          <a:p>
            <a:pPr fontAlgn="auto">
              <a:spcAft>
                <a:spcPts val="0"/>
              </a:spcAft>
              <a:defRPr/>
            </a:pPr>
            <a:r>
              <a:rPr lang="en-US" b="1" dirty="0" smtClean="0"/>
              <a:t/>
            </a:r>
            <a:br>
              <a:rPr lang="en-US" b="1" dirty="0" smtClean="0"/>
            </a:br>
            <a:r>
              <a:rPr lang="en-US" b="1" dirty="0" smtClean="0"/>
              <a:t/>
            </a:r>
            <a:br>
              <a:rPr lang="en-US" b="1" dirty="0" smtClean="0"/>
            </a:br>
            <a:r>
              <a:rPr lang="en-US" b="1" dirty="0" smtClean="0"/>
              <a:t> Symptoms of direct and indirect hernias </a:t>
            </a:r>
            <a:r>
              <a:rPr lang="en-US" dirty="0" smtClean="0"/>
              <a:t/>
            </a:r>
            <a:br>
              <a:rPr lang="en-US" dirty="0" smtClean="0"/>
            </a:br>
            <a:endParaRPr lang="en-US" dirty="0"/>
          </a:p>
        </p:txBody>
      </p:sp>
      <p:sp>
        <p:nvSpPr>
          <p:cNvPr id="30722" name="Content Placeholder 2"/>
          <p:cNvSpPr>
            <a:spLocks noGrp="1"/>
          </p:cNvSpPr>
          <p:nvPr>
            <p:ph idx="1"/>
          </p:nvPr>
        </p:nvSpPr>
        <p:spPr/>
        <p:txBody>
          <a:bodyPr/>
          <a:lstStyle/>
          <a:p>
            <a:r>
              <a:rPr lang="en-US" smtClean="0"/>
              <a:t>Bulge that enlarges when stand or strain, but can be asymptomatic</a:t>
            </a:r>
          </a:p>
          <a:p>
            <a:r>
              <a:rPr lang="en-US" smtClean="0"/>
              <a:t>Pain or dull sensation in groin </a:t>
            </a:r>
          </a:p>
          <a:p>
            <a:r>
              <a:rPr lang="en-US" smtClean="0"/>
              <a:t>Patients can present with complication (obstruction or strangulation--&gt;10-20% of pts with inguinal hernia present with strangulation)</a:t>
            </a:r>
          </a:p>
          <a:p>
            <a:pPr>
              <a:buFont typeface="Wingdings 2" pitchFamily="18" charset="2"/>
              <a:buNone/>
            </a:pPr>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p:txBody>
          <a:bodyPr/>
          <a:lstStyle/>
          <a:p>
            <a:r>
              <a:rPr lang="en-US" smtClean="0"/>
              <a:t>Hernia Repair Goal</a:t>
            </a:r>
          </a:p>
        </p:txBody>
      </p:sp>
      <p:sp>
        <p:nvSpPr>
          <p:cNvPr id="31746" name="Rectangle 3"/>
          <p:cNvSpPr>
            <a:spLocks noGrp="1" noChangeArrowheads="1"/>
          </p:cNvSpPr>
          <p:nvPr>
            <p:ph idx="1"/>
          </p:nvPr>
        </p:nvSpPr>
        <p:spPr/>
        <p:txBody>
          <a:bodyPr/>
          <a:lstStyle/>
          <a:p>
            <a:r>
              <a:rPr lang="en-US" smtClean="0"/>
              <a:t>Identify hernia</a:t>
            </a:r>
          </a:p>
          <a:p>
            <a:r>
              <a:rPr lang="en-US" smtClean="0"/>
              <a:t>Reduce hernia</a:t>
            </a:r>
          </a:p>
          <a:p>
            <a:r>
              <a:rPr lang="en-US" smtClean="0"/>
              <a:t>Repair defect</a:t>
            </a:r>
          </a:p>
          <a:p>
            <a:r>
              <a:rPr lang="en-US" smtClean="0">
                <a:hlinkClick r:id="rId2"/>
              </a:rPr>
              <a:t>27 min hernia video - good intro</a:t>
            </a:r>
            <a:endParaRPr lang="en-US" smtClean="0"/>
          </a:p>
          <a:p>
            <a:endParaRPr 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a:xfrm>
            <a:off x="457200" y="146050"/>
            <a:ext cx="8229600" cy="765175"/>
          </a:xfrm>
        </p:spPr>
        <p:txBody>
          <a:bodyPr>
            <a:normAutofit fontScale="90000"/>
          </a:bodyPr>
          <a:lstStyle/>
          <a:p>
            <a:pPr marL="346075" indent="-346075" fontAlgn="auto">
              <a:spcAft>
                <a:spcPts val="0"/>
              </a:spcAft>
              <a:defRPr/>
            </a:pPr>
            <a:r>
              <a:rPr lang="en-US"/>
              <a:t>Surgical Procedures</a:t>
            </a:r>
          </a:p>
        </p:txBody>
      </p:sp>
      <p:sp>
        <p:nvSpPr>
          <p:cNvPr id="32770" name="Rectangle 3"/>
          <p:cNvSpPr>
            <a:spLocks noGrp="1" noChangeArrowheads="1"/>
          </p:cNvSpPr>
          <p:nvPr>
            <p:ph idx="1"/>
          </p:nvPr>
        </p:nvSpPr>
        <p:spPr>
          <a:xfrm>
            <a:off x="2514600" y="912813"/>
            <a:ext cx="4114800" cy="615950"/>
          </a:xfrm>
        </p:spPr>
        <p:txBody>
          <a:bodyPr/>
          <a:lstStyle/>
          <a:p>
            <a:pPr marL="280988" indent="-280988"/>
            <a:r>
              <a:rPr lang="en-US" smtClean="0"/>
              <a:t>Inguinal Hernias</a:t>
            </a:r>
          </a:p>
        </p:txBody>
      </p:sp>
      <p:pic>
        <p:nvPicPr>
          <p:cNvPr id="32771" name="Picture 4" descr="W9693-21-06B"/>
          <p:cNvPicPr>
            <a:picLocks noChangeAspect="1" noChangeArrowheads="1"/>
          </p:cNvPicPr>
          <p:nvPr/>
        </p:nvPicPr>
        <p:blipFill>
          <a:blip r:embed="rId3"/>
          <a:srcRect/>
          <a:stretch>
            <a:fillRect/>
          </a:stretch>
        </p:blipFill>
        <p:spPr bwMode="auto">
          <a:xfrm>
            <a:off x="4222750" y="1998663"/>
            <a:ext cx="3925888" cy="3276600"/>
          </a:xfrm>
          <a:prstGeom prst="rect">
            <a:avLst/>
          </a:prstGeom>
          <a:noFill/>
          <a:ln w="9525">
            <a:noFill/>
            <a:miter lim="800000"/>
            <a:headEnd/>
            <a:tailEnd/>
          </a:ln>
        </p:spPr>
      </p:pic>
      <p:pic>
        <p:nvPicPr>
          <p:cNvPr id="32772" name="Picture 5" descr="W9693-21-06A"/>
          <p:cNvPicPr>
            <a:picLocks noChangeAspect="1" noChangeArrowheads="1"/>
          </p:cNvPicPr>
          <p:nvPr/>
        </p:nvPicPr>
        <p:blipFill>
          <a:blip r:embed="rId4"/>
          <a:srcRect/>
          <a:stretch>
            <a:fillRect/>
          </a:stretch>
        </p:blipFill>
        <p:spPr bwMode="auto">
          <a:xfrm>
            <a:off x="1104900" y="2000250"/>
            <a:ext cx="2862263" cy="3268663"/>
          </a:xfrm>
          <a:prstGeom prst="rect">
            <a:avLst/>
          </a:prstGeom>
          <a:noFill/>
          <a:ln w="9525">
            <a:noFill/>
            <a:miter lim="800000"/>
            <a:headEnd/>
            <a:tailEnd/>
          </a:ln>
        </p:spPr>
      </p:pic>
      <p:sp>
        <p:nvSpPr>
          <p:cNvPr id="32773" name="Rectangle 6"/>
          <p:cNvSpPr>
            <a:spLocks noChangeArrowheads="1"/>
          </p:cNvSpPr>
          <p:nvPr/>
        </p:nvSpPr>
        <p:spPr bwMode="auto">
          <a:xfrm>
            <a:off x="2205038" y="1581150"/>
            <a:ext cx="4778375" cy="396875"/>
          </a:xfrm>
          <a:prstGeom prst="rect">
            <a:avLst/>
          </a:prstGeom>
          <a:noFill/>
          <a:ln w="9525">
            <a:noFill/>
            <a:miter lim="800000"/>
            <a:headEnd/>
            <a:tailEnd/>
          </a:ln>
        </p:spPr>
        <p:txBody>
          <a:bodyPr wrap="none">
            <a:spAutoFit/>
          </a:bodyPr>
          <a:lstStyle/>
          <a:p>
            <a:pPr algn="ctr"/>
            <a:r>
              <a:rPr lang="en-US" sz="2000" b="1"/>
              <a:t>Open repair of indirect inguinal hernia</a:t>
            </a:r>
          </a:p>
        </p:txBody>
      </p:sp>
      <p:sp>
        <p:nvSpPr>
          <p:cNvPr id="32774" name="Rectangle 7"/>
          <p:cNvSpPr>
            <a:spLocks noChangeArrowheads="1"/>
          </p:cNvSpPr>
          <p:nvPr/>
        </p:nvSpPr>
        <p:spPr bwMode="auto">
          <a:xfrm>
            <a:off x="1787525" y="6015038"/>
            <a:ext cx="5597525" cy="274637"/>
          </a:xfrm>
          <a:prstGeom prst="rect">
            <a:avLst/>
          </a:prstGeom>
          <a:noFill/>
          <a:ln w="9525">
            <a:noFill/>
            <a:miter lim="800000"/>
            <a:headEnd/>
            <a:tailEnd/>
          </a:ln>
        </p:spPr>
        <p:txBody>
          <a:bodyPr wrap="none">
            <a:spAutoFit/>
          </a:bodyPr>
          <a:lstStyle/>
          <a:p>
            <a:r>
              <a:rPr lang="en-US" sz="1200"/>
              <a:t>(Colorized from Moody FG: Atlas of ambulatory surgery, St Louis, 1999, Mosby.)</a:t>
            </a:r>
          </a:p>
        </p:txBody>
      </p:sp>
      <p:sp>
        <p:nvSpPr>
          <p:cNvPr id="32775" name="Rectangle 8"/>
          <p:cNvSpPr>
            <a:spLocks noChangeArrowheads="1"/>
          </p:cNvSpPr>
          <p:nvPr/>
        </p:nvSpPr>
        <p:spPr bwMode="auto">
          <a:xfrm>
            <a:off x="1038225" y="5248275"/>
            <a:ext cx="2979738" cy="641350"/>
          </a:xfrm>
          <a:prstGeom prst="rect">
            <a:avLst/>
          </a:prstGeom>
          <a:noFill/>
          <a:ln w="9525">
            <a:noFill/>
            <a:miter lim="800000"/>
            <a:headEnd/>
            <a:tailEnd/>
          </a:ln>
        </p:spPr>
        <p:txBody>
          <a:bodyPr>
            <a:spAutoFit/>
          </a:bodyPr>
          <a:lstStyle/>
          <a:p>
            <a:pPr algn="ctr"/>
            <a:r>
              <a:rPr lang="en-US" b="1"/>
              <a:t>Incising aponeurosis of external oblique muscle</a:t>
            </a:r>
          </a:p>
        </p:txBody>
      </p:sp>
      <p:sp>
        <p:nvSpPr>
          <p:cNvPr id="32776" name="Rectangle 9"/>
          <p:cNvSpPr>
            <a:spLocks noChangeArrowheads="1"/>
          </p:cNvSpPr>
          <p:nvPr/>
        </p:nvSpPr>
        <p:spPr bwMode="auto">
          <a:xfrm>
            <a:off x="4256088" y="5248275"/>
            <a:ext cx="3881437" cy="641350"/>
          </a:xfrm>
          <a:prstGeom prst="rect">
            <a:avLst/>
          </a:prstGeom>
          <a:noFill/>
          <a:ln w="9525">
            <a:noFill/>
            <a:miter lim="800000"/>
            <a:headEnd/>
            <a:tailEnd/>
          </a:ln>
        </p:spPr>
        <p:txBody>
          <a:bodyPr>
            <a:spAutoFit/>
          </a:bodyPr>
          <a:lstStyle/>
          <a:p>
            <a:pPr algn="ctr"/>
            <a:r>
              <a:rPr lang="en-US" b="1"/>
              <a:t>Blunt dissection of the hernia </a:t>
            </a:r>
            <a:br>
              <a:rPr lang="en-US" b="1"/>
            </a:br>
            <a:r>
              <a:rPr lang="en-US" b="1"/>
              <a:t>sac from the spermatic cord</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idx="1"/>
          </p:nvPr>
        </p:nvSpPr>
        <p:spPr>
          <a:xfrm>
            <a:off x="1657350" y="382588"/>
            <a:ext cx="5848350" cy="5454650"/>
          </a:xfrm>
        </p:spPr>
        <p:txBody>
          <a:bodyPr/>
          <a:lstStyle/>
          <a:p>
            <a:pPr marL="280988" indent="-280988"/>
            <a:r>
              <a:rPr lang="en-US" smtClean="0"/>
              <a:t>Inguinal Hernias, </a:t>
            </a:r>
            <a:r>
              <a:rPr lang="en-US" smtClean="0">
                <a:solidFill>
                  <a:schemeClr val="accent2"/>
                </a:solidFill>
              </a:rPr>
              <a:t>continued</a:t>
            </a:r>
            <a:endParaRPr lang="en-US" smtClean="0"/>
          </a:p>
        </p:txBody>
      </p:sp>
      <p:pic>
        <p:nvPicPr>
          <p:cNvPr id="34818" name="Picture 3" descr="W9693-21-06C"/>
          <p:cNvPicPr>
            <a:picLocks noChangeAspect="1" noChangeArrowheads="1"/>
          </p:cNvPicPr>
          <p:nvPr/>
        </p:nvPicPr>
        <p:blipFill>
          <a:blip r:embed="rId3"/>
          <a:srcRect/>
          <a:stretch>
            <a:fillRect/>
          </a:stretch>
        </p:blipFill>
        <p:spPr bwMode="auto">
          <a:xfrm>
            <a:off x="879475" y="1601788"/>
            <a:ext cx="3808413" cy="3654425"/>
          </a:xfrm>
          <a:prstGeom prst="rect">
            <a:avLst/>
          </a:prstGeom>
          <a:noFill/>
          <a:ln w="9525">
            <a:noFill/>
            <a:miter lim="800000"/>
            <a:headEnd/>
            <a:tailEnd/>
          </a:ln>
        </p:spPr>
      </p:pic>
      <p:pic>
        <p:nvPicPr>
          <p:cNvPr id="34819" name="Picture 4" descr="W9693-21-06D"/>
          <p:cNvPicPr>
            <a:picLocks noChangeAspect="1" noChangeArrowheads="1"/>
          </p:cNvPicPr>
          <p:nvPr/>
        </p:nvPicPr>
        <p:blipFill>
          <a:blip r:embed="rId4"/>
          <a:srcRect/>
          <a:stretch>
            <a:fillRect/>
          </a:stretch>
        </p:blipFill>
        <p:spPr bwMode="auto">
          <a:xfrm>
            <a:off x="4887913" y="1601788"/>
            <a:ext cx="2943225" cy="3644900"/>
          </a:xfrm>
          <a:prstGeom prst="rect">
            <a:avLst/>
          </a:prstGeom>
          <a:noFill/>
          <a:ln w="9525">
            <a:noFill/>
            <a:miter lim="800000"/>
            <a:headEnd/>
            <a:tailEnd/>
          </a:ln>
        </p:spPr>
      </p:pic>
      <p:sp>
        <p:nvSpPr>
          <p:cNvPr id="34820" name="Rectangle 5"/>
          <p:cNvSpPr>
            <a:spLocks noChangeArrowheads="1"/>
          </p:cNvSpPr>
          <p:nvPr/>
        </p:nvSpPr>
        <p:spPr bwMode="auto">
          <a:xfrm>
            <a:off x="2205038" y="1092200"/>
            <a:ext cx="4778375" cy="396875"/>
          </a:xfrm>
          <a:prstGeom prst="rect">
            <a:avLst/>
          </a:prstGeom>
          <a:noFill/>
          <a:ln w="9525">
            <a:noFill/>
            <a:miter lim="800000"/>
            <a:headEnd/>
            <a:tailEnd/>
          </a:ln>
        </p:spPr>
        <p:txBody>
          <a:bodyPr wrap="none">
            <a:spAutoFit/>
          </a:bodyPr>
          <a:lstStyle/>
          <a:p>
            <a:pPr algn="ctr"/>
            <a:r>
              <a:rPr lang="en-US" sz="2000" b="1"/>
              <a:t>Open repair of indirect inguinal hernia</a:t>
            </a:r>
          </a:p>
        </p:txBody>
      </p:sp>
      <p:sp>
        <p:nvSpPr>
          <p:cNvPr id="34821" name="Rectangle 6"/>
          <p:cNvSpPr>
            <a:spLocks noChangeArrowheads="1"/>
          </p:cNvSpPr>
          <p:nvPr/>
        </p:nvSpPr>
        <p:spPr bwMode="auto">
          <a:xfrm>
            <a:off x="1454150" y="5300663"/>
            <a:ext cx="2711450" cy="366712"/>
          </a:xfrm>
          <a:prstGeom prst="rect">
            <a:avLst/>
          </a:prstGeom>
          <a:noFill/>
          <a:ln w="9525">
            <a:noFill/>
            <a:miter lim="800000"/>
            <a:headEnd/>
            <a:tailEnd/>
          </a:ln>
        </p:spPr>
        <p:txBody>
          <a:bodyPr wrap="none">
            <a:spAutoFit/>
          </a:bodyPr>
          <a:lstStyle/>
          <a:p>
            <a:pPr algn="ctr"/>
            <a:r>
              <a:rPr lang="en-US" b="1"/>
              <a:t>Opening the hernia sac</a:t>
            </a:r>
          </a:p>
        </p:txBody>
      </p:sp>
      <p:sp>
        <p:nvSpPr>
          <p:cNvPr id="34822" name="Rectangle 7"/>
          <p:cNvSpPr>
            <a:spLocks noChangeArrowheads="1"/>
          </p:cNvSpPr>
          <p:nvPr/>
        </p:nvSpPr>
        <p:spPr bwMode="auto">
          <a:xfrm>
            <a:off x="4786313" y="5300663"/>
            <a:ext cx="3122612" cy="915987"/>
          </a:xfrm>
          <a:prstGeom prst="rect">
            <a:avLst/>
          </a:prstGeom>
          <a:noFill/>
          <a:ln w="9525">
            <a:noFill/>
            <a:miter lim="800000"/>
            <a:headEnd/>
            <a:tailEnd/>
          </a:ln>
        </p:spPr>
        <p:txBody>
          <a:bodyPr>
            <a:spAutoFit/>
          </a:bodyPr>
          <a:lstStyle/>
          <a:p>
            <a:pPr algn="ctr"/>
            <a:r>
              <a:rPr lang="en-US" b="1"/>
              <a:t>Placing the purse-string suture at the neck of </a:t>
            </a:r>
            <a:br>
              <a:rPr lang="en-US" b="1"/>
            </a:br>
            <a:r>
              <a:rPr lang="en-US" b="1"/>
              <a:t>the hernia sac</a:t>
            </a:r>
          </a:p>
        </p:txBody>
      </p:sp>
      <p:sp>
        <p:nvSpPr>
          <p:cNvPr id="34823" name="Rectangle 8"/>
          <p:cNvSpPr>
            <a:spLocks noChangeArrowheads="1"/>
          </p:cNvSpPr>
          <p:nvPr/>
        </p:nvSpPr>
        <p:spPr bwMode="auto">
          <a:xfrm>
            <a:off x="1787525" y="6299200"/>
            <a:ext cx="5597525" cy="274638"/>
          </a:xfrm>
          <a:prstGeom prst="rect">
            <a:avLst/>
          </a:prstGeom>
          <a:noFill/>
          <a:ln w="9525">
            <a:noFill/>
            <a:miter lim="800000"/>
            <a:headEnd/>
            <a:tailEnd/>
          </a:ln>
        </p:spPr>
        <p:txBody>
          <a:bodyPr wrap="none">
            <a:spAutoFit/>
          </a:bodyPr>
          <a:lstStyle/>
          <a:p>
            <a:r>
              <a:rPr lang="en-US" sz="1200"/>
              <a:t>(Colorized from Moody FG: Atlas of ambulatory surgery, St Louis, 1999, Mosby.)</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idx="1"/>
          </p:nvPr>
        </p:nvSpPr>
        <p:spPr>
          <a:xfrm>
            <a:off x="628650" y="341313"/>
            <a:ext cx="7883525" cy="5499100"/>
          </a:xfrm>
        </p:spPr>
        <p:txBody>
          <a:bodyPr/>
          <a:lstStyle/>
          <a:p>
            <a:r>
              <a:rPr lang="en-US" smtClean="0"/>
              <a:t>Open Inguinal Hernia with Patch Graft</a:t>
            </a:r>
          </a:p>
        </p:txBody>
      </p:sp>
      <p:pic>
        <p:nvPicPr>
          <p:cNvPr id="36866" name="Picture 3" descr="W9693-21-06E"/>
          <p:cNvPicPr>
            <a:picLocks noChangeAspect="1" noChangeArrowheads="1"/>
          </p:cNvPicPr>
          <p:nvPr/>
        </p:nvPicPr>
        <p:blipFill>
          <a:blip r:embed="rId3"/>
          <a:srcRect/>
          <a:stretch>
            <a:fillRect/>
          </a:stretch>
        </p:blipFill>
        <p:spPr bwMode="auto">
          <a:xfrm>
            <a:off x="2224088" y="1377950"/>
            <a:ext cx="4724400" cy="4478338"/>
          </a:xfrm>
          <a:prstGeom prst="rect">
            <a:avLst/>
          </a:prstGeom>
          <a:noFill/>
          <a:ln w="9525">
            <a:noFill/>
            <a:miter lim="800000"/>
            <a:headEnd/>
            <a:tailEnd/>
          </a:ln>
        </p:spPr>
      </p:pic>
      <p:sp>
        <p:nvSpPr>
          <p:cNvPr id="36867" name="Rectangle 4"/>
          <p:cNvSpPr>
            <a:spLocks noChangeArrowheads="1"/>
          </p:cNvSpPr>
          <p:nvPr/>
        </p:nvSpPr>
        <p:spPr bwMode="auto">
          <a:xfrm>
            <a:off x="3292475" y="5872163"/>
            <a:ext cx="2762250" cy="366712"/>
          </a:xfrm>
          <a:prstGeom prst="rect">
            <a:avLst/>
          </a:prstGeom>
          <a:noFill/>
          <a:ln w="9525">
            <a:noFill/>
            <a:miter lim="800000"/>
            <a:headEnd/>
            <a:tailEnd/>
          </a:ln>
        </p:spPr>
        <p:txBody>
          <a:bodyPr wrap="none">
            <a:spAutoFit/>
          </a:bodyPr>
          <a:lstStyle/>
          <a:p>
            <a:r>
              <a:rPr lang="en-US" b="1"/>
              <a:t>Suturing the mesh graft</a:t>
            </a:r>
          </a:p>
        </p:txBody>
      </p:sp>
      <p:sp>
        <p:nvSpPr>
          <p:cNvPr id="36868" name="Rectangle 5"/>
          <p:cNvSpPr>
            <a:spLocks noChangeArrowheads="1"/>
          </p:cNvSpPr>
          <p:nvPr/>
        </p:nvSpPr>
        <p:spPr bwMode="auto">
          <a:xfrm>
            <a:off x="2205038" y="977900"/>
            <a:ext cx="4778375" cy="396875"/>
          </a:xfrm>
          <a:prstGeom prst="rect">
            <a:avLst/>
          </a:prstGeom>
          <a:noFill/>
          <a:ln w="9525">
            <a:noFill/>
            <a:miter lim="800000"/>
            <a:headEnd/>
            <a:tailEnd/>
          </a:ln>
        </p:spPr>
        <p:txBody>
          <a:bodyPr wrap="none">
            <a:spAutoFit/>
          </a:bodyPr>
          <a:lstStyle/>
          <a:p>
            <a:pPr algn="ctr"/>
            <a:r>
              <a:rPr lang="en-US" sz="2000" b="1"/>
              <a:t>Open repair of indirect inguinal hernia</a:t>
            </a:r>
          </a:p>
        </p:txBody>
      </p:sp>
      <p:sp>
        <p:nvSpPr>
          <p:cNvPr id="36869" name="Rectangle 6"/>
          <p:cNvSpPr>
            <a:spLocks noChangeArrowheads="1"/>
          </p:cNvSpPr>
          <p:nvPr/>
        </p:nvSpPr>
        <p:spPr bwMode="auto">
          <a:xfrm>
            <a:off x="1787525" y="6299200"/>
            <a:ext cx="5597525" cy="274638"/>
          </a:xfrm>
          <a:prstGeom prst="rect">
            <a:avLst/>
          </a:prstGeom>
          <a:noFill/>
          <a:ln w="9525">
            <a:noFill/>
            <a:miter lim="800000"/>
            <a:headEnd/>
            <a:tailEnd/>
          </a:ln>
        </p:spPr>
        <p:txBody>
          <a:bodyPr wrap="none">
            <a:spAutoFit/>
          </a:bodyPr>
          <a:lstStyle/>
          <a:p>
            <a:r>
              <a:rPr lang="en-US" sz="1200"/>
              <a:t>(Colorized from Moody FG: Atlas of ambulatory surgery, St Louis, 1999, Mosby.)</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idx="1"/>
          </p:nvPr>
        </p:nvSpPr>
        <p:spPr>
          <a:xfrm>
            <a:off x="788988" y="296863"/>
            <a:ext cx="7566025" cy="5527675"/>
          </a:xfrm>
        </p:spPr>
        <p:txBody>
          <a:bodyPr/>
          <a:lstStyle/>
          <a:p>
            <a:r>
              <a:rPr lang="en-US" smtClean="0"/>
              <a:t>Laparoscopic Inguinal Hernia Repair</a:t>
            </a:r>
          </a:p>
        </p:txBody>
      </p:sp>
      <p:pic>
        <p:nvPicPr>
          <p:cNvPr id="38914" name="Picture 3" descr="W9693-21-07B"/>
          <p:cNvPicPr>
            <a:picLocks noChangeAspect="1" noChangeArrowheads="1"/>
          </p:cNvPicPr>
          <p:nvPr/>
        </p:nvPicPr>
        <p:blipFill>
          <a:blip r:embed="rId3"/>
          <a:srcRect/>
          <a:stretch>
            <a:fillRect/>
          </a:stretch>
        </p:blipFill>
        <p:spPr bwMode="auto">
          <a:xfrm>
            <a:off x="1873250" y="1444625"/>
            <a:ext cx="5424488" cy="4208463"/>
          </a:xfrm>
          <a:prstGeom prst="rect">
            <a:avLst/>
          </a:prstGeom>
          <a:noFill/>
          <a:ln w="9525">
            <a:noFill/>
            <a:miter lim="800000"/>
            <a:headEnd/>
            <a:tailEnd/>
          </a:ln>
        </p:spPr>
      </p:pic>
      <p:sp>
        <p:nvSpPr>
          <p:cNvPr id="38915" name="Rectangle 4"/>
          <p:cNvSpPr>
            <a:spLocks noChangeArrowheads="1"/>
          </p:cNvSpPr>
          <p:nvPr/>
        </p:nvSpPr>
        <p:spPr bwMode="auto">
          <a:xfrm>
            <a:off x="2081213" y="965200"/>
            <a:ext cx="5010150" cy="457200"/>
          </a:xfrm>
          <a:prstGeom prst="rect">
            <a:avLst/>
          </a:prstGeom>
          <a:noFill/>
          <a:ln w="9525">
            <a:noFill/>
            <a:miter lim="800000"/>
            <a:headEnd/>
            <a:tailEnd/>
          </a:ln>
        </p:spPr>
        <p:txBody>
          <a:bodyPr wrap="none">
            <a:spAutoFit/>
          </a:bodyPr>
          <a:lstStyle/>
          <a:p>
            <a:r>
              <a:rPr lang="en-US" sz="2400" b="1"/>
              <a:t>Laparoscopic direct hernia repair</a:t>
            </a:r>
          </a:p>
        </p:txBody>
      </p:sp>
      <p:sp>
        <p:nvSpPr>
          <p:cNvPr id="38916" name="Rectangle 5"/>
          <p:cNvSpPr>
            <a:spLocks noChangeArrowheads="1"/>
          </p:cNvSpPr>
          <p:nvPr/>
        </p:nvSpPr>
        <p:spPr bwMode="auto">
          <a:xfrm>
            <a:off x="3298825" y="5643563"/>
            <a:ext cx="2762250" cy="366712"/>
          </a:xfrm>
          <a:prstGeom prst="rect">
            <a:avLst/>
          </a:prstGeom>
          <a:noFill/>
          <a:ln w="9525">
            <a:noFill/>
            <a:miter lim="800000"/>
            <a:headEnd/>
            <a:tailEnd/>
          </a:ln>
        </p:spPr>
        <p:txBody>
          <a:bodyPr wrap="none">
            <a:spAutoFit/>
          </a:bodyPr>
          <a:lstStyle/>
          <a:p>
            <a:r>
              <a:rPr lang="en-US" b="1"/>
              <a:t>Incising the peritoneum</a:t>
            </a:r>
          </a:p>
        </p:txBody>
      </p:sp>
      <p:sp>
        <p:nvSpPr>
          <p:cNvPr id="38917" name="Rectangle 6"/>
          <p:cNvSpPr>
            <a:spLocks noChangeArrowheads="1"/>
          </p:cNvSpPr>
          <p:nvPr/>
        </p:nvSpPr>
        <p:spPr bwMode="auto">
          <a:xfrm>
            <a:off x="2430463" y="6118225"/>
            <a:ext cx="4275137" cy="457200"/>
          </a:xfrm>
          <a:prstGeom prst="rect">
            <a:avLst/>
          </a:prstGeom>
          <a:noFill/>
          <a:ln w="9525">
            <a:noFill/>
            <a:miter lim="800000"/>
            <a:headEnd/>
            <a:tailEnd/>
          </a:ln>
        </p:spPr>
        <p:txBody>
          <a:bodyPr>
            <a:spAutoFit/>
          </a:bodyPr>
          <a:lstStyle/>
          <a:p>
            <a:pPr algn="ctr"/>
            <a:r>
              <a:rPr lang="en-US" sz="1200"/>
              <a:t>(Colorized from Ballantyne GH: Atlas of laparoscopic surgery, Philadelphia, 2000, Saunders.)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r>
              <a:rPr lang="en-US" smtClean="0"/>
              <a:t>Hernias </a:t>
            </a:r>
          </a:p>
        </p:txBody>
      </p:sp>
      <p:sp>
        <p:nvSpPr>
          <p:cNvPr id="17410" name="Rectangle 3"/>
          <p:cNvSpPr>
            <a:spLocks noGrp="1" noChangeArrowheads="1"/>
          </p:cNvSpPr>
          <p:nvPr>
            <p:ph idx="1"/>
          </p:nvPr>
        </p:nvSpPr>
        <p:spPr/>
        <p:txBody>
          <a:bodyPr/>
          <a:lstStyle/>
          <a:p>
            <a:pPr>
              <a:lnSpc>
                <a:spcPct val="90000"/>
              </a:lnSpc>
            </a:pPr>
            <a:r>
              <a:rPr lang="en-US" smtClean="0"/>
              <a:t>Definition </a:t>
            </a:r>
          </a:p>
          <a:p>
            <a:pPr lvl="1">
              <a:lnSpc>
                <a:spcPct val="90000"/>
              </a:lnSpc>
            </a:pPr>
            <a:r>
              <a:rPr lang="en-US" smtClean="0"/>
              <a:t>Protrusion of the viscus (viscera) or abdominal organs through an opening in the wall of the cavity in which it is contained</a:t>
            </a:r>
          </a:p>
          <a:p>
            <a:pPr>
              <a:lnSpc>
                <a:spcPct val="90000"/>
              </a:lnSpc>
            </a:pPr>
            <a:r>
              <a:rPr lang="en-US" smtClean="0"/>
              <a:t>Hernia orifice</a:t>
            </a:r>
          </a:p>
          <a:p>
            <a:pPr lvl="1">
              <a:lnSpc>
                <a:spcPct val="90000"/>
              </a:lnSpc>
            </a:pPr>
            <a:r>
              <a:rPr lang="en-US" smtClean="0"/>
              <a:t>Abdominal wall defect</a:t>
            </a:r>
          </a:p>
          <a:p>
            <a:pPr>
              <a:lnSpc>
                <a:spcPct val="90000"/>
              </a:lnSpc>
            </a:pPr>
            <a:r>
              <a:rPr lang="en-US" smtClean="0"/>
              <a:t>Hernia sac</a:t>
            </a:r>
          </a:p>
          <a:p>
            <a:pPr lvl="1">
              <a:lnSpc>
                <a:spcPct val="90000"/>
              </a:lnSpc>
            </a:pPr>
            <a:r>
              <a:rPr lang="en-US" smtClean="0"/>
              <a:t>Out-pouching of peritoneum</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idx="1"/>
          </p:nvPr>
        </p:nvSpPr>
        <p:spPr>
          <a:xfrm>
            <a:off x="1028700" y="271463"/>
            <a:ext cx="7104063" cy="1030287"/>
          </a:xfrm>
        </p:spPr>
        <p:txBody>
          <a:bodyPr/>
          <a:lstStyle/>
          <a:p>
            <a:r>
              <a:rPr lang="en-US" smtClean="0"/>
              <a:t>Trocar Placement in Laparoscopic Hernia Repair</a:t>
            </a:r>
          </a:p>
        </p:txBody>
      </p:sp>
      <p:pic>
        <p:nvPicPr>
          <p:cNvPr id="40962" name="Picture 3" descr="W9693-21-07A"/>
          <p:cNvPicPr>
            <a:picLocks noChangeAspect="1" noChangeArrowheads="1"/>
          </p:cNvPicPr>
          <p:nvPr/>
        </p:nvPicPr>
        <p:blipFill>
          <a:blip r:embed="rId3"/>
          <a:srcRect/>
          <a:stretch>
            <a:fillRect/>
          </a:stretch>
        </p:blipFill>
        <p:spPr bwMode="auto">
          <a:xfrm>
            <a:off x="4357688" y="1420813"/>
            <a:ext cx="3103562" cy="4711700"/>
          </a:xfrm>
          <a:prstGeom prst="rect">
            <a:avLst/>
          </a:prstGeom>
          <a:noFill/>
          <a:ln w="9525">
            <a:noFill/>
            <a:miter lim="800000"/>
            <a:headEnd/>
            <a:tailEnd/>
          </a:ln>
        </p:spPr>
      </p:pic>
      <p:sp>
        <p:nvSpPr>
          <p:cNvPr id="40963" name="Rectangle 4"/>
          <p:cNvSpPr>
            <a:spLocks noChangeArrowheads="1"/>
          </p:cNvSpPr>
          <p:nvPr/>
        </p:nvSpPr>
        <p:spPr bwMode="auto">
          <a:xfrm>
            <a:off x="4789488" y="6140450"/>
            <a:ext cx="2241550" cy="366713"/>
          </a:xfrm>
          <a:prstGeom prst="rect">
            <a:avLst/>
          </a:prstGeom>
          <a:noFill/>
          <a:ln w="9525">
            <a:noFill/>
            <a:miter lim="800000"/>
            <a:headEnd/>
            <a:tailEnd/>
          </a:ln>
        </p:spPr>
        <p:txBody>
          <a:bodyPr wrap="none">
            <a:spAutoFit/>
          </a:bodyPr>
          <a:lstStyle/>
          <a:p>
            <a:pPr algn="ctr"/>
            <a:r>
              <a:rPr lang="en-US" b="1"/>
              <a:t>Placement of ports</a:t>
            </a:r>
          </a:p>
        </p:txBody>
      </p:sp>
      <p:sp>
        <p:nvSpPr>
          <p:cNvPr id="40964" name="Rectangle 5"/>
          <p:cNvSpPr>
            <a:spLocks noChangeArrowheads="1"/>
          </p:cNvSpPr>
          <p:nvPr/>
        </p:nvSpPr>
        <p:spPr bwMode="auto">
          <a:xfrm>
            <a:off x="1173163" y="1641475"/>
            <a:ext cx="3255962" cy="822325"/>
          </a:xfrm>
          <a:prstGeom prst="rect">
            <a:avLst/>
          </a:prstGeom>
          <a:noFill/>
          <a:ln w="9525">
            <a:noFill/>
            <a:miter lim="800000"/>
            <a:headEnd/>
            <a:tailEnd/>
          </a:ln>
        </p:spPr>
        <p:txBody>
          <a:bodyPr>
            <a:spAutoFit/>
          </a:bodyPr>
          <a:lstStyle/>
          <a:p>
            <a:r>
              <a:rPr lang="en-US" sz="2400" b="1"/>
              <a:t>Laparoscopic direct hernia repair</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09" name="Picture 6" descr="msoDFB11"/>
          <p:cNvPicPr>
            <a:picLocks noChangeAspect="1" noChangeArrowheads="1"/>
          </p:cNvPicPr>
          <p:nvPr/>
        </p:nvPicPr>
        <p:blipFill>
          <a:blip r:embed="rId3"/>
          <a:srcRect/>
          <a:stretch>
            <a:fillRect/>
          </a:stretch>
        </p:blipFill>
        <p:spPr bwMode="auto">
          <a:xfrm>
            <a:off x="0" y="-885825"/>
            <a:ext cx="9144000" cy="86312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idx="1"/>
          </p:nvPr>
        </p:nvSpPr>
        <p:spPr>
          <a:xfrm>
            <a:off x="657225" y="401638"/>
            <a:ext cx="7840663" cy="1117600"/>
          </a:xfrm>
        </p:spPr>
        <p:txBody>
          <a:bodyPr/>
          <a:lstStyle/>
          <a:p>
            <a:r>
              <a:rPr lang="en-US" smtClean="0"/>
              <a:t>Transabdominal Extraperitoneal (TEP) Inguinal Hernia Repair</a:t>
            </a:r>
          </a:p>
        </p:txBody>
      </p:sp>
      <p:grpSp>
        <p:nvGrpSpPr>
          <p:cNvPr id="45058" name="Group 3"/>
          <p:cNvGrpSpPr>
            <a:grpSpLocks/>
          </p:cNvGrpSpPr>
          <p:nvPr/>
        </p:nvGrpSpPr>
        <p:grpSpPr bwMode="auto">
          <a:xfrm>
            <a:off x="4041775" y="1547813"/>
            <a:ext cx="3894138" cy="4705350"/>
            <a:chOff x="2508" y="975"/>
            <a:chExt cx="2453" cy="2964"/>
          </a:xfrm>
        </p:grpSpPr>
        <p:sp>
          <p:nvSpPr>
            <p:cNvPr id="45060" name="Rectangle 4"/>
            <p:cNvSpPr>
              <a:spLocks noChangeArrowheads="1"/>
            </p:cNvSpPr>
            <p:nvPr/>
          </p:nvSpPr>
          <p:spPr bwMode="auto">
            <a:xfrm>
              <a:off x="2508" y="975"/>
              <a:ext cx="2453" cy="2964"/>
            </a:xfrm>
            <a:prstGeom prst="rect">
              <a:avLst/>
            </a:prstGeom>
            <a:solidFill>
              <a:schemeClr val="bg1"/>
            </a:solidFill>
            <a:ln w="9525">
              <a:solidFill>
                <a:schemeClr val="bg1"/>
              </a:solidFill>
              <a:miter lim="800000"/>
              <a:headEnd/>
              <a:tailEnd/>
            </a:ln>
          </p:spPr>
          <p:txBody>
            <a:bodyPr wrap="none" anchor="ctr"/>
            <a:lstStyle/>
            <a:p>
              <a:pPr eaLnBrk="0" hangingPunct="0"/>
              <a:endParaRPr lang="en-US"/>
            </a:p>
          </p:txBody>
        </p:sp>
        <p:pic>
          <p:nvPicPr>
            <p:cNvPr id="45061" name="Picture 5" descr="W9693-21-08AB"/>
            <p:cNvPicPr>
              <a:picLocks noChangeAspect="1" noChangeArrowheads="1"/>
            </p:cNvPicPr>
            <p:nvPr/>
          </p:nvPicPr>
          <p:blipFill>
            <a:blip r:embed="rId3"/>
            <a:srcRect/>
            <a:stretch>
              <a:fillRect/>
            </a:stretch>
          </p:blipFill>
          <p:spPr bwMode="auto">
            <a:xfrm>
              <a:off x="2584" y="1043"/>
              <a:ext cx="2347" cy="2867"/>
            </a:xfrm>
            <a:prstGeom prst="rect">
              <a:avLst/>
            </a:prstGeom>
            <a:noFill/>
            <a:ln w="9525">
              <a:noFill/>
              <a:miter lim="800000"/>
              <a:headEnd/>
              <a:tailEnd/>
            </a:ln>
          </p:spPr>
        </p:pic>
      </p:grpSp>
      <p:sp>
        <p:nvSpPr>
          <p:cNvPr id="45059" name="Rectangle 6"/>
          <p:cNvSpPr>
            <a:spLocks noChangeArrowheads="1"/>
          </p:cNvSpPr>
          <p:nvPr/>
        </p:nvSpPr>
        <p:spPr bwMode="auto">
          <a:xfrm>
            <a:off x="555625" y="1890713"/>
            <a:ext cx="3390900" cy="3140075"/>
          </a:xfrm>
          <a:prstGeom prst="rect">
            <a:avLst/>
          </a:prstGeom>
          <a:noFill/>
          <a:ln w="9525">
            <a:noFill/>
            <a:miter lim="800000"/>
            <a:headEnd/>
            <a:tailEnd/>
          </a:ln>
        </p:spPr>
        <p:txBody>
          <a:bodyPr>
            <a:spAutoFit/>
          </a:bodyPr>
          <a:lstStyle/>
          <a:p>
            <a:r>
              <a:rPr lang="en-US" b="1"/>
              <a:t>A balloon expander inserted into the incision and inflated with air or normal saline</a:t>
            </a:r>
          </a:p>
          <a:p>
            <a:endParaRPr lang="en-US" b="1"/>
          </a:p>
          <a:p>
            <a:endParaRPr lang="en-US" b="1"/>
          </a:p>
          <a:p>
            <a:endParaRPr lang="en-US" b="1"/>
          </a:p>
          <a:p>
            <a:r>
              <a:rPr lang="en-US" b="1"/>
              <a:t>http://video.google.com/videoplay?docid=2048561959186880180&amp;ei=qmIlSc-cMIigqgKKg9XjBg&amp;q=+Inguinal+Hernia+Repair&amp;hl=en</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idx="1"/>
          </p:nvPr>
        </p:nvSpPr>
        <p:spPr>
          <a:xfrm>
            <a:off x="457200" y="1328738"/>
            <a:ext cx="8229600" cy="4525962"/>
          </a:xfrm>
        </p:spPr>
        <p:txBody>
          <a:bodyPr/>
          <a:lstStyle/>
          <a:p>
            <a:r>
              <a:rPr lang="en-US" smtClean="0"/>
              <a:t>Femoral Hernia </a:t>
            </a:r>
          </a:p>
          <a:p>
            <a:pPr lvl="1"/>
            <a:r>
              <a:rPr lang="en-US" smtClean="0"/>
              <a:t>Surgical Goal</a:t>
            </a:r>
          </a:p>
          <a:p>
            <a:pPr lvl="2"/>
            <a:r>
              <a:rPr lang="en-US" smtClean="0"/>
              <a:t>An open repair of a femoral hernia is performed to restore strength to the inguinal floor and prevent abdominal tissue from protruding into the inguinal canal</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idx="1"/>
          </p:nvPr>
        </p:nvSpPr>
        <p:spPr>
          <a:xfrm>
            <a:off x="457200" y="1300163"/>
            <a:ext cx="8229600" cy="4525962"/>
          </a:xfrm>
        </p:spPr>
        <p:txBody>
          <a:bodyPr/>
          <a:lstStyle/>
          <a:p>
            <a:r>
              <a:rPr lang="en-US" smtClean="0"/>
              <a:t>Incisional or Ventral Hernia </a:t>
            </a:r>
          </a:p>
          <a:p>
            <a:pPr lvl="1"/>
            <a:r>
              <a:rPr lang="en-US" smtClean="0"/>
              <a:t>To remodel a previous abdominal wall scar and provide sufficient strength to prevent a recurring hernia</a:t>
            </a:r>
          </a:p>
          <a:p>
            <a:pPr lvl="1"/>
            <a:r>
              <a:rPr lang="en-US" smtClean="0">
                <a:hlinkClick r:id="rId3"/>
              </a:rPr>
              <a:t>58 min Ventral Hernia Video</a:t>
            </a:r>
            <a:endParaRPr lang="en-US" smtClean="0"/>
          </a:p>
          <a:p>
            <a:pPr lvl="1"/>
            <a:r>
              <a:rPr lang="en-US" smtClean="0"/>
              <a:t>Short version: </a:t>
            </a:r>
            <a:r>
              <a:rPr lang="en-US" smtClean="0">
                <a:hlinkClick r:id="rId4"/>
              </a:rPr>
              <a:t>4 min Lap Ventral Hernia repair</a:t>
            </a:r>
            <a:endParaRPr lang="en-US"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idx="1"/>
          </p:nvPr>
        </p:nvSpPr>
        <p:spPr>
          <a:xfrm>
            <a:off x="1114425" y="1314450"/>
            <a:ext cx="6916738" cy="4525963"/>
          </a:xfrm>
        </p:spPr>
        <p:txBody>
          <a:bodyPr/>
          <a:lstStyle/>
          <a:p>
            <a:r>
              <a:rPr lang="en-US" smtClean="0"/>
              <a:t>Umbilical Hernia Repair </a:t>
            </a:r>
          </a:p>
          <a:p>
            <a:pPr lvl="1"/>
            <a:r>
              <a:rPr lang="en-US" smtClean="0"/>
              <a:t>Completed to Repair Weakening of Abdominal Wall Around or Under Umbilicus</a:t>
            </a:r>
          </a:p>
          <a:p>
            <a:pPr lvl="1"/>
            <a:r>
              <a:rPr lang="en-US" smtClean="0"/>
              <a:t>Lap repair - </a:t>
            </a:r>
            <a:r>
              <a:rPr lang="en-US" smtClean="0">
                <a:solidFill>
                  <a:srgbClr val="DD0571"/>
                </a:solidFill>
                <a:hlinkClick r:id="rId3"/>
              </a:rPr>
              <a:t>9 min Lap Umbicial Hernia repair</a:t>
            </a:r>
            <a:endParaRPr lang="en-US" smtClean="0">
              <a:solidFill>
                <a:srgbClr val="DD0571"/>
              </a:solidFill>
            </a:endParaRPr>
          </a:p>
          <a:p>
            <a:pPr lvl="1"/>
            <a:endParaRPr lang="en-US" smtClean="0">
              <a:solidFill>
                <a:srgbClr val="DD0571"/>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ChangeArrowheads="1"/>
          </p:cNvSpPr>
          <p:nvPr>
            <p:ph idx="1"/>
          </p:nvPr>
        </p:nvSpPr>
        <p:spPr>
          <a:xfrm>
            <a:off x="785813" y="1314450"/>
            <a:ext cx="7580312" cy="4525963"/>
          </a:xfrm>
        </p:spPr>
        <p:txBody>
          <a:bodyPr/>
          <a:lstStyle/>
          <a:p>
            <a:r>
              <a:rPr lang="en-US" smtClean="0"/>
              <a:t>Spigelian Hernia Repair</a:t>
            </a:r>
          </a:p>
          <a:p>
            <a:pPr lvl="1"/>
            <a:r>
              <a:rPr lang="en-US" smtClean="0"/>
              <a:t>Completed to Reduce Protrusion of Abdominal Viscera in “Spigelian Zone”</a:t>
            </a:r>
          </a:p>
          <a:p>
            <a:pPr lvl="1"/>
            <a:r>
              <a:rPr lang="en-US" smtClean="0"/>
              <a:t>SPIGELIAN hernias are ventral hernias occurring through the spigelian fascia along the Spieghels semilunar line and lie under the external oblique aponeurosis just outside the outer border of the Rectus or "six-pack" muscles.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90650"/>
          </a:xfrm>
        </p:spPr>
        <p:txBody>
          <a:bodyPr>
            <a:normAutofit fontScale="90000"/>
          </a:bodyPr>
          <a:lstStyle/>
          <a:p>
            <a:pPr fontAlgn="auto">
              <a:spcAft>
                <a:spcPts val="0"/>
              </a:spcAft>
              <a:defRPr/>
            </a:pPr>
            <a:r>
              <a:rPr lang="en-US" dirty="0" err="1" smtClean="0"/>
              <a:t>Spigelian</a:t>
            </a:r>
            <a:r>
              <a:rPr lang="en-US" dirty="0" smtClean="0"/>
              <a:t> Hernia Repair</a:t>
            </a:r>
            <a:br>
              <a:rPr lang="en-US" dirty="0" smtClean="0"/>
            </a:br>
            <a:endParaRPr lang="en-US" dirty="0"/>
          </a:p>
        </p:txBody>
      </p:sp>
      <p:pic>
        <p:nvPicPr>
          <p:cNvPr id="55298" name="Content Placeholder 3" descr="types2.jpg"/>
          <p:cNvPicPr>
            <a:picLocks noGrp="1" noChangeAspect="1"/>
          </p:cNvPicPr>
          <p:nvPr>
            <p:ph idx="1"/>
          </p:nvPr>
        </p:nvPicPr>
        <p:blipFill>
          <a:blip r:embed="rId2"/>
          <a:srcRect/>
          <a:stretch>
            <a:fillRect/>
          </a:stretch>
        </p:blipFill>
        <p:spPr>
          <a:xfrm>
            <a:off x="3810000" y="1981200"/>
            <a:ext cx="3722688" cy="4438650"/>
          </a:xfrm>
        </p:spPr>
      </p:pic>
      <p:cxnSp>
        <p:nvCxnSpPr>
          <p:cNvPr id="6" name="Straight Arrow Connector 5"/>
          <p:cNvCxnSpPr/>
          <p:nvPr/>
        </p:nvCxnSpPr>
        <p:spPr>
          <a:xfrm>
            <a:off x="1143000" y="1066800"/>
            <a:ext cx="3581400" cy="3505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normAutofit fontScale="90000"/>
          </a:bodyPr>
          <a:lstStyle/>
          <a:p>
            <a:pPr fontAlgn="auto">
              <a:spcAft>
                <a:spcPts val="0"/>
              </a:spcAft>
              <a:defRPr/>
            </a:pPr>
            <a:r>
              <a:rPr lang="en-US" sz="4000"/>
              <a:t>Anticipating Potential Problems With Abdominal Surgery</a:t>
            </a:r>
          </a:p>
        </p:txBody>
      </p:sp>
      <p:sp>
        <p:nvSpPr>
          <p:cNvPr id="56322" name="Rectangle 3"/>
          <p:cNvSpPr>
            <a:spLocks noGrp="1" noChangeArrowheads="1"/>
          </p:cNvSpPr>
          <p:nvPr>
            <p:ph idx="1"/>
          </p:nvPr>
        </p:nvSpPr>
        <p:spPr/>
        <p:txBody>
          <a:bodyPr/>
          <a:lstStyle/>
          <a:p>
            <a:pPr>
              <a:lnSpc>
                <a:spcPct val="90000"/>
              </a:lnSpc>
            </a:pPr>
            <a:r>
              <a:rPr lang="en-US" sz="2400" smtClean="0"/>
              <a:t>Any time you are cutting into the body there is a risk of something being cut that was not meant to be cut</a:t>
            </a:r>
          </a:p>
          <a:p>
            <a:pPr>
              <a:lnSpc>
                <a:spcPct val="90000"/>
              </a:lnSpc>
            </a:pPr>
            <a:r>
              <a:rPr lang="en-US" sz="2400" smtClean="0"/>
              <a:t>Depending on what structure is accidentally cut into, will determine what is needed by the surgical technologist</a:t>
            </a:r>
          </a:p>
          <a:p>
            <a:pPr>
              <a:lnSpc>
                <a:spcPct val="90000"/>
              </a:lnSpc>
            </a:pPr>
            <a:r>
              <a:rPr lang="en-US" sz="2400" smtClean="0"/>
              <a:t>Vascular structures will require sutures that are non-absorbable such as silk, prolene or ticron on a taper needle</a:t>
            </a:r>
          </a:p>
          <a:p>
            <a:pPr>
              <a:lnSpc>
                <a:spcPct val="90000"/>
              </a:lnSpc>
            </a:pPr>
            <a:r>
              <a:rPr lang="en-US" sz="2400" smtClean="0"/>
              <a:t>Other structures can often be repaired with chromic, vicryl or dexon on a taper needle</a:t>
            </a:r>
          </a:p>
          <a:p>
            <a:pPr>
              <a:lnSpc>
                <a:spcPct val="90000"/>
              </a:lnSpc>
            </a:pPr>
            <a:endParaRPr lang="en-US" sz="240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ChangeArrowheads="1"/>
          </p:cNvSpPr>
          <p:nvPr>
            <p:ph type="title"/>
          </p:nvPr>
        </p:nvSpPr>
        <p:spPr/>
        <p:txBody>
          <a:bodyPr/>
          <a:lstStyle/>
          <a:p>
            <a:r>
              <a:rPr lang="en-US" smtClean="0"/>
              <a:t>Specific Hernia Information</a:t>
            </a:r>
          </a:p>
        </p:txBody>
      </p:sp>
      <p:sp>
        <p:nvSpPr>
          <p:cNvPr id="58370" name="Rectangle 3"/>
          <p:cNvSpPr>
            <a:spLocks noGrp="1" noChangeArrowheads="1"/>
          </p:cNvSpPr>
          <p:nvPr>
            <p:ph idx="1"/>
          </p:nvPr>
        </p:nvSpPr>
        <p:spPr/>
        <p:txBody>
          <a:bodyPr/>
          <a:lstStyle/>
          <a:p>
            <a:r>
              <a:rPr lang="en-US" smtClean="0"/>
              <a:t>Read  CH. #14 pg 414-420</a:t>
            </a:r>
          </a:p>
          <a:p>
            <a:r>
              <a:rPr lang="en-US" smtClean="0"/>
              <a:t>Understand and know the differences in hernia types listed in table 14-4 (416)</a:t>
            </a:r>
          </a:p>
          <a:p>
            <a:r>
              <a:rPr lang="en-US" smtClean="0"/>
              <a:t>Tables: 14-4, 14-5, 14-6</a:t>
            </a:r>
          </a:p>
          <a:p>
            <a:r>
              <a:rPr lang="en-US" smtClean="0"/>
              <a:t>Figures: 14-13 and14-14</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p:txBody>
          <a:bodyPr/>
          <a:lstStyle/>
          <a:p>
            <a:r>
              <a:rPr lang="en-US" smtClean="0"/>
              <a:t>Hernia pathology</a:t>
            </a:r>
          </a:p>
        </p:txBody>
      </p:sp>
      <p:sp>
        <p:nvSpPr>
          <p:cNvPr id="18434" name="Rectangle 3"/>
          <p:cNvSpPr>
            <a:spLocks noGrp="1" noChangeArrowheads="1"/>
          </p:cNvSpPr>
          <p:nvPr>
            <p:ph idx="1"/>
          </p:nvPr>
        </p:nvSpPr>
        <p:spPr/>
        <p:txBody>
          <a:bodyPr/>
          <a:lstStyle/>
          <a:p>
            <a:r>
              <a:rPr lang="en-US" smtClean="0"/>
              <a:t>Congenital = Indirect hernia</a:t>
            </a:r>
          </a:p>
          <a:p>
            <a:r>
              <a:rPr lang="en-US" smtClean="0"/>
              <a:t>Acquired =  Direct hernia</a:t>
            </a:r>
          </a:p>
          <a:p>
            <a:r>
              <a:rPr lang="en-US" smtClean="0"/>
              <a:t>Both or combination = Pantaloon hernia</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US" smtClean="0"/>
              <a:t>Hernia pathology</a:t>
            </a:r>
          </a:p>
        </p:txBody>
      </p:sp>
      <p:sp>
        <p:nvSpPr>
          <p:cNvPr id="19458" name="Content Placeholder 2"/>
          <p:cNvSpPr>
            <a:spLocks noGrp="1"/>
          </p:cNvSpPr>
          <p:nvPr>
            <p:ph idx="1"/>
          </p:nvPr>
        </p:nvSpPr>
        <p:spPr/>
        <p:txBody>
          <a:bodyPr/>
          <a:lstStyle/>
          <a:p>
            <a:r>
              <a:rPr lang="en-US" smtClean="0"/>
              <a:t>Congenital = Indirect hernia</a:t>
            </a:r>
          </a:p>
          <a:p>
            <a:pPr lvl="1"/>
            <a:r>
              <a:rPr lang="en-US" smtClean="0"/>
              <a:t>Follows the congenital defects that dilate the internal inguinal ring  and pass though the deep inguinal ring into the scrotum. </a:t>
            </a:r>
          </a:p>
          <a:p>
            <a:r>
              <a:rPr lang="en-US" smtClean="0"/>
              <a:t>An indirect inguinal hernia is an inguinal hernia which results from the failure of embryonic closure of the internal inguinal ring after the testicle has passed through it.</a:t>
            </a:r>
          </a:p>
          <a:p>
            <a:r>
              <a:rPr lang="en-US" smtClean="0"/>
              <a:t>Mostly seen in males, due to testicular decent.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r>
              <a:rPr lang="en-US" smtClean="0"/>
              <a:t>Indirect hernia</a:t>
            </a:r>
          </a:p>
        </p:txBody>
      </p:sp>
      <p:pic>
        <p:nvPicPr>
          <p:cNvPr id="20482" name="Content Placeholder 3" descr="scrotal hernia.jpg"/>
          <p:cNvPicPr>
            <a:picLocks noGrp="1" noChangeAspect="1"/>
          </p:cNvPicPr>
          <p:nvPr>
            <p:ph idx="1"/>
          </p:nvPr>
        </p:nvPicPr>
        <p:blipFill>
          <a:blip r:embed="rId2"/>
          <a:srcRect/>
          <a:stretch>
            <a:fillRect/>
          </a:stretch>
        </p:blipFill>
        <p:spPr>
          <a:xfrm>
            <a:off x="1447800" y="2119313"/>
            <a:ext cx="6230938" cy="4738687"/>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smtClean="0"/>
              <a:t>Hernia pathology</a:t>
            </a:r>
          </a:p>
        </p:txBody>
      </p:sp>
      <p:sp>
        <p:nvSpPr>
          <p:cNvPr id="21506" name="Content Placeholder 2"/>
          <p:cNvSpPr>
            <a:spLocks noGrp="1"/>
          </p:cNvSpPr>
          <p:nvPr>
            <p:ph idx="1"/>
          </p:nvPr>
        </p:nvSpPr>
        <p:spPr/>
        <p:txBody>
          <a:bodyPr/>
          <a:lstStyle/>
          <a:p>
            <a:r>
              <a:rPr lang="en-US" smtClean="0"/>
              <a:t>Acquired =  Direct hernia</a:t>
            </a:r>
          </a:p>
          <a:p>
            <a:r>
              <a:rPr lang="en-US" smtClean="0"/>
              <a:t>Hernia sac passes within </a:t>
            </a:r>
            <a:r>
              <a:rPr lang="en-US" b="1" smtClean="0"/>
              <a:t>Hasselbach’s Triangle</a:t>
            </a:r>
            <a:r>
              <a:rPr lang="en-US" smtClean="0"/>
              <a:t>; breaches posterior inguinal wall (bulges “directly” through abdominal wall); passes medial to inferior epigastric artery; Goes through external inguinal ring only.</a:t>
            </a:r>
          </a:p>
          <a:p>
            <a:pPr lvl="1"/>
            <a:endParaRPr lang="en-US"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US" b="1" smtClean="0"/>
              <a:t>Hesselbach’s Triangle</a:t>
            </a:r>
            <a:endParaRPr lang="en-US" smtClean="0"/>
          </a:p>
        </p:txBody>
      </p:sp>
      <p:sp>
        <p:nvSpPr>
          <p:cNvPr id="22530" name="Content Placeholder 2"/>
          <p:cNvSpPr>
            <a:spLocks noGrp="1"/>
          </p:cNvSpPr>
          <p:nvPr>
            <p:ph idx="1"/>
          </p:nvPr>
        </p:nvSpPr>
        <p:spPr/>
        <p:txBody>
          <a:bodyPr/>
          <a:lstStyle/>
          <a:p>
            <a:r>
              <a:rPr lang="en-US" b="1" smtClean="0"/>
              <a:t>  Hesselbach’s Triangle </a:t>
            </a:r>
            <a:r>
              <a:rPr lang="en-US" smtClean="0"/>
              <a:t>defined by</a:t>
            </a:r>
          </a:p>
          <a:p>
            <a:r>
              <a:rPr lang="en-US" smtClean="0"/>
              <a:t>  Medially – lateral border of rectus abdominis</a:t>
            </a:r>
          </a:p>
          <a:p>
            <a:r>
              <a:rPr lang="en-US" smtClean="0"/>
              <a:t>  Laterally – inferior epigastric vessels</a:t>
            </a:r>
          </a:p>
          <a:p>
            <a:r>
              <a:rPr lang="en-US" smtClean="0"/>
              <a:t>  Base – inguinal ligament  </a:t>
            </a:r>
          </a:p>
          <a:p>
            <a:endParaRPr lang="en-US"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US" smtClean="0"/>
              <a:t>May also be described as…</a:t>
            </a:r>
          </a:p>
        </p:txBody>
      </p:sp>
      <p:sp>
        <p:nvSpPr>
          <p:cNvPr id="23554" name="Content Placeholder 2"/>
          <p:cNvSpPr>
            <a:spLocks noGrp="1"/>
          </p:cNvSpPr>
          <p:nvPr>
            <p:ph idx="1"/>
          </p:nvPr>
        </p:nvSpPr>
        <p:spPr/>
        <p:txBody>
          <a:bodyPr/>
          <a:lstStyle/>
          <a:p>
            <a:r>
              <a:rPr lang="en-US" b="1" smtClean="0"/>
              <a:t>Reducible 	</a:t>
            </a:r>
            <a:r>
              <a:rPr lang="en-US" smtClean="0"/>
              <a:t>Contents easily put back</a:t>
            </a:r>
          </a:p>
          <a:p>
            <a:r>
              <a:rPr lang="en-US" b="1" smtClean="0"/>
              <a:t>Irreducible/Incarcerated</a:t>
            </a:r>
            <a:r>
              <a:rPr lang="en-US" smtClean="0"/>
              <a:t> 							Contents cannot be put 					back</a:t>
            </a:r>
          </a:p>
          <a:p>
            <a:r>
              <a:rPr lang="en-US" b="1" smtClean="0"/>
              <a:t>Strangulated</a:t>
            </a:r>
            <a:r>
              <a:rPr lang="en-US" smtClean="0"/>
              <a:t> 	Contents are stuck, and there is 				constriction of the tissues at the neck                                 			of the hernia, leading to reduced 			venous drainage and arterial 				occlusion</a:t>
            </a:r>
          </a:p>
          <a:p>
            <a:endParaRPr lang="en-US"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p:txBody>
          <a:bodyPr/>
          <a:lstStyle/>
          <a:p>
            <a:r>
              <a:rPr lang="en-US" sz="4000" smtClean="0"/>
              <a:t>Hernias Based on Anatomical Location</a:t>
            </a:r>
          </a:p>
        </p:txBody>
      </p:sp>
      <p:sp>
        <p:nvSpPr>
          <p:cNvPr id="24578" name="Rectangle 3"/>
          <p:cNvSpPr>
            <a:spLocks noGrp="1" noChangeArrowheads="1"/>
          </p:cNvSpPr>
          <p:nvPr>
            <p:ph idx="1"/>
          </p:nvPr>
        </p:nvSpPr>
        <p:spPr/>
        <p:txBody>
          <a:bodyPr/>
          <a:lstStyle/>
          <a:p>
            <a:r>
              <a:rPr lang="en-US" smtClean="0"/>
              <a:t>Groin </a:t>
            </a:r>
          </a:p>
          <a:p>
            <a:pPr lvl="1"/>
            <a:r>
              <a:rPr lang="en-US" smtClean="0"/>
              <a:t>Inguinal  - 75% are this type.  50% are Indirect Inguinal hernias.  25% of males will have an inguinal hernia  vs. 2% of females.  More frequent on right than left side of groin.</a:t>
            </a:r>
          </a:p>
          <a:p>
            <a:pPr lvl="1"/>
            <a:r>
              <a:rPr lang="en-US" smtClean="0"/>
              <a:t>Femoral</a:t>
            </a:r>
          </a:p>
          <a:p>
            <a:r>
              <a:rPr lang="en-US" smtClean="0"/>
              <a:t>Ventral</a:t>
            </a:r>
          </a:p>
          <a:p>
            <a:r>
              <a:rPr lang="en-US" smtClean="0"/>
              <a:t>Incisional</a:t>
            </a:r>
          </a:p>
          <a:p>
            <a:r>
              <a:rPr lang="en-US" smtClean="0"/>
              <a:t>Diaphragmatic </a:t>
            </a:r>
          </a:p>
          <a:p>
            <a:pPr lvl="1"/>
            <a:r>
              <a:rPr lang="en-US" smtClean="0"/>
              <a:t>Esophageal hernia or hiatal hernia</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470</TotalTime>
  <Words>1613</Words>
  <Application>Microsoft PowerPoint</Application>
  <PresentationFormat>On-screen Show (4:3)</PresentationFormat>
  <Paragraphs>184</Paragraphs>
  <Slides>29</Slides>
  <Notes>14</Notes>
  <HiddenSlides>0</HiddenSlides>
  <MMClips>0</MMClips>
  <ScaleCrop>false</ScaleCrop>
  <HeadingPairs>
    <vt:vector size="6" baseType="variant">
      <vt:variant>
        <vt:lpstr>Fonts Used</vt:lpstr>
      </vt:variant>
      <vt:variant>
        <vt:i4>4</vt:i4>
      </vt:variant>
      <vt:variant>
        <vt:lpstr>Design Template</vt:lpstr>
      </vt:variant>
      <vt:variant>
        <vt:i4>4</vt:i4>
      </vt:variant>
      <vt:variant>
        <vt:lpstr>Slide Titles</vt:lpstr>
      </vt:variant>
      <vt:variant>
        <vt:i4>29</vt:i4>
      </vt:variant>
    </vt:vector>
  </HeadingPairs>
  <TitlesOfParts>
    <vt:vector size="37" baseType="lpstr">
      <vt:lpstr>Arial</vt:lpstr>
      <vt:lpstr>Calibri</vt:lpstr>
      <vt:lpstr>Constantia</vt:lpstr>
      <vt:lpstr>Wingdings 2</vt:lpstr>
      <vt:lpstr>Flow</vt:lpstr>
      <vt:lpstr>Flow</vt:lpstr>
      <vt:lpstr>Flow</vt:lpstr>
      <vt:lpstr>Flow</vt:lpstr>
      <vt:lpstr>Slide 1</vt:lpstr>
      <vt:lpstr>Hernias </vt:lpstr>
      <vt:lpstr>Hernia pathology</vt:lpstr>
      <vt:lpstr>Hernia pathology</vt:lpstr>
      <vt:lpstr>Indirect hernia</vt:lpstr>
      <vt:lpstr>Hernia pathology</vt:lpstr>
      <vt:lpstr>Hesselbach’s Triangle</vt:lpstr>
      <vt:lpstr>May also be described as…</vt:lpstr>
      <vt:lpstr>Hernias Based on Anatomical Location</vt:lpstr>
      <vt:lpstr>Slide 10</vt:lpstr>
      <vt:lpstr>Slide 11</vt:lpstr>
      <vt:lpstr>2 Main Types of Inguinal Hernias</vt:lpstr>
      <vt:lpstr>Which Type of Inguinal Hernia?</vt:lpstr>
      <vt:lpstr>   Symptoms of direct and indirect hernias  </vt:lpstr>
      <vt:lpstr>Hernia Repair Goal</vt:lpstr>
      <vt:lpstr>Surgical Procedures</vt:lpstr>
      <vt:lpstr>Slide 17</vt:lpstr>
      <vt:lpstr>Slide 18</vt:lpstr>
      <vt:lpstr>Slide 19</vt:lpstr>
      <vt:lpstr>Slide 20</vt:lpstr>
      <vt:lpstr>Slide 21</vt:lpstr>
      <vt:lpstr>Slide 22</vt:lpstr>
      <vt:lpstr>Slide 23</vt:lpstr>
      <vt:lpstr>Slide 24</vt:lpstr>
      <vt:lpstr>Slide 25</vt:lpstr>
      <vt:lpstr>Slide 26</vt:lpstr>
      <vt:lpstr>Spigelian Hernia Repair </vt:lpstr>
      <vt:lpstr>Anticipating Potential Problems With Abdominal Surgery</vt:lpstr>
      <vt:lpstr>Specific Hernia Information</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Reviewing The Chart &amp; Abdominal Incisions</dc:title>
  <dc:creator>Robin Keith</dc:creator>
  <cp:lastModifiedBy>RHO41200</cp:lastModifiedBy>
  <cp:revision>34</cp:revision>
  <dcterms:created xsi:type="dcterms:W3CDTF">2002-09-26T21:55:29Z</dcterms:created>
  <dcterms:modified xsi:type="dcterms:W3CDTF">2009-12-02T13:50:59Z</dcterms:modified>
</cp:coreProperties>
</file>