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0"/>
  </p:notesMasterIdLst>
  <p:sldIdLst>
    <p:sldId id="256" r:id="rId2"/>
    <p:sldId id="266" r:id="rId3"/>
    <p:sldId id="331" r:id="rId4"/>
    <p:sldId id="341" r:id="rId5"/>
    <p:sldId id="265" r:id="rId6"/>
    <p:sldId id="267" r:id="rId7"/>
    <p:sldId id="279" r:id="rId8"/>
    <p:sldId id="280" r:id="rId9"/>
    <p:sldId id="281" r:id="rId10"/>
    <p:sldId id="282" r:id="rId11"/>
    <p:sldId id="257" r:id="rId12"/>
    <p:sldId id="261" r:id="rId13"/>
    <p:sldId id="262" r:id="rId14"/>
    <p:sldId id="336" r:id="rId15"/>
    <p:sldId id="337" r:id="rId16"/>
    <p:sldId id="348" r:id="rId17"/>
    <p:sldId id="268" r:id="rId18"/>
    <p:sldId id="347" r:id="rId19"/>
    <p:sldId id="269" r:id="rId20"/>
    <p:sldId id="270" r:id="rId21"/>
    <p:sldId id="271" r:id="rId22"/>
    <p:sldId id="276" r:id="rId23"/>
    <p:sldId id="277" r:id="rId24"/>
    <p:sldId id="273" r:id="rId25"/>
    <p:sldId id="272" r:id="rId26"/>
    <p:sldId id="274" r:id="rId27"/>
    <p:sldId id="275" r:id="rId28"/>
    <p:sldId id="340" r:id="rId29"/>
    <p:sldId id="278" r:id="rId30"/>
    <p:sldId id="284" r:id="rId31"/>
    <p:sldId id="351" r:id="rId32"/>
    <p:sldId id="259" r:id="rId33"/>
    <p:sldId id="349" r:id="rId34"/>
    <p:sldId id="258" r:id="rId35"/>
    <p:sldId id="338" r:id="rId36"/>
    <p:sldId id="350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342" r:id="rId47"/>
    <p:sldId id="294" r:id="rId48"/>
    <p:sldId id="295" r:id="rId49"/>
    <p:sldId id="352" r:id="rId50"/>
    <p:sldId id="260" r:id="rId51"/>
    <p:sldId id="339" r:id="rId52"/>
    <p:sldId id="296" r:id="rId53"/>
    <p:sldId id="297" r:id="rId54"/>
    <p:sldId id="298" r:id="rId55"/>
    <p:sldId id="299" r:id="rId56"/>
    <p:sldId id="353" r:id="rId57"/>
    <p:sldId id="300" r:id="rId58"/>
    <p:sldId id="301" r:id="rId59"/>
    <p:sldId id="302" r:id="rId60"/>
    <p:sldId id="303" r:id="rId61"/>
    <p:sldId id="304" r:id="rId62"/>
    <p:sldId id="354" r:id="rId63"/>
    <p:sldId id="309" r:id="rId64"/>
    <p:sldId id="346" r:id="rId65"/>
    <p:sldId id="335" r:id="rId66"/>
    <p:sldId id="355" r:id="rId67"/>
    <p:sldId id="305" r:id="rId68"/>
    <p:sldId id="334" r:id="rId69"/>
    <p:sldId id="306" r:id="rId70"/>
    <p:sldId id="307" r:id="rId71"/>
    <p:sldId id="345" r:id="rId72"/>
    <p:sldId id="308" r:id="rId73"/>
    <p:sldId id="343" r:id="rId74"/>
    <p:sldId id="310" r:id="rId75"/>
    <p:sldId id="311" r:id="rId76"/>
    <p:sldId id="263" r:id="rId77"/>
    <p:sldId id="264" r:id="rId78"/>
    <p:sldId id="312" r:id="rId79"/>
    <p:sldId id="313" r:id="rId80"/>
    <p:sldId id="314" r:id="rId81"/>
    <p:sldId id="315" r:id="rId82"/>
    <p:sldId id="316" r:id="rId83"/>
    <p:sldId id="317" r:id="rId84"/>
    <p:sldId id="318" r:id="rId85"/>
    <p:sldId id="319" r:id="rId86"/>
    <p:sldId id="320" r:id="rId87"/>
    <p:sldId id="321" r:id="rId88"/>
    <p:sldId id="344" r:id="rId89"/>
    <p:sldId id="322" r:id="rId90"/>
    <p:sldId id="323" r:id="rId91"/>
    <p:sldId id="324" r:id="rId92"/>
    <p:sldId id="325" r:id="rId93"/>
    <p:sldId id="327" r:id="rId94"/>
    <p:sldId id="328" r:id="rId95"/>
    <p:sldId id="329" r:id="rId96"/>
    <p:sldId id="326" r:id="rId97"/>
    <p:sldId id="330" r:id="rId98"/>
    <p:sldId id="333" r:id="rId9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D5C2FBC-CB53-46DD-B548-8887D66E06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6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CE2AC-E19E-4959-9DE5-68E9BAE54C27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Vestibular apparatus primary organ of equilibrium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C34C1-77B4-4C8B-A041-5B485AD72578}" type="slidenum">
              <a:rPr lang="en-US"/>
              <a:pPr/>
              <a:t>67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Microlaryngoscopy p.792-794 Alex.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52974-CAA1-43D5-B5D4-478C425FE5F2}" type="slidenum">
              <a:rPr lang="en-US"/>
              <a:pPr/>
              <a:t>68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Focal length=distance from lens to working area=clear visualization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E0B07-01BE-44AC-9D6B-0F2D83C7C6D6}" type="slidenum">
              <a:rPr lang="en-US"/>
              <a:pPr/>
              <a:t>70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EGD esophagogastroduodenoscopy  See 746 Alexanders (flared end esophagoscope). Varices (varix) varicose veins in esophagus 2</a:t>
            </a:r>
            <a:r>
              <a:rPr lang="en-US">
                <a:cs typeface="Arial" charset="0"/>
              </a:rPr>
              <a:t>° cirrhosis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FF51E-38D7-4002-813C-07CE9FA4C400}" type="slidenum">
              <a:rPr lang="en-US"/>
              <a:pPr/>
              <a:t>79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Hypothyroidism:  obesity, dry skin and hair, hypotension, bradycardia, sluggishness, goiter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59300-4C30-46F7-AE75-C74F2125E5AA}" type="slidenum">
              <a:rPr lang="en-US"/>
              <a:pPr/>
              <a:t>17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P. 477 Caruthers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E65D7-4994-4E4A-90C1-1C6CCCA2FB1E}" type="slidenum">
              <a:rPr lang="en-US"/>
              <a:pPr/>
              <a:t>19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p. 478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6DF5A-BA7A-4280-A1AB-157FC74656B7}" type="slidenum">
              <a:rPr lang="en-US"/>
              <a:pPr/>
              <a:t>20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p. 478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97F12-2AA7-4886-870F-9B44BAB54157}" type="slidenum">
              <a:rPr lang="en-US"/>
              <a:pPr/>
              <a:t>23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 drops may be irrigant or drops ointment or suspension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CA436-6223-46B3-9E65-148795CF6AB6}" type="slidenum">
              <a:rPr lang="en-US"/>
              <a:pPr/>
              <a:t>27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p. 481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73B7A-41D3-4093-B1EF-FA10ACB290D2}" type="slidenum">
              <a:rPr lang="en-US"/>
              <a:pPr/>
              <a:t>29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p. 489 sinuses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3E3FE-97BD-430E-9724-7D663F15DFC4}" type="slidenum">
              <a:rPr lang="en-US"/>
              <a:pPr/>
              <a:t>44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p.493-495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AA6B6-06F0-4525-8740-72F9F7EA3A08}" type="slidenum">
              <a:rPr lang="en-US"/>
              <a:pPr/>
              <a:t>48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Salivary glands produce saliva&gt;initiate carbohydrate digestion. Parotid largest. Facial nerve damage poss. complication. P. 783-784 Alexanders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53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3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051E95-4026-44E1-BA64-613C95A3AC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6F00BE-9CA8-45C1-B12D-40FDCA2174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0AE31A-85E9-4A61-B940-826F2A0C22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27DEE-64FE-4192-8FF8-7B35F182C1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F56FC9-3F18-4EBA-9AAE-8A5FA91268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BA366A-3F86-4F03-AA82-181A6F55CB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4F55F2-EB52-4FC7-9C64-7D8823A9F6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566A64-9DB3-4C06-9A19-C1FBD8FBF4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8CB4F-480E-4855-ACE9-CECBD8691D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DD95E-CB47-4D31-8C88-A147E8A7F5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52D757-98CD-45AC-B2B5-92B7F015E4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C6FA7AF2-9886-4494-80AB-0F65B8BEABF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828800"/>
            <a:ext cx="7467600" cy="2209800"/>
          </a:xfrm>
        </p:spPr>
        <p:txBody>
          <a:bodyPr/>
          <a:lstStyle/>
          <a:p>
            <a:r>
              <a:rPr lang="en-US" b="1" i="1"/>
              <a:t>Oto</a:t>
            </a:r>
            <a:r>
              <a:rPr lang="en-US" i="1"/>
              <a:t>rhino</a:t>
            </a:r>
            <a:r>
              <a:rPr lang="en-US" b="1" i="1"/>
              <a:t>laryngo</a:t>
            </a:r>
            <a:r>
              <a:rPr lang="en-US"/>
              <a:t>logical Surgery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ENT</a:t>
            </a:r>
          </a:p>
          <a:p>
            <a:r>
              <a:rPr lang="en-US"/>
              <a:t>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Ear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/>
              <a:t>Inner Ear (labyrinth)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Bony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Membranous 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Are complex canals and chambers called the semi-circular canals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Equilibrium (</a:t>
            </a:r>
            <a:r>
              <a:rPr lang="en-US" i="1"/>
              <a:t>Vestibular Apparatus</a:t>
            </a:r>
            <a:r>
              <a:rPr lang="en-US"/>
              <a:t>)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Hearing (Organs of Corti in the </a:t>
            </a:r>
            <a:r>
              <a:rPr lang="en-US" i="1"/>
              <a:t>Cochlea</a:t>
            </a:r>
            <a:r>
              <a:rPr lang="en-US"/>
              <a:t>)</a:t>
            </a:r>
          </a:p>
          <a:p>
            <a:pPr marL="609600" indent="-609600">
              <a:lnSpc>
                <a:spcPct val="90000"/>
              </a:lnSpc>
            </a:pPr>
            <a:endParaRPr lang="en-US"/>
          </a:p>
          <a:p>
            <a:pPr marL="609600" indent="-609600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soA6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899650" cy="772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so695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soB75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899650" cy="635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of Hearing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Hear a sound&gt;hits </a:t>
            </a:r>
            <a:r>
              <a:rPr lang="en-US" sz="2400" dirty="0" smtClean="0"/>
              <a:t>auricle&gt;external auditory canal&gt;tympanic </a:t>
            </a:r>
            <a:r>
              <a:rPr lang="en-US" sz="2400" dirty="0"/>
              <a:t>membrane (vibration occurs) &gt;</a:t>
            </a:r>
            <a:r>
              <a:rPr lang="en-US" sz="2400" dirty="0" err="1"/>
              <a:t>malleous</a:t>
            </a:r>
            <a:r>
              <a:rPr lang="en-US" sz="2400" dirty="0"/>
              <a:t> connected to tympanic membrane and therefore moves&gt;incus moves&gt;stapes moves&gt;in and out of oval window&gt;pushes on perilymph fluid in </a:t>
            </a:r>
            <a:r>
              <a:rPr lang="en-US" sz="2400" dirty="0" smtClean="0"/>
              <a:t>bony canal of vestibule&gt;pushes </a:t>
            </a:r>
            <a:r>
              <a:rPr lang="en-US" sz="2400" dirty="0"/>
              <a:t>on vestibular membrane </a:t>
            </a:r>
            <a:r>
              <a:rPr lang="en-US" sz="2400" dirty="0" smtClean="0"/>
              <a:t>and pushes </a:t>
            </a:r>
            <a:r>
              <a:rPr lang="en-US" sz="2400" dirty="0" err="1"/>
              <a:t>endolymph</a:t>
            </a:r>
            <a:r>
              <a:rPr lang="en-US" sz="2400" dirty="0"/>
              <a:t> </a:t>
            </a:r>
            <a:r>
              <a:rPr lang="en-US" sz="2400" dirty="0" smtClean="0"/>
              <a:t>fluid in the hollow of the chambers&gt;which pushes </a:t>
            </a:r>
            <a:r>
              <a:rPr lang="en-US" sz="2400" dirty="0"/>
              <a:t>against a membrane of the organ of </a:t>
            </a:r>
            <a:r>
              <a:rPr lang="en-US" sz="2400" dirty="0" err="1"/>
              <a:t>corti</a:t>
            </a:r>
            <a:r>
              <a:rPr lang="en-US" sz="2400" dirty="0"/>
              <a:t> housed in the cochlea to </a:t>
            </a:r>
            <a:r>
              <a:rPr lang="en-US" sz="2400" dirty="0" smtClean="0"/>
              <a:t>move&gt;this stimulates </a:t>
            </a:r>
            <a:r>
              <a:rPr lang="en-US" sz="2400" dirty="0"/>
              <a:t>axons which become </a:t>
            </a:r>
            <a:r>
              <a:rPr lang="en-US" sz="2400" dirty="0" smtClean="0"/>
              <a:t>the cochlear branch </a:t>
            </a:r>
            <a:r>
              <a:rPr lang="en-US" sz="2400" dirty="0"/>
              <a:t>of </a:t>
            </a:r>
            <a:r>
              <a:rPr lang="en-US" sz="2400" dirty="0" err="1"/>
              <a:t>vestibulo</a:t>
            </a:r>
            <a:r>
              <a:rPr lang="en-US" sz="2400" dirty="0"/>
              <a:t>-cochlear </a:t>
            </a:r>
            <a:r>
              <a:rPr lang="en-US" sz="2400" dirty="0" smtClean="0"/>
              <a:t>nerve&gt;ending </a:t>
            </a:r>
            <a:r>
              <a:rPr lang="en-US" sz="2400" dirty="0"/>
              <a:t>in </a:t>
            </a:r>
            <a:r>
              <a:rPr lang="en-US" sz="2400" dirty="0" smtClean="0"/>
              <a:t>the auditory </a:t>
            </a:r>
            <a:r>
              <a:rPr lang="en-US" sz="2400" dirty="0"/>
              <a:t>area of cerebrum that interprets sounds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Semicircular canals (3 per ear)</a:t>
            </a:r>
          </a:p>
          <a:p>
            <a:pPr>
              <a:lnSpc>
                <a:spcPct val="90000"/>
              </a:lnSpc>
            </a:pPr>
            <a:r>
              <a:rPr lang="en-US" dirty="0"/>
              <a:t>Hollow filled with fluid </a:t>
            </a:r>
            <a:r>
              <a:rPr lang="en-US" dirty="0" err="1" smtClean="0"/>
              <a:t>endo</a:t>
            </a:r>
            <a:r>
              <a:rPr lang="en-US" dirty="0" smtClean="0"/>
              <a:t>-lymph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Axons form </a:t>
            </a:r>
            <a:r>
              <a:rPr lang="en-US" dirty="0" smtClean="0"/>
              <a:t>vestibular portion of </a:t>
            </a:r>
            <a:r>
              <a:rPr lang="en-US" dirty="0" err="1" smtClean="0"/>
              <a:t>vestibulo</a:t>
            </a:r>
            <a:r>
              <a:rPr lang="en-US" dirty="0" smtClean="0"/>
              <a:t>-cochlear </a:t>
            </a:r>
            <a:r>
              <a:rPr lang="en-US" dirty="0"/>
              <a:t>nerve</a:t>
            </a:r>
          </a:p>
          <a:p>
            <a:pPr>
              <a:lnSpc>
                <a:spcPct val="90000"/>
              </a:lnSpc>
            </a:pPr>
            <a:r>
              <a:rPr lang="en-US" dirty="0"/>
              <a:t>Fluid when turn or spin stimulates dendrites and tell body you are moving in a certain direction</a:t>
            </a:r>
          </a:p>
          <a:p>
            <a:pPr>
              <a:lnSpc>
                <a:spcPct val="90000"/>
              </a:lnSpc>
            </a:pPr>
            <a:r>
              <a:rPr lang="en-US" dirty="0"/>
              <a:t>Detect 3 planes of </a:t>
            </a:r>
            <a:r>
              <a:rPr lang="en-US" dirty="0" smtClean="0"/>
              <a:t>movement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Primarily interpreted in cerebellum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Vestibulo</a:t>
            </a:r>
            <a:r>
              <a:rPr lang="en-US" dirty="0" smtClean="0"/>
              <a:t>-cochlear (VIII)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Vestibular portion balance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Cochlear portion 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Hearing Loss </a:t>
            </a: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u="sng" dirty="0" smtClean="0"/>
              <a:t>Three main types: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dirty="0"/>
              <a:t>Conduction </a:t>
            </a:r>
            <a:r>
              <a:rPr lang="en-US" dirty="0" smtClean="0"/>
              <a:t>type (interference)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Sensorineural</a:t>
            </a:r>
            <a:r>
              <a:rPr lang="en-US" dirty="0" smtClean="0"/>
              <a:t> (nerve death-cochlea))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Mixed-Type (conduction and nerve)-can only treat conduction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Other types: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Congenital-rubella or toxic drug exposure in utero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Neonatal-prematurity, trauma, Rh incompatibility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Central-acoustic portion of cerebral cortex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Outer Ear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Obstruction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 smtClean="0"/>
              <a:t>Exostoses</a:t>
            </a:r>
            <a:r>
              <a:rPr lang="en-US" dirty="0" smtClean="0"/>
              <a:t>-outgrowths in outer ear canal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Polyps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Infection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Abscess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8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Pathology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dirty="0"/>
              <a:t>Tympanic membrane</a:t>
            </a:r>
          </a:p>
          <a:p>
            <a:r>
              <a:rPr lang="en-US" dirty="0"/>
              <a:t>Perforation</a:t>
            </a:r>
          </a:p>
          <a:p>
            <a:r>
              <a:rPr lang="en-US" dirty="0"/>
              <a:t>Rupture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Middle Ear</a:t>
            </a:r>
          </a:p>
          <a:p>
            <a:r>
              <a:rPr lang="en-US" dirty="0"/>
              <a:t>Trauma</a:t>
            </a:r>
          </a:p>
          <a:p>
            <a:r>
              <a:rPr lang="en-US" dirty="0"/>
              <a:t>Perforation</a:t>
            </a:r>
          </a:p>
          <a:p>
            <a:r>
              <a:rPr lang="en-US" dirty="0"/>
              <a:t>Fluid accumulation</a:t>
            </a:r>
          </a:p>
          <a:p>
            <a:r>
              <a:rPr lang="en-US" dirty="0"/>
              <a:t>Otitis media</a:t>
            </a:r>
          </a:p>
          <a:p>
            <a:r>
              <a:rPr lang="en-US" dirty="0" err="1" smtClean="0"/>
              <a:t>Otosclerosis</a:t>
            </a:r>
            <a:r>
              <a:rPr lang="en-US" dirty="0" smtClean="0"/>
              <a:t>-overgrowth of stapes (</a:t>
            </a:r>
            <a:r>
              <a:rPr lang="en-US" dirty="0" err="1" smtClean="0"/>
              <a:t>stapedectomy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Ear:  improve, restore, preserve hearing</a:t>
            </a:r>
          </a:p>
          <a:p>
            <a:r>
              <a:rPr lang="en-US"/>
              <a:t>Nose:  restore or improve breathing/ventilation, ensure drainage of the sinuses, control epistaxis</a:t>
            </a:r>
          </a:p>
          <a:p>
            <a:r>
              <a:rPr lang="en-US"/>
              <a:t>Throat:  prevent infection, remove a tumor/mass, perform life-saving procedures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Pathology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572000"/>
          </a:xfrm>
        </p:spPr>
        <p:txBody>
          <a:bodyPr/>
          <a:lstStyle/>
          <a:p>
            <a:r>
              <a:rPr lang="en-US" b="1" dirty="0"/>
              <a:t>Mastoid</a:t>
            </a:r>
            <a:endParaRPr lang="en-US" dirty="0"/>
          </a:p>
          <a:p>
            <a:r>
              <a:rPr lang="en-US" dirty="0" err="1"/>
              <a:t>Mastoiditis</a:t>
            </a:r>
            <a:endParaRPr lang="en-US" dirty="0"/>
          </a:p>
          <a:p>
            <a:r>
              <a:rPr lang="en-US" dirty="0" err="1" smtClean="0"/>
              <a:t>Cholesteatoma</a:t>
            </a:r>
            <a:r>
              <a:rPr lang="en-US" dirty="0" smtClean="0"/>
              <a:t>-benign tumor usually result of ruptured eardrum that has not healed properly, can erode into mastoid one and into brain untreated </a:t>
            </a: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/>
              <a:t>Inner Ear</a:t>
            </a:r>
          </a:p>
          <a:p>
            <a:r>
              <a:rPr lang="en-US" dirty="0"/>
              <a:t>Meniere’s </a:t>
            </a:r>
            <a:r>
              <a:rPr lang="en-US" dirty="0" smtClean="0"/>
              <a:t>syndrome-</a:t>
            </a:r>
            <a:r>
              <a:rPr lang="en-US" dirty="0" err="1" smtClean="0"/>
              <a:t>endolymphatic</a:t>
            </a:r>
            <a:r>
              <a:rPr lang="en-US" dirty="0" smtClean="0"/>
              <a:t> fluid absorption failure-can </a:t>
            </a:r>
            <a:r>
              <a:rPr lang="en-US" dirty="0" err="1" smtClean="0"/>
              <a:t>tx</a:t>
            </a:r>
            <a:r>
              <a:rPr lang="en-US" dirty="0" smtClean="0"/>
              <a:t> surgically with a shunt if medical treated is </a:t>
            </a:r>
            <a:r>
              <a:rPr lang="en-US" dirty="0" err="1" smtClean="0"/>
              <a:t>unseccuessful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Testing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sz="2800" dirty="0" smtClean="0"/>
              <a:t>Audiometry - measures hearing</a:t>
            </a:r>
            <a:endParaRPr lang="en-US" sz="2800" dirty="0"/>
          </a:p>
          <a:p>
            <a:r>
              <a:rPr lang="en-US" sz="2800" dirty="0" err="1" smtClean="0"/>
              <a:t>Otoscope</a:t>
            </a:r>
            <a:r>
              <a:rPr lang="en-US" sz="2800" dirty="0" smtClean="0"/>
              <a:t> –scope used to view external and middle ear</a:t>
            </a:r>
            <a:endParaRPr lang="en-US" sz="2800" dirty="0"/>
          </a:p>
          <a:p>
            <a:r>
              <a:rPr lang="en-US" sz="2800" dirty="0"/>
              <a:t>CT scan</a:t>
            </a:r>
          </a:p>
          <a:p>
            <a:r>
              <a:rPr lang="en-US" sz="2800" dirty="0"/>
              <a:t>MRI</a:t>
            </a:r>
          </a:p>
          <a:p>
            <a:r>
              <a:rPr lang="en-US" sz="2800" dirty="0" err="1" smtClean="0"/>
              <a:t>Tympanogram</a:t>
            </a:r>
            <a:r>
              <a:rPr lang="en-US" sz="2800" dirty="0" smtClean="0"/>
              <a:t> contrast middle ear through Eustachian (auditory) tube</a:t>
            </a:r>
            <a:endParaRPr lang="en-US" sz="2800" dirty="0"/>
          </a:p>
          <a:p>
            <a:r>
              <a:rPr lang="en-US" sz="2800" dirty="0" err="1"/>
              <a:t>Electronystagmogram</a:t>
            </a:r>
            <a:r>
              <a:rPr lang="en-US" sz="2800" dirty="0"/>
              <a:t> (ENG</a:t>
            </a:r>
            <a:r>
              <a:rPr lang="en-US" sz="2800" dirty="0" smtClean="0"/>
              <a:t>) - assesses </a:t>
            </a:r>
          </a:p>
          <a:p>
            <a:pPr marL="0" indent="0">
              <a:buNone/>
            </a:pPr>
            <a:r>
              <a:rPr lang="en-US" sz="2800" dirty="0" smtClean="0"/>
              <a:t>extra-</a:t>
            </a:r>
            <a:r>
              <a:rPr lang="en-US" sz="2800" dirty="0" err="1" smtClean="0"/>
              <a:t>occular</a:t>
            </a:r>
            <a:r>
              <a:rPr lang="en-US" sz="2800" dirty="0" smtClean="0"/>
              <a:t> muscles (</a:t>
            </a:r>
            <a:r>
              <a:rPr lang="en-US" sz="2800" dirty="0" err="1" smtClean="0"/>
              <a:t>nystgmus</a:t>
            </a:r>
            <a:r>
              <a:rPr lang="en-US" sz="2800" dirty="0" smtClean="0"/>
              <a:t>=involuntary back and forth movement of eyeballs) caused by lesions of labyrinth or vestibular branch of VIII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Anesthesia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General: </a:t>
            </a:r>
          </a:p>
          <a:p>
            <a:r>
              <a:rPr lang="en-US" dirty="0" smtClean="0"/>
              <a:t>Inhalation (LMA) </a:t>
            </a:r>
            <a:endParaRPr lang="en-US" dirty="0"/>
          </a:p>
          <a:p>
            <a:r>
              <a:rPr lang="en-US" dirty="0"/>
              <a:t>Intubation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anesthetics (with or without epinephrine)</a:t>
            </a:r>
          </a:p>
          <a:p>
            <a:r>
              <a:rPr lang="en-US" dirty="0" err="1"/>
              <a:t>Gelfoam</a:t>
            </a:r>
            <a:endParaRPr lang="en-US" dirty="0"/>
          </a:p>
          <a:p>
            <a:r>
              <a:rPr lang="en-US" dirty="0"/>
              <a:t>Bone wax</a:t>
            </a:r>
          </a:p>
          <a:p>
            <a:r>
              <a:rPr lang="en-US" dirty="0"/>
              <a:t>Antibiotics (topical or systemic)</a:t>
            </a:r>
          </a:p>
          <a:p>
            <a:r>
              <a:rPr lang="en-US" dirty="0"/>
              <a:t>Anti-inflammatory agents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Bed reversed to allow operative team to sit with feet under bed</a:t>
            </a:r>
          </a:p>
          <a:p>
            <a:r>
              <a:rPr lang="en-US"/>
              <a:t>Supine</a:t>
            </a:r>
          </a:p>
          <a:p>
            <a:r>
              <a:rPr lang="en-US"/>
              <a:t>Headrest with operative ear up</a:t>
            </a:r>
          </a:p>
          <a:p>
            <a:r>
              <a:rPr lang="en-US"/>
              <a:t>Arms tucked</a:t>
            </a:r>
          </a:p>
          <a:p>
            <a:r>
              <a:rPr lang="en-US"/>
              <a:t>Pillow under the knees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Small area may be shaved</a:t>
            </a:r>
          </a:p>
          <a:p>
            <a:r>
              <a:rPr lang="en-US"/>
              <a:t>Hairline to shoulders and from midline of face to behind operative ear</a:t>
            </a:r>
          </a:p>
          <a:p>
            <a:r>
              <a:rPr lang="en-US"/>
              <a:t>If a solution is used prevent pooling in the ear or contact with the eyes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Draping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Head wrap</a:t>
            </a:r>
          </a:p>
          <a:p>
            <a:r>
              <a:rPr lang="en-US"/>
              <a:t>Towels </a:t>
            </a:r>
          </a:p>
          <a:p>
            <a:r>
              <a:rPr lang="en-US"/>
              <a:t>Body drape</a:t>
            </a:r>
          </a:p>
          <a:p>
            <a:r>
              <a:rPr lang="en-US"/>
              <a:t>ENT drape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Supplies, Equipment, Instrumentation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Moistened cottonoid sponges</a:t>
            </a:r>
          </a:p>
          <a:p>
            <a:pPr>
              <a:lnSpc>
                <a:spcPct val="80000"/>
              </a:lnSpc>
            </a:pPr>
            <a:r>
              <a:rPr lang="en-US" sz="1800"/>
              <a:t>Burrs </a:t>
            </a:r>
          </a:p>
          <a:p>
            <a:pPr>
              <a:lnSpc>
                <a:spcPct val="80000"/>
              </a:lnSpc>
            </a:pPr>
            <a:r>
              <a:rPr lang="en-US" sz="1800"/>
              <a:t>Micro Rotating drill</a:t>
            </a:r>
          </a:p>
          <a:p>
            <a:pPr>
              <a:lnSpc>
                <a:spcPct val="80000"/>
              </a:lnSpc>
            </a:pPr>
            <a:r>
              <a:rPr lang="en-US" sz="1800"/>
              <a:t>Microscope </a:t>
            </a:r>
          </a:p>
          <a:p>
            <a:pPr>
              <a:lnSpc>
                <a:spcPct val="80000"/>
              </a:lnSpc>
            </a:pPr>
            <a:r>
              <a:rPr lang="en-US" sz="1800"/>
              <a:t>Argon Laser</a:t>
            </a:r>
          </a:p>
          <a:p>
            <a:pPr>
              <a:lnSpc>
                <a:spcPct val="80000"/>
              </a:lnSpc>
            </a:pPr>
            <a:r>
              <a:rPr lang="en-US" sz="1800"/>
              <a:t>Cautery </a:t>
            </a:r>
          </a:p>
          <a:p>
            <a:pPr>
              <a:lnSpc>
                <a:spcPct val="80000"/>
              </a:lnSpc>
            </a:pPr>
            <a:r>
              <a:rPr lang="en-US" sz="1800"/>
              <a:t>Speculum Holder</a:t>
            </a:r>
          </a:p>
          <a:p>
            <a:pPr>
              <a:lnSpc>
                <a:spcPct val="80000"/>
              </a:lnSpc>
            </a:pPr>
            <a:r>
              <a:rPr lang="en-US" sz="1800"/>
              <a:t>Nerve stimulator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Buck (ear) currette </a:t>
            </a:r>
          </a:p>
          <a:p>
            <a:pPr>
              <a:lnSpc>
                <a:spcPct val="80000"/>
              </a:lnSpc>
            </a:pPr>
            <a:r>
              <a:rPr lang="en-US" sz="1800"/>
              <a:t>Iris scissors</a:t>
            </a:r>
          </a:p>
          <a:p>
            <a:pPr>
              <a:lnSpc>
                <a:spcPct val="80000"/>
              </a:lnSpc>
            </a:pPr>
            <a:r>
              <a:rPr lang="en-US" sz="1800"/>
              <a:t>Ear speculum</a:t>
            </a:r>
          </a:p>
          <a:p>
            <a:pPr>
              <a:lnSpc>
                <a:spcPct val="80000"/>
              </a:lnSpc>
            </a:pPr>
            <a:r>
              <a:rPr lang="en-US" sz="1800"/>
              <a:t>Applicator</a:t>
            </a:r>
          </a:p>
          <a:p>
            <a:pPr>
              <a:lnSpc>
                <a:spcPct val="80000"/>
              </a:lnSpc>
            </a:pPr>
            <a:r>
              <a:rPr lang="en-US" sz="1800"/>
              <a:t>Bayonet forceps</a:t>
            </a:r>
          </a:p>
          <a:p>
            <a:pPr>
              <a:lnSpc>
                <a:spcPct val="80000"/>
              </a:lnSpc>
            </a:pPr>
            <a:r>
              <a:rPr lang="en-US" sz="1800"/>
              <a:t>Hartman (alligator) forceps</a:t>
            </a:r>
          </a:p>
          <a:p>
            <a:pPr>
              <a:lnSpc>
                <a:spcPct val="80000"/>
              </a:lnSpc>
            </a:pPr>
            <a:r>
              <a:rPr lang="en-US" sz="1800"/>
              <a:t>Sexton ear knife</a:t>
            </a:r>
          </a:p>
          <a:p>
            <a:pPr>
              <a:lnSpc>
                <a:spcPct val="80000"/>
              </a:lnSpc>
            </a:pPr>
            <a:r>
              <a:rPr lang="en-US" sz="1800"/>
              <a:t>Frazier suction </a:t>
            </a:r>
          </a:p>
          <a:p>
            <a:pPr>
              <a:lnSpc>
                <a:spcPct val="80000"/>
              </a:lnSpc>
            </a:pPr>
            <a:r>
              <a:rPr lang="en-US" sz="1800"/>
              <a:t>Baron suction tip </a:t>
            </a:r>
          </a:p>
          <a:p>
            <a:pPr>
              <a:lnSpc>
                <a:spcPct val="80000"/>
              </a:lnSpc>
            </a:pPr>
            <a:r>
              <a:rPr lang="en-US" sz="1800"/>
              <a:t>Elevator</a:t>
            </a:r>
          </a:p>
          <a:p>
            <a:pPr>
              <a:lnSpc>
                <a:spcPct val="80000"/>
              </a:lnSpc>
            </a:pPr>
            <a:r>
              <a:rPr lang="en-US" sz="1800"/>
              <a:t>Kerrison ronguer</a:t>
            </a:r>
          </a:p>
          <a:p>
            <a:pPr>
              <a:lnSpc>
                <a:spcPct val="80000"/>
              </a:lnSpc>
            </a:pPr>
            <a:r>
              <a:rPr lang="en-US" sz="1800"/>
              <a:t>Chisel</a:t>
            </a:r>
          </a:p>
          <a:p>
            <a:pPr>
              <a:lnSpc>
                <a:spcPct val="80000"/>
              </a:lnSpc>
            </a:pPr>
            <a:r>
              <a:rPr lang="en-US" sz="1800"/>
              <a:t>Mallet 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Nose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of the Nose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Anosmia-loss of </a:t>
            </a:r>
            <a:r>
              <a:rPr lang="en-US" sz="2000" dirty="0" smtClean="0"/>
              <a:t>smell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Apnea-not breathing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Epistaxis-nose bleed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Hyperosmia</a:t>
            </a:r>
            <a:r>
              <a:rPr lang="en-US" sz="2000" dirty="0"/>
              <a:t>-oversensitive to odors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Nares (Naris)-nostrils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Nasal-related to the nose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Nasal </a:t>
            </a:r>
            <a:r>
              <a:rPr lang="en-US" sz="2000" dirty="0" err="1"/>
              <a:t>Turbinates</a:t>
            </a:r>
            <a:r>
              <a:rPr lang="en-US" sz="2000" dirty="0"/>
              <a:t>-four bony projections or ridges in the nasal cavity (supreme, superior, middle, inferior)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Olfactory- related to smell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Paranasal sinuses- air cavities in the bone around the nasal cavity lined with mucous membranes (frontal, ethmoid, sphenoid, maxillary)</a:t>
            </a:r>
          </a:p>
          <a:p>
            <a:pPr>
              <a:lnSpc>
                <a:spcPct val="90000"/>
              </a:lnSpc>
            </a:pPr>
            <a:r>
              <a:rPr lang="en-US" sz="2000"/>
              <a:t>Parosmia-disorder affecting smell</a:t>
            </a:r>
          </a:p>
          <a:p>
            <a:pPr>
              <a:lnSpc>
                <a:spcPct val="90000"/>
              </a:lnSpc>
            </a:pPr>
            <a:r>
              <a:rPr lang="en-US" sz="2000"/>
              <a:t>Rhinitis-inflammation of the nasal mucosa</a:t>
            </a:r>
          </a:p>
          <a:p>
            <a:pPr>
              <a:lnSpc>
                <a:spcPct val="90000"/>
              </a:lnSpc>
            </a:pPr>
            <a:r>
              <a:rPr lang="en-US" sz="2000"/>
              <a:t>Rhino-related to the nose</a:t>
            </a:r>
          </a:p>
          <a:p>
            <a:pPr>
              <a:lnSpc>
                <a:spcPct val="90000"/>
              </a:lnSpc>
            </a:pPr>
            <a:r>
              <a:rPr lang="en-US" sz="2000"/>
              <a:t>Sinus-cavity in a bone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Otorhinolaryngological Surgery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Ear</a:t>
            </a:r>
          </a:p>
          <a:p>
            <a:pPr>
              <a:lnSpc>
                <a:spcPct val="90000"/>
              </a:lnSpc>
            </a:pPr>
            <a:r>
              <a:rPr lang="en-US" sz="2400" b="1"/>
              <a:t>Nose 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Throat</a:t>
            </a:r>
          </a:p>
          <a:p>
            <a:pPr>
              <a:lnSpc>
                <a:spcPct val="90000"/>
              </a:lnSpc>
            </a:pPr>
            <a:r>
              <a:rPr lang="en-US" sz="2400" b="1"/>
              <a:t>Endoscopy </a:t>
            </a:r>
          </a:p>
          <a:p>
            <a:pPr>
              <a:lnSpc>
                <a:spcPct val="90000"/>
              </a:lnSpc>
            </a:pPr>
            <a:r>
              <a:rPr lang="en-US" sz="2400" b="1"/>
              <a:t>Triple endoscopy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Thyroid &amp; Parathyroids</a:t>
            </a:r>
          </a:p>
          <a:p>
            <a:pPr>
              <a:lnSpc>
                <a:spcPct val="90000"/>
              </a:lnSpc>
            </a:pPr>
            <a:r>
              <a:rPr lang="en-US" sz="2400" b="1"/>
              <a:t>Tracheotomy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Terms</a:t>
            </a:r>
          </a:p>
          <a:p>
            <a:pPr>
              <a:lnSpc>
                <a:spcPct val="90000"/>
              </a:lnSpc>
            </a:pPr>
            <a:r>
              <a:rPr lang="en-US" sz="2400"/>
              <a:t>A &amp; P</a:t>
            </a:r>
          </a:p>
          <a:p>
            <a:pPr>
              <a:lnSpc>
                <a:spcPct val="90000"/>
              </a:lnSpc>
            </a:pPr>
            <a:r>
              <a:rPr lang="en-US" sz="2400"/>
              <a:t>Pathology</a:t>
            </a:r>
          </a:p>
          <a:p>
            <a:pPr>
              <a:lnSpc>
                <a:spcPct val="90000"/>
              </a:lnSpc>
            </a:pPr>
            <a:r>
              <a:rPr lang="en-US" sz="2400"/>
              <a:t>Anesthesia &amp; Meds</a:t>
            </a:r>
          </a:p>
          <a:p>
            <a:pPr>
              <a:lnSpc>
                <a:spcPct val="90000"/>
              </a:lnSpc>
            </a:pPr>
            <a:r>
              <a:rPr lang="en-US" sz="2400"/>
              <a:t>Positioning, Prep, &amp; Draping</a:t>
            </a:r>
          </a:p>
          <a:p>
            <a:pPr>
              <a:lnSpc>
                <a:spcPct val="90000"/>
              </a:lnSpc>
            </a:pPr>
            <a:r>
              <a:rPr lang="en-US" sz="2400"/>
              <a:t>Supplies, Equipment, &amp; Instrumentation</a:t>
            </a:r>
          </a:p>
          <a:p>
            <a:pPr>
              <a:lnSpc>
                <a:spcPct val="90000"/>
              </a:lnSpc>
            </a:pPr>
            <a:r>
              <a:rPr lang="en-US" sz="2400"/>
              <a:t>Considerations &amp; Complications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Nose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</a:t>
            </a:r>
            <a:r>
              <a:rPr lang="en-US" dirty="0" smtClean="0"/>
              <a:t>Nose - tip to face</a:t>
            </a:r>
            <a:endParaRPr lang="en-US" dirty="0"/>
          </a:p>
          <a:p>
            <a:r>
              <a:rPr lang="en-US" dirty="0"/>
              <a:t>Internal </a:t>
            </a:r>
            <a:r>
              <a:rPr lang="en-US" dirty="0" smtClean="0"/>
              <a:t>Nose - </a:t>
            </a:r>
            <a:r>
              <a:rPr lang="en-US" dirty="0" err="1" smtClean="0"/>
              <a:t>turbinates</a:t>
            </a:r>
            <a:r>
              <a:rPr lang="en-US" dirty="0" smtClean="0"/>
              <a:t> (scroll-like bone in nasal cavity) divided by septum</a:t>
            </a:r>
            <a:endParaRPr lang="en-US" dirty="0"/>
          </a:p>
          <a:p>
            <a:r>
              <a:rPr lang="en-US" dirty="0" err="1"/>
              <a:t>Paranasal</a:t>
            </a:r>
            <a:r>
              <a:rPr lang="en-US" dirty="0"/>
              <a:t> </a:t>
            </a:r>
            <a:r>
              <a:rPr lang="en-US" dirty="0" smtClean="0"/>
              <a:t>Sinuses – cavities within respectively named bones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Olfaction </a:t>
            </a:r>
          </a:p>
          <a:p>
            <a:r>
              <a:rPr lang="en-US" dirty="0" smtClean="0"/>
              <a:t>Warming and filtration of inspired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2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so32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989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"/>
            <a:ext cx="5334000" cy="615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705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soF9F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7825" y="-436563"/>
            <a:ext cx="9899650" cy="772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of Smell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Receptors in upper or superior nasal cavity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Bipolar neurons (receptors) pick up a different chemoreceptor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Are about 50 receptors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Axons form olfactory </a:t>
            </a:r>
            <a:r>
              <a:rPr lang="en-US" sz="2800" dirty="0" smtClean="0"/>
              <a:t>nerve (I)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These go into </a:t>
            </a:r>
            <a:r>
              <a:rPr lang="en-US" sz="2800" dirty="0" err="1"/>
              <a:t>cribiform</a:t>
            </a:r>
            <a:r>
              <a:rPr lang="en-US" sz="2800" dirty="0"/>
              <a:t> plate </a:t>
            </a:r>
            <a:r>
              <a:rPr lang="en-US" sz="2800" dirty="0" smtClean="0"/>
              <a:t>(sieve-like bone in skull)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End in olfactory bulbs under frontal lobe of cerebrum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Olfactory (I) smell (olfaction)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16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Pathology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Rhinitis</a:t>
            </a:r>
          </a:p>
          <a:p>
            <a:pPr>
              <a:lnSpc>
                <a:spcPct val="90000"/>
              </a:lnSpc>
            </a:pPr>
            <a:r>
              <a:rPr lang="en-US"/>
              <a:t>Sinusitis</a:t>
            </a:r>
          </a:p>
          <a:p>
            <a:pPr>
              <a:lnSpc>
                <a:spcPct val="90000"/>
              </a:lnSpc>
            </a:pPr>
            <a:r>
              <a:rPr lang="en-US"/>
              <a:t>Nasal polyps</a:t>
            </a:r>
          </a:p>
          <a:p>
            <a:pPr>
              <a:lnSpc>
                <a:spcPct val="90000"/>
              </a:lnSpc>
            </a:pPr>
            <a:r>
              <a:rPr lang="en-US"/>
              <a:t>Hypertrophied turbinates</a:t>
            </a:r>
          </a:p>
          <a:p>
            <a:pPr>
              <a:lnSpc>
                <a:spcPct val="90000"/>
              </a:lnSpc>
            </a:pPr>
            <a:r>
              <a:rPr lang="en-US"/>
              <a:t>Deviated septum</a:t>
            </a:r>
          </a:p>
          <a:p>
            <a:pPr>
              <a:lnSpc>
                <a:spcPct val="90000"/>
              </a:lnSpc>
            </a:pPr>
            <a:r>
              <a:rPr lang="en-US"/>
              <a:t>Septal perforation</a:t>
            </a:r>
          </a:p>
          <a:p>
            <a:pPr>
              <a:lnSpc>
                <a:spcPct val="90000"/>
              </a:lnSpc>
            </a:pPr>
            <a:r>
              <a:rPr lang="en-US"/>
              <a:t>Epistaxis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Testing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Vision</a:t>
            </a:r>
          </a:p>
          <a:p>
            <a:r>
              <a:rPr lang="en-US" dirty="0"/>
              <a:t>Mirror Examination</a:t>
            </a:r>
          </a:p>
          <a:p>
            <a:r>
              <a:rPr lang="en-US" dirty="0" smtClean="0"/>
              <a:t>Radiographic exams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Anesthesia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General</a:t>
            </a:r>
          </a:p>
          <a:p>
            <a:r>
              <a:rPr lang="en-US" dirty="0" smtClean="0"/>
              <a:t>Inhalation</a:t>
            </a:r>
          </a:p>
          <a:p>
            <a:r>
              <a:rPr lang="en-US" dirty="0" smtClean="0"/>
              <a:t>Intubation </a:t>
            </a:r>
          </a:p>
          <a:p>
            <a:r>
              <a:rPr lang="en-US" b="1" dirty="0" smtClean="0"/>
              <a:t>Local with IV sedation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Ear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3000" dirty="0"/>
              <a:t>Topical anesthetic (cocaine 4%)</a:t>
            </a:r>
          </a:p>
          <a:p>
            <a:r>
              <a:rPr lang="en-US" sz="3000" dirty="0"/>
              <a:t>1% or 2% </a:t>
            </a:r>
            <a:r>
              <a:rPr lang="en-US" sz="3000" dirty="0" err="1"/>
              <a:t>Lidocaine</a:t>
            </a:r>
            <a:r>
              <a:rPr lang="en-US" sz="3000" dirty="0"/>
              <a:t> with or without epinephrine</a:t>
            </a:r>
          </a:p>
          <a:p>
            <a:r>
              <a:rPr lang="en-US" sz="3000" dirty="0"/>
              <a:t>Topical </a:t>
            </a:r>
            <a:r>
              <a:rPr lang="en-US" sz="3000" dirty="0" err="1"/>
              <a:t>Hemostatics</a:t>
            </a:r>
            <a:r>
              <a:rPr lang="en-US" sz="3000" dirty="0"/>
              <a:t>:  absorbable gelatin, </a:t>
            </a:r>
            <a:r>
              <a:rPr lang="en-US" sz="3000" dirty="0" err="1"/>
              <a:t>microfibrillar</a:t>
            </a:r>
            <a:r>
              <a:rPr lang="en-US" sz="3000" dirty="0"/>
              <a:t> collagen, oxidized </a:t>
            </a:r>
            <a:r>
              <a:rPr lang="en-US" sz="3000" dirty="0" smtClean="0"/>
              <a:t>cellulose, neo-</a:t>
            </a:r>
            <a:r>
              <a:rPr lang="en-US" sz="3000" dirty="0" err="1" smtClean="0"/>
              <a:t>synephrine</a:t>
            </a:r>
            <a:r>
              <a:rPr lang="en-US" sz="3000" dirty="0" smtClean="0"/>
              <a:t> preparations</a:t>
            </a:r>
            <a:endParaRPr lang="en-US" sz="3000" dirty="0"/>
          </a:p>
          <a:p>
            <a:r>
              <a:rPr lang="en-US" sz="3000" dirty="0"/>
              <a:t>Packing dressing may be impregnated with antibiotic or </a:t>
            </a:r>
            <a:r>
              <a:rPr lang="en-US" sz="3000" dirty="0" err="1"/>
              <a:t>vaseline</a:t>
            </a:r>
            <a:r>
              <a:rPr lang="en-US" sz="3000" dirty="0"/>
              <a:t> </a:t>
            </a:r>
            <a:endParaRPr lang="en-US" sz="3000" dirty="0" smtClean="0"/>
          </a:p>
          <a:p>
            <a:r>
              <a:rPr lang="en-US" sz="3000" dirty="0" smtClean="0"/>
              <a:t>Anti-inflammatories - Afrin (pseudoephedrine)</a:t>
            </a:r>
            <a:endParaRPr lang="en-US" sz="3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Supine with General Anesthesia</a:t>
            </a:r>
          </a:p>
          <a:p>
            <a:r>
              <a:rPr lang="en-US"/>
              <a:t>Modified Fowler’s with Local Anesthesia</a:t>
            </a:r>
          </a:p>
          <a:p>
            <a:r>
              <a:rPr lang="en-US"/>
              <a:t>Pillow under head</a:t>
            </a:r>
          </a:p>
          <a:p>
            <a:r>
              <a:rPr lang="en-US"/>
              <a:t>Arms tucked or secured across chest</a:t>
            </a:r>
          </a:p>
          <a:p>
            <a:r>
              <a:rPr lang="en-US"/>
              <a:t>Footboard with Fowler’s</a:t>
            </a:r>
          </a:p>
          <a:p>
            <a:r>
              <a:rPr lang="en-US"/>
              <a:t>Safety strap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Nare hair clipping</a:t>
            </a:r>
          </a:p>
          <a:p>
            <a:pPr>
              <a:lnSpc>
                <a:spcPct val="90000"/>
              </a:lnSpc>
            </a:pPr>
            <a:r>
              <a:rPr lang="en-US"/>
              <a:t>Eye protection</a:t>
            </a:r>
          </a:p>
          <a:p>
            <a:pPr>
              <a:lnSpc>
                <a:spcPct val="90000"/>
              </a:lnSpc>
            </a:pPr>
            <a:r>
              <a:rPr lang="en-US"/>
              <a:t>Mild antiseptic on face</a:t>
            </a:r>
          </a:p>
          <a:p>
            <a:pPr>
              <a:lnSpc>
                <a:spcPct val="90000"/>
              </a:lnSpc>
            </a:pPr>
            <a:r>
              <a:rPr lang="en-US"/>
              <a:t>Cotton tipped applicator nostril cleansing </a:t>
            </a:r>
          </a:p>
          <a:p>
            <a:pPr>
              <a:lnSpc>
                <a:spcPct val="90000"/>
              </a:lnSpc>
            </a:pPr>
            <a:r>
              <a:rPr lang="en-US"/>
              <a:t>Begins at upper lip, beyond hairline, below chin</a:t>
            </a:r>
          </a:p>
          <a:p>
            <a:pPr>
              <a:lnSpc>
                <a:spcPct val="90000"/>
              </a:lnSpc>
            </a:pPr>
            <a:r>
              <a:rPr lang="en-US"/>
              <a:t>Prevent prep solution from entering eyes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Draping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Turban like head wrap</a:t>
            </a:r>
          </a:p>
          <a:p>
            <a:r>
              <a:rPr lang="en-US"/>
              <a:t>3 triangle folded towels </a:t>
            </a:r>
          </a:p>
          <a:p>
            <a:r>
              <a:rPr lang="en-US"/>
              <a:t>Forehead bar towel or sheet</a:t>
            </a:r>
          </a:p>
          <a:p>
            <a:r>
              <a:rPr lang="en-US"/>
              <a:t>Split sheet</a:t>
            </a:r>
          </a:p>
          <a:p>
            <a:r>
              <a:rPr lang="en-US"/>
              <a:t>Body drape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Supplies, Equipment, Instrumentation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Medicine cups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2 local syringes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2”  25 or 27gauge needles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Long cotton tipped applicators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Packing gauze, cotton, or </a:t>
            </a:r>
            <a:r>
              <a:rPr lang="en-US" sz="1800" dirty="0" err="1"/>
              <a:t>cottonoids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Headlight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Microscope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Nasal or septum speculum</a:t>
            </a:r>
          </a:p>
          <a:p>
            <a:pPr>
              <a:lnSpc>
                <a:spcPct val="80000"/>
              </a:lnSpc>
            </a:pPr>
            <a:r>
              <a:rPr lang="en-US" sz="1800"/>
              <a:t>Bayonet forceps</a:t>
            </a:r>
          </a:p>
          <a:p>
            <a:pPr>
              <a:lnSpc>
                <a:spcPct val="80000"/>
              </a:lnSpc>
            </a:pPr>
            <a:r>
              <a:rPr lang="en-US" sz="1800"/>
              <a:t>Small scissors (Joseph)</a:t>
            </a:r>
          </a:p>
          <a:p>
            <a:pPr>
              <a:lnSpc>
                <a:spcPct val="80000"/>
              </a:lnSpc>
            </a:pPr>
            <a:r>
              <a:rPr lang="en-US" sz="1800"/>
              <a:t>Curettes</a:t>
            </a:r>
          </a:p>
          <a:p>
            <a:pPr>
              <a:lnSpc>
                <a:spcPct val="80000"/>
              </a:lnSpc>
            </a:pPr>
            <a:r>
              <a:rPr lang="en-US" sz="1800"/>
              <a:t>Skin hooks</a:t>
            </a:r>
          </a:p>
          <a:p>
            <a:pPr>
              <a:lnSpc>
                <a:spcPct val="80000"/>
              </a:lnSpc>
            </a:pPr>
            <a:r>
              <a:rPr lang="en-US" sz="1800"/>
              <a:t>6, 30, 70</a:t>
            </a:r>
            <a:r>
              <a:rPr lang="en-US" sz="1800">
                <a:cs typeface="Arial" charset="0"/>
              </a:rPr>
              <a:t>° endoscopes</a:t>
            </a:r>
          </a:p>
          <a:p>
            <a:pPr>
              <a:lnSpc>
                <a:spcPct val="80000"/>
              </a:lnSpc>
            </a:pPr>
            <a:r>
              <a:rPr lang="en-US" sz="1800">
                <a:cs typeface="Arial" charset="0"/>
              </a:rPr>
              <a:t>Nasal chisel &amp; mallet</a:t>
            </a:r>
          </a:p>
          <a:p>
            <a:pPr>
              <a:lnSpc>
                <a:spcPct val="80000"/>
              </a:lnSpc>
            </a:pPr>
            <a:r>
              <a:rPr lang="en-US" sz="1800">
                <a:cs typeface="Arial" charset="0"/>
              </a:rPr>
              <a:t>Nasal dressing forceps</a:t>
            </a:r>
          </a:p>
          <a:p>
            <a:pPr>
              <a:lnSpc>
                <a:spcPct val="80000"/>
              </a:lnSpc>
            </a:pPr>
            <a:r>
              <a:rPr lang="en-US" sz="1800">
                <a:cs typeface="Arial" charset="0"/>
              </a:rPr>
              <a:t>Hartman nasal forceps</a:t>
            </a:r>
          </a:p>
          <a:p>
            <a:pPr>
              <a:lnSpc>
                <a:spcPct val="80000"/>
              </a:lnSpc>
            </a:pPr>
            <a:r>
              <a:rPr lang="en-US" sz="1800">
                <a:cs typeface="Arial" charset="0"/>
              </a:rPr>
              <a:t>Septal knife (Joseph or Cottle)</a:t>
            </a:r>
          </a:p>
          <a:p>
            <a:pPr>
              <a:lnSpc>
                <a:spcPct val="80000"/>
              </a:lnSpc>
            </a:pPr>
            <a:r>
              <a:rPr lang="en-US" sz="1800">
                <a:cs typeface="Arial" charset="0"/>
              </a:rPr>
              <a:t>Ballenger swivel knife</a:t>
            </a:r>
          </a:p>
          <a:p>
            <a:pPr>
              <a:lnSpc>
                <a:spcPct val="80000"/>
              </a:lnSpc>
            </a:pPr>
            <a:r>
              <a:rPr lang="en-US" sz="1800">
                <a:cs typeface="Arial" charset="0"/>
              </a:rPr>
              <a:t>Freer elevator</a:t>
            </a:r>
          </a:p>
          <a:p>
            <a:pPr>
              <a:lnSpc>
                <a:spcPct val="80000"/>
              </a:lnSpc>
            </a:pPr>
            <a:r>
              <a:rPr lang="en-US" sz="1800">
                <a:cs typeface="Arial" charset="0"/>
              </a:rPr>
              <a:t>Nasal Rasp (Foman)</a:t>
            </a:r>
          </a:p>
          <a:p>
            <a:pPr>
              <a:lnSpc>
                <a:spcPct val="80000"/>
              </a:lnSpc>
            </a:pPr>
            <a:r>
              <a:rPr lang="en-US" sz="1800">
                <a:cs typeface="Arial" charset="0"/>
              </a:rPr>
              <a:t>Fine suction tips (irrigate often)</a:t>
            </a:r>
          </a:p>
          <a:p>
            <a:pPr>
              <a:lnSpc>
                <a:spcPct val="80000"/>
              </a:lnSpc>
            </a:pPr>
            <a:endParaRPr lang="en-US" sz="1800"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 and Nasal Surgery not truly sterile surgical procedures, however, aseptic technique imperative to prevent infection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Cavity and Throat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Terminology of the Oral Cavity &amp; Throat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Adenoids-(pharyngeal tonsils if enlarged) lymphatic tissue in </a:t>
            </a:r>
            <a:r>
              <a:rPr lang="en-US" sz="1800" dirty="0" err="1"/>
              <a:t>nasopharynx</a:t>
            </a:r>
            <a:r>
              <a:rPr lang="en-US" sz="1800" dirty="0"/>
              <a:t> (atrophies with age)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Epiglottis-small structure at back of throat, covers larynx when swallowing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Fauces</a:t>
            </a:r>
            <a:r>
              <a:rPr lang="en-US" sz="1800" dirty="0"/>
              <a:t>-opening of the oropharynx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Glottis-space between the vocal cords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Larynx (voice box) cartilaginous </a:t>
            </a:r>
            <a:r>
              <a:rPr lang="en-US" sz="1800" dirty="0"/>
              <a:t>structure above the trachea, houses the vocal cords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Palatine tonsils-lymphatic oval masses of tissue in the oropharynx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Papilloma-benign epithelial tumor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Pharynx-(throat) begins at internal nares and ends posterior to the larynx where it joins the esophagus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Stomatitis-inflammation of the mouth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Thyroid cartilage-(Adam’s apple)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Trachea-(airway) cartilaginous tube extending from the larynx to the bronchial tubes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Vocal cords-fibrous bands of tissue, stretched across the hollow interior of the larynx which vibrate to create sound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Anatomy of the Upper Aerodigestive Tract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495800"/>
          </a:xfrm>
        </p:spPr>
        <p:txBody>
          <a:bodyPr/>
          <a:lstStyle/>
          <a:p>
            <a:r>
              <a:rPr lang="en-US" b="1" dirty="0"/>
              <a:t>Pharynx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</a:t>
            </a:r>
            <a:r>
              <a:rPr lang="en-US" sz="2400" dirty="0" smtClean="0"/>
              <a:t>1. </a:t>
            </a:r>
            <a:r>
              <a:rPr lang="en-US" sz="2400" dirty="0" err="1" smtClean="0"/>
              <a:t>Nasopharynx</a:t>
            </a:r>
            <a:r>
              <a:rPr lang="en-US" sz="2400" dirty="0" smtClean="0"/>
              <a:t> </a:t>
            </a:r>
            <a:r>
              <a:rPr lang="en-US" sz="1400" dirty="0" smtClean="0"/>
              <a:t>nares to uvula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sz="2000" dirty="0"/>
              <a:t>Eustachian </a:t>
            </a:r>
            <a:r>
              <a:rPr lang="en-US" sz="2000" dirty="0" smtClean="0"/>
              <a:t>tubes </a:t>
            </a:r>
            <a:r>
              <a:rPr lang="en-US" sz="1400" dirty="0" smtClean="0"/>
              <a:t>auditory tube</a:t>
            </a:r>
            <a:endParaRPr lang="en-US" sz="14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      Pharyngeal </a:t>
            </a:r>
            <a:r>
              <a:rPr lang="en-US" sz="2000" dirty="0" smtClean="0"/>
              <a:t>tonsils </a:t>
            </a:r>
            <a:r>
              <a:rPr lang="en-US" sz="1400" dirty="0" smtClean="0"/>
              <a:t>enlarged called adenoids</a:t>
            </a: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   </a:t>
            </a:r>
            <a:r>
              <a:rPr lang="en-US" sz="2000" dirty="0" smtClean="0"/>
              <a:t>2. </a:t>
            </a:r>
            <a:r>
              <a:rPr lang="en-US" sz="2400" dirty="0" smtClean="0"/>
              <a:t>Oropharynx </a:t>
            </a:r>
            <a:r>
              <a:rPr lang="en-US" sz="1400" dirty="0" smtClean="0"/>
              <a:t>uvula to hyoid (tongue base)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  </a:t>
            </a:r>
            <a:r>
              <a:rPr lang="en-US" sz="2000" dirty="0"/>
              <a:t>Palatine </a:t>
            </a:r>
            <a:r>
              <a:rPr lang="en-US" sz="2000" dirty="0" smtClean="0"/>
              <a:t>tonsils </a:t>
            </a:r>
            <a:r>
              <a:rPr lang="en-US" sz="1400" dirty="0" smtClean="0"/>
              <a:t>back of oropharynx</a:t>
            </a: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     Lingual tonsils</a:t>
            </a:r>
            <a:r>
              <a:rPr lang="en-US" sz="2400" dirty="0"/>
              <a:t> </a:t>
            </a:r>
            <a:r>
              <a:rPr lang="en-US" sz="1400" dirty="0" smtClean="0"/>
              <a:t>base of tongue</a:t>
            </a:r>
            <a:r>
              <a:rPr lang="en-US" sz="2400" dirty="0" smtClean="0"/>
              <a:t>   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 </a:t>
            </a:r>
            <a:r>
              <a:rPr lang="en-US" sz="2400" dirty="0" smtClean="0"/>
              <a:t>3. Laryngopharynx </a:t>
            </a:r>
            <a:r>
              <a:rPr lang="en-US" sz="1400" dirty="0" smtClean="0"/>
              <a:t>hyoid to larynx/esophageal bifurcation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343400"/>
          </a:xfrm>
        </p:spPr>
        <p:txBody>
          <a:bodyPr/>
          <a:lstStyle/>
          <a:p>
            <a:r>
              <a:rPr lang="en-US" b="1" dirty="0"/>
              <a:t>Salivary glands</a:t>
            </a:r>
          </a:p>
          <a:p>
            <a:r>
              <a:rPr lang="en-US" sz="2400" dirty="0" smtClean="0"/>
              <a:t>Sublingual </a:t>
            </a:r>
            <a:r>
              <a:rPr lang="en-US" sz="1400" dirty="0" smtClean="0"/>
              <a:t>under tongue</a:t>
            </a:r>
            <a:endParaRPr lang="en-US" sz="2400" dirty="0"/>
          </a:p>
          <a:p>
            <a:r>
              <a:rPr lang="en-US" sz="2400" dirty="0" smtClean="0"/>
              <a:t>Submandibular </a:t>
            </a:r>
            <a:r>
              <a:rPr lang="en-US" sz="1400" dirty="0" smtClean="0"/>
              <a:t>under jawbone</a:t>
            </a:r>
            <a:endParaRPr lang="en-US" sz="2400" dirty="0"/>
          </a:p>
          <a:p>
            <a:r>
              <a:rPr lang="en-US" sz="2400" dirty="0"/>
              <a:t>Parotid </a:t>
            </a:r>
            <a:r>
              <a:rPr lang="en-US" sz="1400" dirty="0" smtClean="0"/>
              <a:t>largest / in front of mastoid process and below </a:t>
            </a:r>
            <a:r>
              <a:rPr lang="en-US" sz="1400" dirty="0" err="1" smtClean="0"/>
              <a:t>zygomatic</a:t>
            </a:r>
            <a:r>
              <a:rPr lang="en-US" sz="1400" dirty="0" smtClean="0"/>
              <a:t> arch</a:t>
            </a:r>
            <a:endParaRPr lang="en-US" sz="2400" dirty="0"/>
          </a:p>
          <a:p>
            <a:r>
              <a:rPr lang="en-US" b="1" dirty="0" smtClean="0"/>
              <a:t>Larynx </a:t>
            </a:r>
            <a:r>
              <a:rPr lang="en-US" sz="1400" dirty="0" err="1" smtClean="0"/>
              <a:t>voicebox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/>
              <a:t>Trachea</a:t>
            </a:r>
          </a:p>
          <a:p>
            <a:r>
              <a:rPr lang="en-US" b="1" dirty="0"/>
              <a:t>Bronchi &amp; Lungs</a:t>
            </a:r>
          </a:p>
          <a:p>
            <a:r>
              <a:rPr lang="en-US" b="1" dirty="0"/>
              <a:t>Esophagus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Tonsillectomy – removal of palatine tonsils</a:t>
            </a:r>
          </a:p>
          <a:p>
            <a:r>
              <a:rPr lang="en-US" dirty="0" smtClean="0"/>
              <a:t>Adenoidectomy removal of pharyngeal tonsils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Parotidectomy</a:t>
            </a:r>
            <a:r>
              <a:rPr lang="en-US" dirty="0" smtClean="0"/>
              <a:t> risk of Facial nerve (VII) damage due to its proximity to the parotid gland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4191000"/>
            <a:ext cx="3765004" cy="244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2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of the EAR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Auditory- related to sense of hearing</a:t>
            </a:r>
          </a:p>
          <a:p>
            <a:pPr>
              <a:lnSpc>
                <a:spcPct val="80000"/>
              </a:lnSpc>
            </a:pPr>
            <a:r>
              <a:rPr lang="en-US" sz="2000"/>
              <a:t>Auditory acuity- sharpness/acuity of sense of hearing</a:t>
            </a:r>
          </a:p>
          <a:p>
            <a:pPr>
              <a:lnSpc>
                <a:spcPct val="80000"/>
              </a:lnSpc>
            </a:pPr>
            <a:r>
              <a:rPr lang="en-US" sz="2000"/>
              <a:t>Aural – related to the ear</a:t>
            </a:r>
          </a:p>
          <a:p>
            <a:pPr>
              <a:lnSpc>
                <a:spcPct val="80000"/>
              </a:lnSpc>
            </a:pPr>
            <a:r>
              <a:rPr lang="en-US" sz="2000"/>
              <a:t>Conduction – transmission of sound waves through air or bone (conduction media)</a:t>
            </a:r>
          </a:p>
          <a:p>
            <a:pPr>
              <a:lnSpc>
                <a:spcPct val="80000"/>
              </a:lnSpc>
            </a:pPr>
            <a:r>
              <a:rPr lang="en-US" sz="2000"/>
              <a:t>Conductive loss – hearing loss related to external or middle ear defect, disease, infection, trauma (can be restored by surgery)</a:t>
            </a:r>
          </a:p>
          <a:p>
            <a:pPr>
              <a:lnSpc>
                <a:spcPct val="80000"/>
              </a:lnSpc>
            </a:pPr>
            <a:r>
              <a:rPr lang="en-US" sz="2000"/>
              <a:t>Decibel – unit used for measuring sound and degree of hearing loss</a:t>
            </a:r>
          </a:p>
          <a:p>
            <a:pPr>
              <a:lnSpc>
                <a:spcPct val="80000"/>
              </a:lnSpc>
            </a:pPr>
            <a:r>
              <a:rPr lang="en-US" sz="2000"/>
              <a:t>Mastoiditis – inflammation in mastoid process</a:t>
            </a:r>
          </a:p>
          <a:p>
            <a:pPr>
              <a:lnSpc>
                <a:spcPct val="80000"/>
              </a:lnSpc>
            </a:pPr>
            <a:r>
              <a:rPr lang="en-US" sz="2000"/>
              <a:t>Meniere’s Disease or Syndrome- disorder of inner ear’s labyrinth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(sx: deafness, tinnitus, dizziness, feeling of ear pressure or fullness)</a:t>
            </a:r>
          </a:p>
          <a:p>
            <a:pPr>
              <a:lnSpc>
                <a:spcPct val="80000"/>
              </a:lnSpc>
            </a:pPr>
            <a:r>
              <a:rPr lang="en-US" sz="2000"/>
              <a:t>Ossicle – referring to one of the following small ear bones:  malleus, incus, stapes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so6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807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Physiology of Taste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Gustatory </a:t>
            </a:r>
            <a:r>
              <a:rPr lang="en-US" sz="2800" dirty="0" smtClean="0"/>
              <a:t>sense = taste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Bipolar neurons in taste buds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4 chemicals detected:  sweet, sour, salt, bitter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Taste related to smell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Taste detected 2/3 anterior taste buds from facial </a:t>
            </a:r>
            <a:r>
              <a:rPr lang="en-US" sz="2800" dirty="0" smtClean="0"/>
              <a:t>nerve (VII), </a:t>
            </a:r>
            <a:r>
              <a:rPr lang="en-US" sz="2800" dirty="0"/>
              <a:t>1/3 posterior tongue from </a:t>
            </a:r>
            <a:r>
              <a:rPr lang="en-US" sz="2800" dirty="0" err="1"/>
              <a:t>glossopharyngeal</a:t>
            </a:r>
            <a:r>
              <a:rPr lang="en-US" sz="2800" dirty="0"/>
              <a:t> </a:t>
            </a:r>
            <a:r>
              <a:rPr lang="en-US" sz="2800" dirty="0" smtClean="0"/>
              <a:t>nerve (IX)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Are most sensitive to bitter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Takes a lot of sweet to </a:t>
            </a:r>
            <a:r>
              <a:rPr lang="en-US" sz="2800" dirty="0" smtClean="0"/>
              <a:t>detect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Interpreted in cerebrum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Pathology of the Upper Aerodigestive Tract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Pharyngitis</a:t>
            </a:r>
          </a:p>
          <a:p>
            <a:r>
              <a:rPr lang="en-US"/>
              <a:t>Epiglottitis</a:t>
            </a:r>
          </a:p>
          <a:p>
            <a:r>
              <a:rPr lang="en-US"/>
              <a:t>Tonsillitis</a:t>
            </a:r>
          </a:p>
          <a:p>
            <a:r>
              <a:rPr lang="en-US"/>
              <a:t>Peritonsillar abscess</a:t>
            </a:r>
          </a:p>
          <a:p>
            <a:r>
              <a:rPr lang="en-US"/>
              <a:t>Sleep apnea</a:t>
            </a:r>
          </a:p>
          <a:p>
            <a:r>
              <a:rPr lang="en-US"/>
              <a:t>Foreign bodies</a:t>
            </a:r>
          </a:p>
          <a:p>
            <a:r>
              <a:rPr lang="en-US"/>
              <a:t>Laryngitis 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Polyps</a:t>
            </a:r>
          </a:p>
          <a:p>
            <a:r>
              <a:rPr lang="en-US" dirty="0"/>
              <a:t>Vocal cord </a:t>
            </a:r>
            <a:r>
              <a:rPr lang="en-US" dirty="0" smtClean="0"/>
              <a:t>nodules </a:t>
            </a:r>
            <a:endParaRPr lang="en-US" dirty="0"/>
          </a:p>
          <a:p>
            <a:r>
              <a:rPr lang="en-US" dirty="0"/>
              <a:t>Laryngeal neoplasms</a:t>
            </a:r>
          </a:p>
          <a:p>
            <a:r>
              <a:rPr lang="en-US" dirty="0"/>
              <a:t>Tumor </a:t>
            </a:r>
          </a:p>
          <a:p>
            <a:r>
              <a:rPr lang="en-US" dirty="0" err="1"/>
              <a:t>Tracheitis</a:t>
            </a:r>
            <a:endParaRPr lang="en-US" dirty="0"/>
          </a:p>
          <a:p>
            <a:r>
              <a:rPr lang="en-US" dirty="0"/>
              <a:t>Bronchitis</a:t>
            </a:r>
          </a:p>
          <a:p>
            <a:r>
              <a:rPr lang="en-US" dirty="0"/>
              <a:t>Croup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Pathology of the Esophagus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Esophagitis</a:t>
            </a:r>
          </a:p>
          <a:p>
            <a:r>
              <a:rPr lang="en-US" dirty="0"/>
              <a:t>Ulceration </a:t>
            </a:r>
          </a:p>
          <a:p>
            <a:r>
              <a:rPr lang="en-US" dirty="0"/>
              <a:t>Neoplasms</a:t>
            </a:r>
          </a:p>
          <a:p>
            <a:r>
              <a:rPr lang="en-US" dirty="0"/>
              <a:t>Foreign bodies</a:t>
            </a:r>
          </a:p>
          <a:p>
            <a:r>
              <a:rPr lang="en-US" dirty="0" err="1"/>
              <a:t>Zenker’s</a:t>
            </a:r>
            <a:r>
              <a:rPr lang="en-US" dirty="0"/>
              <a:t> </a:t>
            </a:r>
            <a:r>
              <a:rPr lang="en-US" dirty="0" smtClean="0"/>
              <a:t>diverticulum located in esophagus – dx w/ </a:t>
            </a:r>
            <a:r>
              <a:rPr lang="en-US" dirty="0" err="1" smtClean="0"/>
              <a:t>esophagoscopy</a:t>
            </a:r>
            <a:r>
              <a:rPr lang="en-US" dirty="0" smtClean="0"/>
              <a:t> - 1°sx </a:t>
            </a:r>
            <a:r>
              <a:rPr lang="en-US" dirty="0" smtClean="0"/>
              <a:t>dysphagia</a:t>
            </a:r>
          </a:p>
          <a:p>
            <a:r>
              <a:rPr lang="en-US" dirty="0" smtClean="0"/>
              <a:t>Esophageal </a:t>
            </a:r>
            <a:r>
              <a:rPr lang="en-US" dirty="0" err="1" smtClean="0"/>
              <a:t>varices</a:t>
            </a:r>
            <a:r>
              <a:rPr lang="en-US" dirty="0" smtClean="0"/>
              <a:t> - esophagus erodes due to severe alcoholism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Testing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Direct Visualization</a:t>
            </a:r>
          </a:p>
          <a:p>
            <a:pPr>
              <a:lnSpc>
                <a:spcPct val="90000"/>
              </a:lnSpc>
            </a:pPr>
            <a:r>
              <a:rPr lang="en-US" dirty="0"/>
              <a:t>Culture &amp; Sensitivity (C&amp;S)</a:t>
            </a:r>
          </a:p>
          <a:p>
            <a:pPr>
              <a:lnSpc>
                <a:spcPct val="90000"/>
              </a:lnSpc>
            </a:pPr>
            <a:r>
              <a:rPr lang="en-US" dirty="0"/>
              <a:t>CBC</a:t>
            </a:r>
          </a:p>
          <a:p>
            <a:pPr>
              <a:lnSpc>
                <a:spcPct val="90000"/>
              </a:lnSpc>
            </a:pPr>
            <a:r>
              <a:rPr lang="en-US" dirty="0"/>
              <a:t>X-Ray</a:t>
            </a:r>
          </a:p>
          <a:p>
            <a:pPr>
              <a:lnSpc>
                <a:spcPct val="90000"/>
              </a:lnSpc>
            </a:pPr>
            <a:r>
              <a:rPr lang="en-US" dirty="0"/>
              <a:t>CT Scan</a:t>
            </a:r>
          </a:p>
          <a:p>
            <a:pPr>
              <a:lnSpc>
                <a:spcPct val="90000"/>
              </a:lnSpc>
            </a:pPr>
            <a:r>
              <a:rPr lang="en-US" dirty="0"/>
              <a:t>MRI</a:t>
            </a:r>
          </a:p>
          <a:p>
            <a:pPr>
              <a:lnSpc>
                <a:spcPct val="90000"/>
              </a:lnSpc>
            </a:pPr>
            <a:r>
              <a:rPr lang="en-US" dirty="0"/>
              <a:t>Endoscopy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Anesthesia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</a:t>
            </a:r>
          </a:p>
          <a:p>
            <a:r>
              <a:rPr lang="en-US" dirty="0"/>
              <a:t>Site of intubation </a:t>
            </a:r>
            <a:r>
              <a:rPr lang="en-US" dirty="0" smtClean="0"/>
              <a:t>typically opposite </a:t>
            </a:r>
            <a:r>
              <a:rPr lang="en-US" dirty="0"/>
              <a:t>that of operative site (nose verses throat)</a:t>
            </a:r>
          </a:p>
          <a:p>
            <a:r>
              <a:rPr lang="en-US" dirty="0"/>
              <a:t>MAC with IV Sedation</a:t>
            </a:r>
          </a:p>
          <a:p>
            <a:r>
              <a:rPr lang="en-US" dirty="0"/>
              <a:t>Local Anesthesia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Anesthetic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pure oxygen</a:t>
            </a:r>
          </a:p>
          <a:p>
            <a:r>
              <a:rPr lang="en-US" dirty="0" smtClean="0"/>
              <a:t>Risk of fire especially with laser use</a:t>
            </a:r>
          </a:p>
          <a:p>
            <a:r>
              <a:rPr lang="en-US" dirty="0" smtClean="0"/>
              <a:t>Laser-safe ET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679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Steroids per </a:t>
            </a:r>
            <a:r>
              <a:rPr lang="en-US" sz="2800" dirty="0" smtClean="0"/>
              <a:t>anesthesia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Anti-inflammatories (Afrin)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Water soluble lubricant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Topical anesthetics</a:t>
            </a:r>
            <a:r>
              <a:rPr lang="en-US" sz="2800" dirty="0"/>
              <a:t>: </a:t>
            </a:r>
            <a:r>
              <a:rPr lang="en-US" sz="2800" dirty="0" err="1"/>
              <a:t>Lidocaine</a:t>
            </a:r>
            <a:r>
              <a:rPr lang="en-US" sz="2800" dirty="0"/>
              <a:t> jelly </a:t>
            </a:r>
            <a:r>
              <a:rPr lang="en-US" sz="2800" dirty="0" smtClean="0"/>
              <a:t>lubricant, (</a:t>
            </a:r>
            <a:r>
              <a:rPr lang="en-US" sz="2800" dirty="0" err="1" smtClean="0"/>
              <a:t>Cetacaine</a:t>
            </a:r>
            <a:r>
              <a:rPr lang="en-US" sz="2800" dirty="0" smtClean="0"/>
              <a:t> spray, 4</a:t>
            </a:r>
            <a:r>
              <a:rPr lang="en-US" sz="2800" dirty="0"/>
              <a:t>% cocaine (</a:t>
            </a:r>
            <a:r>
              <a:rPr lang="en-US" sz="2800" dirty="0" smtClean="0"/>
              <a:t>topical ONLY)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Local anesthetics: </a:t>
            </a:r>
            <a:r>
              <a:rPr lang="en-US" sz="2800" dirty="0" err="1" smtClean="0"/>
              <a:t>Lidocaine</a:t>
            </a:r>
            <a:r>
              <a:rPr lang="en-US" sz="2800" dirty="0" smtClean="0"/>
              <a:t> or Marcaine with </a:t>
            </a:r>
            <a:r>
              <a:rPr lang="en-US" sz="2800" dirty="0"/>
              <a:t>or without </a:t>
            </a:r>
            <a:r>
              <a:rPr lang="en-US" sz="2800" dirty="0" smtClean="0"/>
              <a:t>epinephrine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Topical </a:t>
            </a:r>
            <a:r>
              <a:rPr lang="en-US" sz="2800" dirty="0" err="1" smtClean="0"/>
              <a:t>hemostatics</a:t>
            </a:r>
            <a:r>
              <a:rPr lang="en-US" sz="2800" dirty="0" smtClean="0"/>
              <a:t>: </a:t>
            </a:r>
            <a:r>
              <a:rPr lang="en-US" sz="2800" dirty="0" err="1" smtClean="0"/>
              <a:t>Gelfoam</a:t>
            </a:r>
            <a:r>
              <a:rPr lang="en-US" sz="2800" dirty="0" smtClean="0"/>
              <a:t>, neo-</a:t>
            </a:r>
            <a:r>
              <a:rPr lang="en-US" sz="2800" dirty="0" err="1" smtClean="0"/>
              <a:t>synephrine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Positioning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Supine</a:t>
            </a:r>
          </a:p>
          <a:p>
            <a:pPr>
              <a:lnSpc>
                <a:spcPct val="90000"/>
              </a:lnSpc>
            </a:pPr>
            <a:r>
              <a:rPr lang="en-US"/>
              <a:t>Sitting</a:t>
            </a:r>
          </a:p>
          <a:p>
            <a:pPr>
              <a:lnSpc>
                <a:spcPct val="90000"/>
              </a:lnSpc>
            </a:pPr>
            <a:r>
              <a:rPr lang="en-US"/>
              <a:t>Arms tucked</a:t>
            </a:r>
          </a:p>
          <a:p>
            <a:pPr>
              <a:lnSpc>
                <a:spcPct val="90000"/>
              </a:lnSpc>
            </a:pPr>
            <a:r>
              <a:rPr lang="en-US"/>
              <a:t>Shoulder roll</a:t>
            </a:r>
          </a:p>
          <a:p>
            <a:pPr>
              <a:lnSpc>
                <a:spcPct val="90000"/>
              </a:lnSpc>
            </a:pPr>
            <a:r>
              <a:rPr lang="en-US"/>
              <a:t>Head support (donut)</a:t>
            </a:r>
          </a:p>
          <a:p>
            <a:pPr>
              <a:lnSpc>
                <a:spcPct val="90000"/>
              </a:lnSpc>
            </a:pPr>
            <a:r>
              <a:rPr lang="en-US"/>
              <a:t>Pillow under knees</a:t>
            </a:r>
          </a:p>
          <a:p>
            <a:pPr>
              <a:lnSpc>
                <a:spcPct val="90000"/>
              </a:lnSpc>
            </a:pPr>
            <a:r>
              <a:rPr lang="en-US"/>
              <a:t>Safety strap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None </a:t>
            </a:r>
            <a:r>
              <a:rPr lang="en-US" dirty="0" smtClean="0"/>
              <a:t>to extensive</a:t>
            </a:r>
            <a:endParaRPr lang="en-US" dirty="0"/>
          </a:p>
          <a:p>
            <a:r>
              <a:rPr lang="en-US" dirty="0"/>
              <a:t>Surgeon’s preference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Terminology of the Ear Continued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Otitis media – acute or chronic inflammation of the middle ear</a:t>
            </a:r>
          </a:p>
          <a:p>
            <a:pPr>
              <a:lnSpc>
                <a:spcPct val="80000"/>
              </a:lnSpc>
            </a:pPr>
            <a:r>
              <a:rPr lang="en-US" sz="2000"/>
              <a:t>Oto – related to the ear</a:t>
            </a:r>
          </a:p>
          <a:p>
            <a:pPr>
              <a:lnSpc>
                <a:spcPct val="80000"/>
              </a:lnSpc>
            </a:pPr>
            <a:r>
              <a:rPr lang="en-US" sz="2000"/>
              <a:t>Otology – related to the ear</a:t>
            </a:r>
          </a:p>
          <a:p>
            <a:pPr>
              <a:lnSpc>
                <a:spcPct val="80000"/>
              </a:lnSpc>
            </a:pPr>
            <a:r>
              <a:rPr lang="en-US" sz="2000"/>
              <a:t>Otosclerosis – formation of spongy bone around the oval window that causes immobility of the stapes resulting in deafness</a:t>
            </a:r>
          </a:p>
          <a:p>
            <a:pPr>
              <a:lnSpc>
                <a:spcPct val="80000"/>
              </a:lnSpc>
            </a:pPr>
            <a:r>
              <a:rPr lang="en-US" sz="2000"/>
              <a:t>PE Tubes (pressure equalization) – drainage tubes placed in the eardrum or tympanic membrane allowing drainage of fluid in the middle ear preventing fluid build up that leads to infection</a:t>
            </a:r>
          </a:p>
          <a:p>
            <a:pPr>
              <a:lnSpc>
                <a:spcPct val="80000"/>
              </a:lnSpc>
            </a:pPr>
            <a:r>
              <a:rPr lang="en-US" sz="2000"/>
              <a:t>Sensorineural loss – defect in the inner ear from nerve tissue damage that causes hearing loss (surgery does not help)</a:t>
            </a:r>
          </a:p>
          <a:p>
            <a:pPr>
              <a:lnSpc>
                <a:spcPct val="80000"/>
              </a:lnSpc>
            </a:pPr>
            <a:r>
              <a:rPr lang="en-US" sz="2000"/>
              <a:t>Tinnitis – a subjective symptom of ringing in the ear</a:t>
            </a:r>
          </a:p>
          <a:p>
            <a:pPr>
              <a:lnSpc>
                <a:spcPct val="80000"/>
              </a:lnSpc>
            </a:pPr>
            <a:r>
              <a:rPr lang="en-US" sz="2000"/>
              <a:t>Vertigo – sensation of dizziness 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Draping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Head wrap</a:t>
            </a:r>
          </a:p>
          <a:p>
            <a:r>
              <a:rPr lang="en-US"/>
              <a:t>Towels</a:t>
            </a:r>
          </a:p>
          <a:p>
            <a:r>
              <a:rPr lang="en-US"/>
              <a:t>Impervious drape (Ioban)</a:t>
            </a:r>
          </a:p>
          <a:p>
            <a:r>
              <a:rPr lang="en-US"/>
              <a:t>Fenestrated sheet</a:t>
            </a:r>
          </a:p>
          <a:p>
            <a:r>
              <a:rPr lang="en-US"/>
              <a:t>U-sheet</a:t>
            </a:r>
          </a:p>
          <a:p>
            <a:r>
              <a:rPr lang="en-US"/>
              <a:t>None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Supplies, Equipment, Instrumentation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Basic pack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Basin set</a:t>
            </a:r>
          </a:p>
          <a:p>
            <a:pPr>
              <a:lnSpc>
                <a:spcPct val="80000"/>
              </a:lnSpc>
            </a:pPr>
            <a:r>
              <a:rPr lang="en-US" sz="1600" dirty="0" err="1"/>
              <a:t>Raytex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Tonsil </a:t>
            </a:r>
            <a:r>
              <a:rPr lang="en-US" sz="1600" dirty="0" smtClean="0"/>
              <a:t>sponges</a:t>
            </a:r>
          </a:p>
          <a:p>
            <a:pPr>
              <a:lnSpc>
                <a:spcPct val="80000"/>
              </a:lnSpc>
            </a:pPr>
            <a:r>
              <a:rPr lang="en-US" sz="1600" dirty="0" err="1" smtClean="0"/>
              <a:t>Cottonoids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Small </a:t>
            </a:r>
            <a:r>
              <a:rPr lang="en-US" sz="1600" dirty="0" smtClean="0"/>
              <a:t>basin 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Suction tubing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Suction tip (fine)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Blade of surgeon choice (#12)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Cautery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Suction/cautery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Plain, </a:t>
            </a:r>
            <a:r>
              <a:rPr lang="en-US" sz="1600" dirty="0" err="1"/>
              <a:t>vicryl</a:t>
            </a:r>
            <a:r>
              <a:rPr lang="en-US" sz="1600" dirty="0"/>
              <a:t>, silk suture or reels</a:t>
            </a:r>
          </a:p>
          <a:p>
            <a:pPr>
              <a:lnSpc>
                <a:spcPct val="80000"/>
              </a:lnSpc>
            </a:pPr>
            <a:r>
              <a:rPr lang="en-US" sz="1600" dirty="0" err="1"/>
              <a:t>Luken’s</a:t>
            </a:r>
            <a:r>
              <a:rPr lang="en-US" sz="1600" dirty="0"/>
              <a:t> </a:t>
            </a:r>
            <a:r>
              <a:rPr lang="en-US" sz="1600" dirty="0" smtClean="0"/>
              <a:t>specimen trap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Lubricant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Specimen container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Tongue depressor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Headlight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ECU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Microscope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Endoscopes (rigid or flexible)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Video tower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 or </a:t>
            </a:r>
            <a:r>
              <a:rPr lang="en-US" sz="1600" dirty="0" err="1"/>
              <a:t>Nd:YAG</a:t>
            </a:r>
            <a:r>
              <a:rPr lang="en-US" sz="1600" dirty="0"/>
              <a:t> laser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Mouth gag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Tonsil snare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Dental or laryngeal mirror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Biopsy forceps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Alligator forceps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Curettes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Fisher tonsil knife</a:t>
            </a:r>
          </a:p>
          <a:p>
            <a:pPr>
              <a:lnSpc>
                <a:spcPct val="80000"/>
              </a:lnSpc>
            </a:pPr>
            <a:r>
              <a:rPr lang="en-US" sz="1600" dirty="0" err="1"/>
              <a:t>Bougies</a:t>
            </a:r>
            <a:r>
              <a:rPr lang="en-US" sz="1600" dirty="0"/>
              <a:t> </a:t>
            </a:r>
            <a:r>
              <a:rPr lang="en-US" sz="1600" dirty="0" smtClean="0"/>
              <a:t>or </a:t>
            </a:r>
            <a:r>
              <a:rPr lang="en-US" sz="1600" dirty="0" err="1" smtClean="0"/>
              <a:t>Malonies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sz="1800" dirty="0" smtClean="0"/>
              <a:t>2 </a:t>
            </a:r>
          </a:p>
          <a:p>
            <a:r>
              <a:rPr lang="en-US" sz="1800" dirty="0" smtClean="0"/>
              <a:t>Most commonly used</a:t>
            </a:r>
          </a:p>
          <a:p>
            <a:r>
              <a:rPr lang="en-US" sz="1800" dirty="0" smtClean="0"/>
              <a:t>Superficial tissue not clear liquids</a:t>
            </a:r>
          </a:p>
          <a:p>
            <a:r>
              <a:rPr lang="en-US" sz="1800" dirty="0" smtClean="0"/>
              <a:t>Effect dependent on heat build-up</a:t>
            </a:r>
          </a:p>
          <a:p>
            <a:r>
              <a:rPr lang="en-US" sz="1800" dirty="0" smtClean="0"/>
              <a:t>Invisible beam</a:t>
            </a:r>
          </a:p>
          <a:p>
            <a:r>
              <a:rPr lang="en-US" sz="1800" dirty="0" smtClean="0"/>
              <a:t>Use helium + neon </a:t>
            </a:r>
            <a:r>
              <a:rPr lang="en-US" sz="1800" smtClean="0"/>
              <a:t>(“He-Ne </a:t>
            </a:r>
            <a:r>
              <a:rPr lang="en-US" sz="1800" dirty="0" smtClean="0"/>
              <a:t>beam) red beam as aiming 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Nd-Yag</a:t>
            </a:r>
            <a:endParaRPr lang="en-US" dirty="0" smtClean="0"/>
          </a:p>
          <a:p>
            <a:r>
              <a:rPr lang="en-US" sz="1800" dirty="0" smtClean="0"/>
              <a:t>Most powerful and precise</a:t>
            </a:r>
          </a:p>
          <a:p>
            <a:r>
              <a:rPr lang="en-US" sz="1800" dirty="0" smtClean="0"/>
              <a:t>Fiber delivered </a:t>
            </a:r>
          </a:p>
          <a:p>
            <a:r>
              <a:rPr lang="en-US" sz="1800" dirty="0" smtClean="0"/>
              <a:t>Contact or noncontact modes</a:t>
            </a:r>
          </a:p>
          <a:p>
            <a:r>
              <a:rPr lang="en-US" sz="1800" dirty="0" smtClean="0"/>
              <a:t>Transmissible thru fluids</a:t>
            </a:r>
          </a:p>
          <a:p>
            <a:r>
              <a:rPr lang="en-US" sz="1800" dirty="0" smtClean="0"/>
              <a:t>Invisible beam</a:t>
            </a:r>
            <a:endParaRPr lang="en-US" dirty="0" smtClean="0"/>
          </a:p>
          <a:p>
            <a:r>
              <a:rPr lang="en-US" sz="1800" dirty="0" smtClean="0"/>
              <a:t>Use helium + neon (He-Ne beam) or white light as aiming source</a:t>
            </a:r>
          </a:p>
        </p:txBody>
      </p:sp>
    </p:spTree>
    <p:extLst>
      <p:ext uri="{BB962C8B-B14F-4D97-AF65-F5344CB8AC3E}">
        <p14:creationId xmlns:p14="http://schemas.microsoft.com/office/powerpoint/2010/main" val="2130348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Post-operative Considerations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00600"/>
          </a:xfrm>
        </p:spPr>
        <p:txBody>
          <a:bodyPr/>
          <a:lstStyle/>
          <a:p>
            <a:r>
              <a:rPr lang="en-US" dirty="0" smtClean="0"/>
              <a:t>Laryngospasm </a:t>
            </a:r>
          </a:p>
          <a:p>
            <a:pPr marL="0" indent="0">
              <a:buNone/>
            </a:pPr>
            <a:r>
              <a:rPr lang="en-US" dirty="0" smtClean="0"/>
              <a:t>Keep </a:t>
            </a:r>
            <a:r>
              <a:rPr lang="en-US" dirty="0" err="1" smtClean="0"/>
              <a:t>backtable</a:t>
            </a:r>
            <a:r>
              <a:rPr lang="en-US" dirty="0" smtClean="0"/>
              <a:t> sterile until patient </a:t>
            </a:r>
            <a:r>
              <a:rPr lang="en-US" dirty="0" err="1" smtClean="0"/>
              <a:t>extubated</a:t>
            </a:r>
            <a:r>
              <a:rPr lang="en-US" dirty="0" smtClean="0"/>
              <a:t> and you receive CRNA clearance </a:t>
            </a:r>
          </a:p>
          <a:p>
            <a:r>
              <a:rPr lang="en-US" dirty="0" smtClean="0"/>
              <a:t>Sore </a:t>
            </a:r>
            <a:r>
              <a:rPr lang="en-US" dirty="0"/>
              <a:t>throat</a:t>
            </a:r>
          </a:p>
          <a:p>
            <a:r>
              <a:rPr lang="en-US" dirty="0"/>
              <a:t>Hoarse</a:t>
            </a:r>
          </a:p>
          <a:p>
            <a:r>
              <a:rPr lang="en-US" dirty="0"/>
              <a:t>Bleeding </a:t>
            </a:r>
          </a:p>
          <a:p>
            <a:r>
              <a:rPr lang="en-US" dirty="0"/>
              <a:t>Be aware of ET tube as drapes removed</a:t>
            </a:r>
          </a:p>
          <a:p>
            <a:r>
              <a:rPr lang="en-US" dirty="0"/>
              <a:t>Infection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Endoscopies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Endoscopies</a:t>
            </a:r>
            <a:r>
              <a:rPr lang="en-US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/>
              <a:t>Laryngoscopy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Microlaryngoscopy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Bronchoscopy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err="1"/>
              <a:t>Esophagoscopy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/>
              <a:t>Endoscopes: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Rigid – larger viewing surface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Flexible – easy insertion and manipulation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For:  </a:t>
            </a:r>
            <a:r>
              <a:rPr lang="en-US" sz="2800" dirty="0"/>
              <a:t>diagnostic or operative use: </a:t>
            </a:r>
            <a:r>
              <a:rPr lang="en-US" sz="2800" dirty="0" smtClean="0"/>
              <a:t>cytology (cultures), biopsy</a:t>
            </a:r>
            <a:r>
              <a:rPr lang="en-US" sz="2800" dirty="0"/>
              <a:t>, foreign body removal, </a:t>
            </a:r>
            <a:r>
              <a:rPr lang="en-US" sz="2800" dirty="0" err="1"/>
              <a:t>bougie</a:t>
            </a:r>
            <a:r>
              <a:rPr lang="en-US" sz="2800" dirty="0"/>
              <a:t> </a:t>
            </a:r>
            <a:r>
              <a:rPr lang="en-US" sz="2800" dirty="0" smtClean="0"/>
              <a:t>or </a:t>
            </a:r>
            <a:r>
              <a:rPr lang="en-US" sz="2800" dirty="0" err="1" smtClean="0"/>
              <a:t>maloney</a:t>
            </a:r>
            <a:r>
              <a:rPr lang="en-US" sz="2800" dirty="0" smtClean="0"/>
              <a:t> (esophageal dilators) insertion</a:t>
            </a:r>
            <a:endParaRPr lang="en-US" sz="28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/>
          <a:lstStyle/>
          <a:p>
            <a:r>
              <a:rPr lang="en-US" dirty="0" smtClean="0"/>
              <a:t>Cytology cell type only</a:t>
            </a:r>
          </a:p>
          <a:p>
            <a:r>
              <a:rPr lang="en-US" dirty="0" smtClean="0"/>
              <a:t>Biopsy for frozen or permanent</a:t>
            </a:r>
          </a:p>
          <a:p>
            <a:pPr lvl="1"/>
            <a:r>
              <a:rPr lang="en-US" dirty="0" smtClean="0"/>
              <a:t>Permanent specimen delivery to pathology not urgent, is obvious, or pathology has already been diagnosed</a:t>
            </a:r>
          </a:p>
          <a:p>
            <a:pPr lvl="1"/>
            <a:r>
              <a:rPr lang="en-US" dirty="0" smtClean="0"/>
              <a:t>Frozen specimen immediate tissue identification or malignancy identification is needed</a:t>
            </a:r>
          </a:p>
          <a:p>
            <a:pPr lvl="2"/>
            <a:r>
              <a:rPr lang="en-US" dirty="0" smtClean="0"/>
              <a:t>Tissue to go dry or on a </a:t>
            </a:r>
            <a:r>
              <a:rPr lang="en-US" dirty="0" err="1" smtClean="0"/>
              <a:t>telfa</a:t>
            </a:r>
            <a:r>
              <a:rPr lang="en-US" dirty="0" smtClean="0"/>
              <a:t> NEVER a counted sponge</a:t>
            </a:r>
          </a:p>
          <a:p>
            <a:pPr lvl="2"/>
            <a:r>
              <a:rPr lang="en-US" dirty="0" smtClean="0"/>
              <a:t>NEVER placed in solution (saline or Formalin)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65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Laryngoscopes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L-shaped – intubation</a:t>
            </a:r>
          </a:p>
          <a:p>
            <a:r>
              <a:rPr lang="en-US"/>
              <a:t>Flexible – assist with intubation, diagnostic, biopsy</a:t>
            </a:r>
          </a:p>
          <a:p>
            <a:r>
              <a:rPr lang="en-US"/>
              <a:t>Rigid U-shaped – biopsy, foreign body removal, vocal cord procedures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Microlaryngoscopy</a:t>
            </a:r>
            <a:br>
              <a:rPr lang="en-US" sz="4000"/>
            </a:br>
            <a:endParaRPr lang="en-US" sz="400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Laryngoscopy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Microscope (400mm focal length=40cm focal length)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Microlaryngeal</a:t>
            </a:r>
            <a:r>
              <a:rPr lang="en-US" sz="2400" dirty="0"/>
              <a:t> instruments (22cm)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Laser attached to microscope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CO</a:t>
            </a:r>
            <a:r>
              <a:rPr lang="en-US" sz="2400" b="1" baseline="-25000" dirty="0"/>
              <a:t>2  </a:t>
            </a:r>
            <a:r>
              <a:rPr lang="en-US" sz="2400" dirty="0"/>
              <a:t>single beam,</a:t>
            </a:r>
            <a:r>
              <a:rPr lang="en-US" sz="2400" baseline="-25000" dirty="0"/>
              <a:t> </a:t>
            </a:r>
            <a:r>
              <a:rPr lang="en-US" sz="2400" dirty="0"/>
              <a:t>more precise (used with helium-neon beam to provide red beam for proper aiming)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Vocal cord, tracheal, bronchial lesions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Nd</a:t>
            </a:r>
            <a:r>
              <a:rPr lang="en-US" sz="2400" b="1" dirty="0"/>
              <a:t>: YAG</a:t>
            </a:r>
            <a:r>
              <a:rPr lang="en-US" sz="2400" dirty="0"/>
              <a:t> Laser tracheal or bronchial lesions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Bronchoscopes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Flexible</a:t>
            </a:r>
          </a:p>
          <a:p>
            <a:r>
              <a:rPr lang="en-US"/>
              <a:t>Rigid</a:t>
            </a:r>
          </a:p>
          <a:p>
            <a:r>
              <a:rPr lang="en-US"/>
              <a:t>Longer than laryngoscopes</a:t>
            </a:r>
          </a:p>
          <a:p>
            <a:r>
              <a:rPr lang="en-US"/>
              <a:t>Adaptor required for oxygenation</a:t>
            </a:r>
          </a:p>
          <a:p>
            <a:r>
              <a:rPr lang="en-US"/>
              <a:t>Nd: YAG (prn)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Ear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u="sng"/>
              <a:t>Outer Ear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Auricle or pinna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Auditory meatus extends to the tympanic membrane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Lined with fine hairs 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Ceruminous glands secrete cerumen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Function to collect sound and direct it down a hole in the temporal bone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Esophagoscope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Flexible</a:t>
            </a:r>
          </a:p>
          <a:p>
            <a:pPr>
              <a:lnSpc>
                <a:spcPct val="90000"/>
              </a:lnSpc>
            </a:pPr>
            <a:r>
              <a:rPr lang="en-US" sz="2800"/>
              <a:t>Used with flexible gastroscope (EGD)</a:t>
            </a:r>
          </a:p>
          <a:p>
            <a:pPr>
              <a:lnSpc>
                <a:spcPct val="90000"/>
              </a:lnSpc>
            </a:pPr>
            <a:r>
              <a:rPr lang="en-US" sz="2800"/>
              <a:t>Rigid</a:t>
            </a:r>
          </a:p>
          <a:p>
            <a:pPr>
              <a:lnSpc>
                <a:spcPct val="90000"/>
              </a:lnSpc>
            </a:pPr>
            <a:r>
              <a:rPr lang="en-US" sz="2800"/>
              <a:t>Flared at distal end due to collapsibility of esophagus (better visibility)</a:t>
            </a:r>
          </a:p>
          <a:p>
            <a:pPr>
              <a:lnSpc>
                <a:spcPct val="90000"/>
              </a:lnSpc>
            </a:pPr>
            <a:r>
              <a:rPr lang="en-US" sz="2800"/>
              <a:t>Nd: YAG laser (prn)</a:t>
            </a:r>
          </a:p>
          <a:p>
            <a:pPr>
              <a:lnSpc>
                <a:spcPct val="90000"/>
              </a:lnSpc>
            </a:pPr>
            <a:r>
              <a:rPr lang="en-US" sz="2800"/>
              <a:t>Diagnostic for: esophageal cancer, hiatal hernia, stricture, stenosis, esophageal varices, tumor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Triple Endoscopy/Panendoscopy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Triple Endoscopy or Panendoscopy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Term describes all three procedures combined:</a:t>
            </a:r>
          </a:p>
          <a:p>
            <a:r>
              <a:rPr lang="en-US"/>
              <a:t>Esophagoscopy</a:t>
            </a:r>
          </a:p>
          <a:p>
            <a:r>
              <a:rPr lang="en-US"/>
              <a:t>Laryngoscopy</a:t>
            </a:r>
          </a:p>
          <a:p>
            <a:r>
              <a:rPr lang="en-US"/>
              <a:t>Bronchoscopy </a:t>
            </a:r>
          </a:p>
          <a:p>
            <a:r>
              <a:rPr lang="en-US"/>
              <a:t>Diagnostic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 and Parathyroid Glands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Thyroid and Parathyroid Surgery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</a:t>
            </a:r>
            <a:r>
              <a:rPr lang="en-US">
                <a:cs typeface="Arial" charset="0"/>
              </a:rPr>
              <a:t>° performed by general surgeons</a:t>
            </a:r>
          </a:p>
          <a:p>
            <a:pPr>
              <a:buFont typeface="Wingdings" pitchFamily="2" charset="2"/>
              <a:buNone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 Gland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2 lobes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Anterior to larynx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Connected by isthmus at 2</a:t>
            </a:r>
            <a:r>
              <a:rPr lang="en-US" sz="2400" baseline="30000" dirty="0"/>
              <a:t>nd</a:t>
            </a:r>
            <a:r>
              <a:rPr lang="en-US" sz="2400" dirty="0"/>
              <a:t> tracheal ring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H-shaped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Two hormonal cell types: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Follicular – produce, store, release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b="1" dirty="0" err="1" smtClean="0"/>
              <a:t>Thyroxine</a:t>
            </a:r>
            <a:r>
              <a:rPr lang="en-US" sz="2000" b="1" dirty="0" smtClean="0"/>
              <a:t> </a:t>
            </a:r>
            <a:r>
              <a:rPr lang="en-US" sz="2000" b="1" dirty="0"/>
              <a:t>and </a:t>
            </a:r>
            <a:r>
              <a:rPr lang="en-US" sz="2000" b="1" dirty="0" err="1" smtClean="0"/>
              <a:t>Triidothyronine</a:t>
            </a:r>
            <a:endParaRPr lang="en-US" sz="2000" b="1" dirty="0" smtClean="0"/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Are basal </a:t>
            </a:r>
            <a:r>
              <a:rPr lang="en-US" sz="2000" b="1" dirty="0"/>
              <a:t>metabolic rate regulation hormones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Parafollicular</a:t>
            </a:r>
            <a:r>
              <a:rPr lang="en-US" sz="2400" dirty="0"/>
              <a:t> </a:t>
            </a:r>
            <a:r>
              <a:rPr lang="en-US" sz="2400" dirty="0" smtClean="0"/>
              <a:t>– secrete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Calcitonin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Hormone that </a:t>
            </a:r>
            <a:r>
              <a:rPr lang="en-US" sz="2000" b="1" dirty="0"/>
              <a:t>maintains calcium homeostasis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so2E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48800" cy="792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so3D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144000" cy="754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Parathyroid Glands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724400"/>
          </a:xfrm>
        </p:spPr>
        <p:txBody>
          <a:bodyPr/>
          <a:lstStyle/>
          <a:p>
            <a:r>
              <a:rPr lang="en-US" dirty="0"/>
              <a:t>Numbered 1 to 6</a:t>
            </a:r>
          </a:p>
          <a:p>
            <a:r>
              <a:rPr lang="en-US" dirty="0"/>
              <a:t>Small, flat, oval dorsal to thyroid gland</a:t>
            </a:r>
          </a:p>
          <a:p>
            <a:r>
              <a:rPr lang="en-US" dirty="0" smtClean="0"/>
              <a:t>Hormone - Produce </a:t>
            </a:r>
          </a:p>
          <a:p>
            <a:pPr lvl="1"/>
            <a:r>
              <a:rPr lang="en-US" b="1" dirty="0" err="1" smtClean="0"/>
              <a:t>Parathormone</a:t>
            </a:r>
            <a:r>
              <a:rPr lang="en-US" b="1" dirty="0" smtClean="0"/>
              <a:t> which maintains </a:t>
            </a:r>
            <a:r>
              <a:rPr lang="en-US" b="1" dirty="0"/>
              <a:t>a normal blood and skeletal calcium relationship</a:t>
            </a:r>
          </a:p>
          <a:p>
            <a:r>
              <a:rPr lang="en-US" dirty="0"/>
              <a:t>Cannot remove all of them </a:t>
            </a:r>
            <a:r>
              <a:rPr lang="en-US" dirty="0" smtClean="0"/>
              <a:t>due to certain </a:t>
            </a:r>
            <a:r>
              <a:rPr lang="en-US" dirty="0" err="1"/>
              <a:t>tetany</a:t>
            </a:r>
            <a:r>
              <a:rPr lang="en-US" dirty="0"/>
              <a:t> and </a:t>
            </a:r>
            <a:r>
              <a:rPr lang="en-US" dirty="0" smtClean="0"/>
              <a:t>death</a:t>
            </a:r>
          </a:p>
          <a:p>
            <a:r>
              <a:rPr lang="en-US" dirty="0" smtClean="0"/>
              <a:t>May see some re-implanted elsewhere in body (thigh, upper arm)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Pathology of Thyroid and Parathyroid Glands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Hyperthyroidism:  restlessness, fast speech, tachycardia, palpitations, arrythmias, dyspnea, heat intolerance, diaphoresis, weakness, tremor, hair loss</a:t>
            </a:r>
          </a:p>
          <a:p>
            <a:pPr>
              <a:lnSpc>
                <a:spcPct val="90000"/>
              </a:lnSpc>
            </a:pPr>
            <a:r>
              <a:rPr lang="en-US" sz="2800"/>
              <a:t>Hyperparathyroidism: asymptomatic to skeletal damage</a:t>
            </a:r>
          </a:p>
          <a:p>
            <a:pPr>
              <a:lnSpc>
                <a:spcPct val="90000"/>
              </a:lnSpc>
            </a:pPr>
            <a:r>
              <a:rPr lang="en-US" sz="2800"/>
              <a:t>Thyroid carcinoma: signs of hyperthyroidism, hypothyroidism, hoarseness, difficulty swallowing, dyspnea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Ear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3. Tympanic Membrane</a:t>
            </a:r>
          </a:p>
          <a:p>
            <a:pPr marL="609600" indent="-609600"/>
            <a:r>
              <a:rPr lang="en-US"/>
              <a:t>Eardrum</a:t>
            </a:r>
          </a:p>
          <a:p>
            <a:pPr marL="609600" indent="-609600"/>
            <a:r>
              <a:rPr lang="en-US"/>
              <a:t>Separates outer ear from middle ear</a:t>
            </a:r>
          </a:p>
          <a:p>
            <a:pPr marL="609600" indent="-609600"/>
            <a:r>
              <a:rPr lang="en-US"/>
              <a:t>Normally pearly grey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Testing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Physical Exam</a:t>
            </a:r>
          </a:p>
          <a:p>
            <a:pPr>
              <a:lnSpc>
                <a:spcPct val="90000"/>
              </a:lnSpc>
            </a:pPr>
            <a:r>
              <a:rPr lang="en-US"/>
              <a:t>Serum TSH levels</a:t>
            </a:r>
          </a:p>
          <a:p>
            <a:pPr>
              <a:lnSpc>
                <a:spcPct val="90000"/>
              </a:lnSpc>
            </a:pPr>
            <a:r>
              <a:rPr lang="en-US"/>
              <a:t>Ultrasound</a:t>
            </a:r>
          </a:p>
          <a:p>
            <a:pPr>
              <a:lnSpc>
                <a:spcPct val="90000"/>
              </a:lnSpc>
            </a:pPr>
            <a:r>
              <a:rPr lang="en-US"/>
              <a:t>Biopsy</a:t>
            </a:r>
          </a:p>
          <a:p>
            <a:pPr>
              <a:lnSpc>
                <a:spcPct val="90000"/>
              </a:lnSpc>
            </a:pPr>
            <a:r>
              <a:rPr lang="en-US"/>
              <a:t>CT Scan</a:t>
            </a:r>
          </a:p>
          <a:p>
            <a:pPr>
              <a:lnSpc>
                <a:spcPct val="90000"/>
              </a:lnSpc>
            </a:pPr>
            <a:r>
              <a:rPr lang="en-US"/>
              <a:t>MRI</a:t>
            </a:r>
          </a:p>
          <a:p>
            <a:pPr>
              <a:lnSpc>
                <a:spcPct val="90000"/>
              </a:lnSpc>
            </a:pPr>
            <a:r>
              <a:rPr lang="en-US"/>
              <a:t>Laryngoscopy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Anesthesia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Medications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Lidocaine</a:t>
            </a:r>
            <a:r>
              <a:rPr lang="en-US" dirty="0"/>
              <a:t> with or without epinephrine</a:t>
            </a:r>
          </a:p>
          <a:p>
            <a:r>
              <a:rPr lang="en-US" dirty="0" err="1"/>
              <a:t>Bupivicaine</a:t>
            </a:r>
            <a:r>
              <a:rPr lang="en-US" dirty="0"/>
              <a:t> with or without epinephrine</a:t>
            </a:r>
          </a:p>
          <a:p>
            <a:r>
              <a:rPr lang="en-US" dirty="0"/>
              <a:t>Antibiotic </a:t>
            </a:r>
            <a:r>
              <a:rPr lang="en-US" dirty="0" smtClean="0"/>
              <a:t>irrigation</a:t>
            </a:r>
          </a:p>
          <a:p>
            <a:r>
              <a:rPr lang="en-US" dirty="0" smtClean="0"/>
              <a:t>Topical hemostatic agents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Supine</a:t>
            </a:r>
          </a:p>
          <a:p>
            <a:r>
              <a:rPr lang="en-US"/>
              <a:t>Donut headrest</a:t>
            </a:r>
          </a:p>
          <a:p>
            <a:r>
              <a:rPr lang="en-US"/>
              <a:t>Shoulder roll</a:t>
            </a:r>
          </a:p>
          <a:p>
            <a:r>
              <a:rPr lang="en-US"/>
              <a:t>Arms tucked</a:t>
            </a:r>
          </a:p>
          <a:p>
            <a:r>
              <a:rPr lang="en-US"/>
              <a:t>Pillow under knees</a:t>
            </a:r>
          </a:p>
          <a:p>
            <a:r>
              <a:rPr lang="en-US"/>
              <a:t>Safety strap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Surgeon’s preference: Duraprep, Betadine scrub and/or paint</a:t>
            </a:r>
          </a:p>
          <a:p>
            <a:r>
              <a:rPr lang="en-US"/>
              <a:t>End of chin to midchest and bedsheet to bedsheet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Draping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Towels</a:t>
            </a:r>
          </a:p>
          <a:p>
            <a:r>
              <a:rPr lang="en-US"/>
              <a:t>Small fenestrated sheet (Pediatric sheet)</a:t>
            </a:r>
          </a:p>
          <a:p>
            <a:r>
              <a:rPr lang="en-US"/>
              <a:t>Thyroid sheet</a:t>
            </a:r>
          </a:p>
          <a:p>
            <a:r>
              <a:rPr lang="en-US"/>
              <a:t>U-Sheet</a:t>
            </a:r>
          </a:p>
          <a:p>
            <a:r>
              <a:rPr lang="en-US"/>
              <a:t>Surgeon’s preference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Supplies, Equipment, Instrumentation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Minor basin</a:t>
            </a:r>
          </a:p>
          <a:p>
            <a:pPr>
              <a:lnSpc>
                <a:spcPct val="80000"/>
              </a:lnSpc>
            </a:pPr>
            <a:r>
              <a:rPr lang="en-US" sz="2800"/>
              <a:t>Basic pack</a:t>
            </a:r>
          </a:p>
          <a:p>
            <a:pPr>
              <a:lnSpc>
                <a:spcPct val="80000"/>
              </a:lnSpc>
            </a:pPr>
            <a:r>
              <a:rPr lang="en-US" sz="2800"/>
              <a:t>Blades of choice</a:t>
            </a:r>
          </a:p>
          <a:p>
            <a:pPr>
              <a:lnSpc>
                <a:spcPct val="80000"/>
              </a:lnSpc>
            </a:pPr>
            <a:r>
              <a:rPr lang="en-US" sz="2800"/>
              <a:t>Suture of choice</a:t>
            </a:r>
          </a:p>
          <a:p>
            <a:pPr>
              <a:lnSpc>
                <a:spcPct val="80000"/>
              </a:lnSpc>
            </a:pPr>
            <a:r>
              <a:rPr lang="en-US" sz="2800"/>
              <a:t>Silk ties</a:t>
            </a:r>
          </a:p>
          <a:p>
            <a:pPr>
              <a:lnSpc>
                <a:spcPct val="80000"/>
              </a:lnSpc>
            </a:pPr>
            <a:r>
              <a:rPr lang="en-US" sz="2800"/>
              <a:t>¼” penrose</a:t>
            </a:r>
          </a:p>
          <a:p>
            <a:pPr>
              <a:lnSpc>
                <a:spcPct val="80000"/>
              </a:lnSpc>
            </a:pPr>
            <a:r>
              <a:rPr lang="en-US" sz="2800"/>
              <a:t>Bipolar forceps</a:t>
            </a:r>
          </a:p>
          <a:p>
            <a:pPr>
              <a:lnSpc>
                <a:spcPct val="80000"/>
              </a:lnSpc>
            </a:pPr>
            <a:r>
              <a:rPr lang="en-US" sz="2800"/>
              <a:t>Headlight</a:t>
            </a:r>
          </a:p>
          <a:p>
            <a:pPr>
              <a:lnSpc>
                <a:spcPct val="80000"/>
              </a:lnSpc>
            </a:pPr>
            <a:r>
              <a:rPr lang="en-US" sz="2800"/>
              <a:t>Minor Tray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81200"/>
            <a:ext cx="4038600" cy="3886200"/>
          </a:xfrm>
        </p:spPr>
        <p:txBody>
          <a:bodyPr/>
          <a:lstStyle/>
          <a:p>
            <a:r>
              <a:rPr lang="en-US" sz="2800"/>
              <a:t>Headlight</a:t>
            </a:r>
          </a:p>
          <a:p>
            <a:r>
              <a:rPr lang="en-US" sz="2800"/>
              <a:t>Minor tray</a:t>
            </a: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Post-operative Considerations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need medical hormonal therapy</a:t>
            </a:r>
          </a:p>
          <a:p>
            <a:r>
              <a:rPr lang="en-US" dirty="0"/>
              <a:t>Potential damage to bilateral laryngeal nerve with dissection</a:t>
            </a:r>
          </a:p>
          <a:p>
            <a:r>
              <a:rPr lang="en-US" dirty="0"/>
              <a:t>Hemorrhage</a:t>
            </a:r>
          </a:p>
          <a:p>
            <a:r>
              <a:rPr lang="en-US" dirty="0"/>
              <a:t>Infection </a:t>
            </a:r>
            <a:endParaRPr lang="en-US" dirty="0" smtClean="0"/>
          </a:p>
          <a:p>
            <a:r>
              <a:rPr lang="en-US" dirty="0" smtClean="0"/>
              <a:t>Laryngeal edema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Tracheotomy &amp; Tracheostomy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Tracheotomy/Tracheostomy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Tracheotomy temporary opening into the trachea to facilitate breathing </a:t>
            </a:r>
          </a:p>
          <a:p>
            <a:pPr>
              <a:lnSpc>
                <a:spcPct val="80000"/>
              </a:lnSpc>
            </a:pPr>
            <a:r>
              <a:rPr lang="en-US" sz="2800"/>
              <a:t>Tracheostomy permanent opening of the trachea and creation of a tracheal stoma</a:t>
            </a:r>
          </a:p>
          <a:p>
            <a:pPr>
              <a:lnSpc>
                <a:spcPct val="80000"/>
              </a:lnSpc>
            </a:pPr>
            <a:r>
              <a:rPr lang="en-US" sz="2800"/>
              <a:t>Must place tracheal tube with either</a:t>
            </a:r>
          </a:p>
          <a:p>
            <a:pPr>
              <a:lnSpc>
                <a:spcPct val="80000"/>
              </a:lnSpc>
            </a:pPr>
            <a:r>
              <a:rPr lang="en-US" sz="2800"/>
              <a:t>Patient will be hooked up to a ventilator</a:t>
            </a:r>
          </a:p>
          <a:p>
            <a:pPr>
              <a:lnSpc>
                <a:spcPct val="80000"/>
              </a:lnSpc>
            </a:pPr>
            <a:r>
              <a:rPr lang="en-US" sz="2800"/>
              <a:t>Long term tracheostomy may eventually be able to wean off ventilator, but maintain stoma that will function as their nose did prior to surgery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Ear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n-US" sz="2800"/>
              <a:t>Middle Ear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Tympanic cavity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Eustasian tube/canal equalizes pressure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Auditory ossicles:  lateral to medial (from tympanic membrane in):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Malleus (hammer)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Incus (anvil)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/>
              <a:t>Stapes (stirrup)</a:t>
            </a:r>
          </a:p>
          <a:p>
            <a:pPr marL="609600" indent="-609600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Indications For Tracheotomy or Tracheostomy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Vocal cord paralysis</a:t>
            </a:r>
          </a:p>
          <a:p>
            <a:pPr>
              <a:lnSpc>
                <a:spcPct val="90000"/>
              </a:lnSpc>
            </a:pPr>
            <a:r>
              <a:rPr lang="en-US" sz="2800"/>
              <a:t>Neck surgery</a:t>
            </a:r>
          </a:p>
          <a:p>
            <a:pPr>
              <a:lnSpc>
                <a:spcPct val="90000"/>
              </a:lnSpc>
            </a:pPr>
            <a:r>
              <a:rPr lang="en-US" sz="2800"/>
              <a:t>Trauma</a:t>
            </a:r>
          </a:p>
          <a:p>
            <a:pPr>
              <a:lnSpc>
                <a:spcPct val="90000"/>
              </a:lnSpc>
            </a:pPr>
            <a:r>
              <a:rPr lang="en-US" sz="2800"/>
              <a:t>Prolonged intubation</a:t>
            </a:r>
          </a:p>
          <a:p>
            <a:pPr>
              <a:lnSpc>
                <a:spcPct val="90000"/>
              </a:lnSpc>
            </a:pPr>
            <a:r>
              <a:rPr lang="en-US" sz="2800"/>
              <a:t>Secretion management</a:t>
            </a:r>
          </a:p>
          <a:p>
            <a:pPr>
              <a:lnSpc>
                <a:spcPct val="90000"/>
              </a:lnSpc>
            </a:pPr>
            <a:r>
              <a:rPr lang="en-US" sz="2800"/>
              <a:t>Cannot intubate</a:t>
            </a:r>
          </a:p>
          <a:p>
            <a:pPr>
              <a:lnSpc>
                <a:spcPct val="90000"/>
              </a:lnSpc>
            </a:pPr>
            <a:r>
              <a:rPr lang="en-US" sz="2800"/>
              <a:t>Stridor due to tracheal blockage</a:t>
            </a:r>
          </a:p>
          <a:p>
            <a:pPr>
              <a:lnSpc>
                <a:spcPct val="90000"/>
              </a:lnSpc>
            </a:pPr>
            <a:r>
              <a:rPr lang="en-US" sz="2800"/>
              <a:t>Sleep apnea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Anesthesia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</a:t>
            </a:r>
          </a:p>
          <a:p>
            <a:r>
              <a:rPr lang="en-US"/>
              <a:t>Local 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Medications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Local anesthetic:  Lidocaine or bupivicaine with or without epinephrine</a:t>
            </a:r>
          </a:p>
          <a:p>
            <a:r>
              <a:rPr lang="en-US"/>
              <a:t>Antibiotic irrigation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Supine</a:t>
            </a:r>
          </a:p>
          <a:p>
            <a:r>
              <a:rPr lang="en-US"/>
              <a:t>Shoulder roll</a:t>
            </a:r>
          </a:p>
          <a:p>
            <a:r>
              <a:rPr lang="en-US"/>
              <a:t>Donut headrest</a:t>
            </a:r>
          </a:p>
          <a:p>
            <a:r>
              <a:rPr lang="en-US"/>
              <a:t>Pillow under knees</a:t>
            </a:r>
          </a:p>
          <a:p>
            <a:r>
              <a:rPr lang="en-US"/>
              <a:t>Safety strap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 of chin to midchest and bedsheet to bedsheet</a:t>
            </a:r>
          </a:p>
          <a:p>
            <a:r>
              <a:rPr lang="en-US"/>
              <a:t>Prep of choice:  Duraprep, betadine scrub and/or paint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Draping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Towels </a:t>
            </a:r>
          </a:p>
          <a:p>
            <a:r>
              <a:rPr lang="en-US"/>
              <a:t>Small fenestrated sheet (Pediatric lap sheet)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Supplies, Equipment, Instruments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Minor basin</a:t>
            </a:r>
          </a:p>
          <a:p>
            <a:r>
              <a:rPr lang="en-US" sz="2400"/>
              <a:t>Basic pack</a:t>
            </a:r>
          </a:p>
          <a:p>
            <a:r>
              <a:rPr lang="en-US" sz="2400"/>
              <a:t>Pediatric lap sheet</a:t>
            </a:r>
          </a:p>
          <a:p>
            <a:r>
              <a:rPr lang="en-US" sz="2400"/>
              <a:t>Other small fenestrated sheet</a:t>
            </a:r>
          </a:p>
          <a:p>
            <a:r>
              <a:rPr lang="en-US" sz="2400"/>
              <a:t>Blades </a:t>
            </a:r>
          </a:p>
          <a:p>
            <a:r>
              <a:rPr lang="en-US" sz="2400"/>
              <a:t>Suture or ties of surgeon’s choice (prn)</a:t>
            </a:r>
          </a:p>
          <a:p>
            <a:endParaRPr lang="en-US" sz="240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Tracheotomy tray</a:t>
            </a:r>
          </a:p>
          <a:p>
            <a:r>
              <a:rPr lang="en-US" sz="2400"/>
              <a:t>Tracheotomy tube (Shiley)</a:t>
            </a:r>
          </a:p>
          <a:p>
            <a:r>
              <a:rPr lang="en-US" sz="2400"/>
              <a:t>Twill tape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make sure </a:t>
            </a:r>
            <a:r>
              <a:rPr lang="en-US" dirty="0" err="1"/>
              <a:t>obturator</a:t>
            </a:r>
            <a:r>
              <a:rPr lang="en-US" dirty="0"/>
              <a:t> goes with patient to PACU or ICU</a:t>
            </a:r>
          </a:p>
          <a:p>
            <a:r>
              <a:rPr lang="en-US" dirty="0"/>
              <a:t>Complications:  hemorrhage, infection, </a:t>
            </a:r>
            <a:r>
              <a:rPr lang="en-US" dirty="0" smtClean="0"/>
              <a:t>laryngeal edema, damage </a:t>
            </a:r>
            <a:r>
              <a:rPr lang="en-US" dirty="0"/>
              <a:t>to other structures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Ear</a:t>
            </a:r>
          </a:p>
          <a:p>
            <a:pPr>
              <a:lnSpc>
                <a:spcPct val="90000"/>
              </a:lnSpc>
            </a:pPr>
            <a:r>
              <a:rPr lang="en-US" sz="2400" b="1"/>
              <a:t>Nose 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Throat</a:t>
            </a:r>
          </a:p>
          <a:p>
            <a:pPr>
              <a:lnSpc>
                <a:spcPct val="90000"/>
              </a:lnSpc>
            </a:pPr>
            <a:r>
              <a:rPr lang="en-US" sz="2400" b="1"/>
              <a:t>Endoscopy </a:t>
            </a:r>
          </a:p>
          <a:p>
            <a:pPr>
              <a:lnSpc>
                <a:spcPct val="90000"/>
              </a:lnSpc>
            </a:pPr>
            <a:r>
              <a:rPr lang="en-US" sz="2400" b="1"/>
              <a:t>Triple endoscopy</a:t>
            </a:r>
          </a:p>
          <a:p>
            <a:pPr>
              <a:lnSpc>
                <a:spcPct val="90000"/>
              </a:lnSpc>
            </a:pPr>
            <a:r>
              <a:rPr lang="en-US" sz="2400" b="1"/>
              <a:t>Thyroid &amp; Parathyroids</a:t>
            </a:r>
          </a:p>
          <a:p>
            <a:pPr>
              <a:lnSpc>
                <a:spcPct val="90000"/>
              </a:lnSpc>
            </a:pPr>
            <a:r>
              <a:rPr lang="en-US" sz="2400" b="1"/>
              <a:t>Tracheotomy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Terms</a:t>
            </a:r>
          </a:p>
          <a:p>
            <a:pPr>
              <a:lnSpc>
                <a:spcPct val="90000"/>
              </a:lnSpc>
            </a:pPr>
            <a:r>
              <a:rPr lang="en-US" sz="2400"/>
              <a:t>A &amp; P</a:t>
            </a:r>
          </a:p>
          <a:p>
            <a:pPr>
              <a:lnSpc>
                <a:spcPct val="90000"/>
              </a:lnSpc>
            </a:pPr>
            <a:r>
              <a:rPr lang="en-US" sz="2400"/>
              <a:t>Pathology</a:t>
            </a:r>
          </a:p>
          <a:p>
            <a:pPr>
              <a:lnSpc>
                <a:spcPct val="90000"/>
              </a:lnSpc>
            </a:pPr>
            <a:r>
              <a:rPr lang="en-US" sz="2400"/>
              <a:t>Anesthesia &amp; Meds</a:t>
            </a:r>
          </a:p>
          <a:p>
            <a:pPr>
              <a:lnSpc>
                <a:spcPct val="90000"/>
              </a:lnSpc>
            </a:pPr>
            <a:r>
              <a:rPr lang="en-US" sz="2400"/>
              <a:t>Positioning, Prep, &amp; Draping</a:t>
            </a:r>
          </a:p>
          <a:p>
            <a:pPr>
              <a:lnSpc>
                <a:spcPct val="90000"/>
              </a:lnSpc>
            </a:pPr>
            <a:r>
              <a:rPr lang="en-US" sz="2400"/>
              <a:t>Supplies, Equipment, &amp; Instrumentation</a:t>
            </a:r>
          </a:p>
          <a:p>
            <a:pPr>
              <a:lnSpc>
                <a:spcPct val="90000"/>
              </a:lnSpc>
            </a:pPr>
            <a:r>
              <a:rPr lang="en-US" sz="2400"/>
              <a:t>Considerations &amp; Complications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802</TotalTime>
  <Words>2919</Words>
  <Application>Microsoft Office PowerPoint</Application>
  <PresentationFormat>On-screen Show (4:3)</PresentationFormat>
  <Paragraphs>644</Paragraphs>
  <Slides>98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Pixel</vt:lpstr>
      <vt:lpstr>Otorhinolaryngological Surgery</vt:lpstr>
      <vt:lpstr>Purpose </vt:lpstr>
      <vt:lpstr>Otorhinolaryngological Surgery</vt:lpstr>
      <vt:lpstr>The Ear</vt:lpstr>
      <vt:lpstr>TERMINOLOGY of the EAR</vt:lpstr>
      <vt:lpstr>Terminology of the Ear Continued</vt:lpstr>
      <vt:lpstr>Anatomy of the Ear</vt:lpstr>
      <vt:lpstr>Anatomy of the Ear</vt:lpstr>
      <vt:lpstr>Anatomy of the Ear</vt:lpstr>
      <vt:lpstr>Anatomy of the Ear</vt:lpstr>
      <vt:lpstr>PowerPoint Presentation</vt:lpstr>
      <vt:lpstr>PowerPoint Presentation</vt:lpstr>
      <vt:lpstr>PowerPoint Presentation</vt:lpstr>
      <vt:lpstr>Physiology of Hearing</vt:lpstr>
      <vt:lpstr>Equilibrium </vt:lpstr>
      <vt:lpstr>Cranial Nerve VIII</vt:lpstr>
      <vt:lpstr>Pathology</vt:lpstr>
      <vt:lpstr>PowerPoint Presentation</vt:lpstr>
      <vt:lpstr>Pathology </vt:lpstr>
      <vt:lpstr>Pathology</vt:lpstr>
      <vt:lpstr>Diagnostic Testing</vt:lpstr>
      <vt:lpstr>Anesthesia</vt:lpstr>
      <vt:lpstr>Medications</vt:lpstr>
      <vt:lpstr>Position </vt:lpstr>
      <vt:lpstr>Prep </vt:lpstr>
      <vt:lpstr>Draping </vt:lpstr>
      <vt:lpstr>Supplies, Equipment, Instrumentation </vt:lpstr>
      <vt:lpstr>The Nose</vt:lpstr>
      <vt:lpstr>Terminology of the Nose </vt:lpstr>
      <vt:lpstr>Anatomy of the Nose</vt:lpstr>
      <vt:lpstr>Function of Nose</vt:lpstr>
      <vt:lpstr>PowerPoint Presentation</vt:lpstr>
      <vt:lpstr>PowerPoint Presentation</vt:lpstr>
      <vt:lpstr>PowerPoint Presentation</vt:lpstr>
      <vt:lpstr>Physiology of Smell</vt:lpstr>
      <vt:lpstr>Cranial Nerve I</vt:lpstr>
      <vt:lpstr>Pathology </vt:lpstr>
      <vt:lpstr>Diagnostic Testing</vt:lpstr>
      <vt:lpstr>Anesthesia </vt:lpstr>
      <vt:lpstr>Medications </vt:lpstr>
      <vt:lpstr>Positioning</vt:lpstr>
      <vt:lpstr>Prep </vt:lpstr>
      <vt:lpstr>Draping</vt:lpstr>
      <vt:lpstr>Supplies, Equipment, Instrumentation</vt:lpstr>
      <vt:lpstr>Considerations</vt:lpstr>
      <vt:lpstr>Oral Cavity and Throat </vt:lpstr>
      <vt:lpstr>Terminology of the Oral Cavity &amp; Throat</vt:lpstr>
      <vt:lpstr>Anatomy of the Upper Aerodigestive Tract</vt:lpstr>
      <vt:lpstr>PowerPoint Presentation</vt:lpstr>
      <vt:lpstr>PowerPoint Presentation</vt:lpstr>
      <vt:lpstr>Physiology of Taste</vt:lpstr>
      <vt:lpstr>Pathology of the Upper Aerodigestive Tract</vt:lpstr>
      <vt:lpstr>Pathology of the Esophagus</vt:lpstr>
      <vt:lpstr>Diagnostic Testing</vt:lpstr>
      <vt:lpstr>Anesthesia</vt:lpstr>
      <vt:lpstr>Anesthetic considerations</vt:lpstr>
      <vt:lpstr>Medications</vt:lpstr>
      <vt:lpstr>Positioning </vt:lpstr>
      <vt:lpstr>Prep </vt:lpstr>
      <vt:lpstr>Draping </vt:lpstr>
      <vt:lpstr>Supplies, Equipment, Instrumentation</vt:lpstr>
      <vt:lpstr>Lasers </vt:lpstr>
      <vt:lpstr>Post-operative Considerations</vt:lpstr>
      <vt:lpstr>Endoscopies</vt:lpstr>
      <vt:lpstr>Endoscopies </vt:lpstr>
      <vt:lpstr>Review </vt:lpstr>
      <vt:lpstr>Laryngoscopes </vt:lpstr>
      <vt:lpstr>Microlaryngoscopy </vt:lpstr>
      <vt:lpstr>Bronchoscopes </vt:lpstr>
      <vt:lpstr>Esophagoscope </vt:lpstr>
      <vt:lpstr>Triple Endoscopy/Panendoscopy</vt:lpstr>
      <vt:lpstr>Triple Endoscopy or Panendoscopy</vt:lpstr>
      <vt:lpstr>Thyroid and Parathyroid Glands</vt:lpstr>
      <vt:lpstr>Thyroid and Parathyroid Surgery</vt:lpstr>
      <vt:lpstr>Thyroid Gland</vt:lpstr>
      <vt:lpstr>PowerPoint Presentation</vt:lpstr>
      <vt:lpstr>PowerPoint Presentation</vt:lpstr>
      <vt:lpstr>Parathyroid Glands</vt:lpstr>
      <vt:lpstr>Pathology of Thyroid and Parathyroid Glands</vt:lpstr>
      <vt:lpstr>Diagnostic Testing</vt:lpstr>
      <vt:lpstr>Anesthesia </vt:lpstr>
      <vt:lpstr>Medications </vt:lpstr>
      <vt:lpstr>Positioning</vt:lpstr>
      <vt:lpstr>Prep </vt:lpstr>
      <vt:lpstr>Draping</vt:lpstr>
      <vt:lpstr>Supplies, Equipment, Instrumentation</vt:lpstr>
      <vt:lpstr>Post-operative Considerations</vt:lpstr>
      <vt:lpstr>Tracheotomy &amp; Tracheostomy</vt:lpstr>
      <vt:lpstr>Tracheotomy/Tracheostomy</vt:lpstr>
      <vt:lpstr>Indications For Tracheotomy or Tracheostomy</vt:lpstr>
      <vt:lpstr>Anesthesia</vt:lpstr>
      <vt:lpstr>Medications</vt:lpstr>
      <vt:lpstr>Positioning</vt:lpstr>
      <vt:lpstr>Prep </vt:lpstr>
      <vt:lpstr>Draping</vt:lpstr>
      <vt:lpstr>Supplies, Equipment, Instruments</vt:lpstr>
      <vt:lpstr>Considerations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Otorhinolaryngological Surgery</dc:title>
  <dc:creator>Robin Keith</dc:creator>
  <cp:lastModifiedBy>Test User</cp:lastModifiedBy>
  <cp:revision>34</cp:revision>
  <dcterms:created xsi:type="dcterms:W3CDTF">2004-02-26T03:02:39Z</dcterms:created>
  <dcterms:modified xsi:type="dcterms:W3CDTF">2012-03-28T20:49:46Z</dcterms:modified>
</cp:coreProperties>
</file>