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05" r:id="rId2"/>
  </p:sldMasterIdLst>
  <p:notesMasterIdLst>
    <p:notesMasterId r:id="rId72"/>
  </p:notesMasterIdLst>
  <p:handoutMasterIdLst>
    <p:handoutMasterId r:id="rId73"/>
  </p:handoutMasterIdLst>
  <p:sldIdLst>
    <p:sldId id="256" r:id="rId3"/>
    <p:sldId id="326" r:id="rId4"/>
    <p:sldId id="324" r:id="rId5"/>
    <p:sldId id="325" r:id="rId6"/>
    <p:sldId id="257" r:id="rId7"/>
    <p:sldId id="265" r:id="rId8"/>
    <p:sldId id="258" r:id="rId9"/>
    <p:sldId id="260" r:id="rId10"/>
    <p:sldId id="259" r:id="rId11"/>
    <p:sldId id="261" r:id="rId12"/>
    <p:sldId id="262" r:id="rId13"/>
    <p:sldId id="263" r:id="rId14"/>
    <p:sldId id="318" r:id="rId15"/>
    <p:sldId id="266" r:id="rId16"/>
    <p:sldId id="264" r:id="rId17"/>
    <p:sldId id="267" r:id="rId18"/>
    <p:sldId id="268" r:id="rId19"/>
    <p:sldId id="320" r:id="rId20"/>
    <p:sldId id="269" r:id="rId21"/>
    <p:sldId id="270" r:id="rId22"/>
    <p:sldId id="334" r:id="rId23"/>
    <p:sldId id="277" r:id="rId24"/>
    <p:sldId id="271" r:id="rId25"/>
    <p:sldId id="327" r:id="rId26"/>
    <p:sldId id="328" r:id="rId27"/>
    <p:sldId id="311" r:id="rId28"/>
    <p:sldId id="272" r:id="rId29"/>
    <p:sldId id="310" r:id="rId30"/>
    <p:sldId id="329" r:id="rId31"/>
    <p:sldId id="317" r:id="rId32"/>
    <p:sldId id="273" r:id="rId33"/>
    <p:sldId id="274" r:id="rId34"/>
    <p:sldId id="275" r:id="rId35"/>
    <p:sldId id="314" r:id="rId36"/>
    <p:sldId id="333" r:id="rId37"/>
    <p:sldId id="304" r:id="rId38"/>
    <p:sldId id="279" r:id="rId39"/>
    <p:sldId id="306" r:id="rId40"/>
    <p:sldId id="307" r:id="rId41"/>
    <p:sldId id="308" r:id="rId42"/>
    <p:sldId id="309" r:id="rId43"/>
    <p:sldId id="280" r:id="rId44"/>
    <p:sldId id="282" r:id="rId45"/>
    <p:sldId id="283" r:id="rId46"/>
    <p:sldId id="286" r:id="rId47"/>
    <p:sldId id="303" r:id="rId48"/>
    <p:sldId id="285" r:id="rId49"/>
    <p:sldId id="287" r:id="rId50"/>
    <p:sldId id="284" r:id="rId51"/>
    <p:sldId id="288" r:id="rId52"/>
    <p:sldId id="321" r:id="rId53"/>
    <p:sldId id="322" r:id="rId54"/>
    <p:sldId id="289" r:id="rId55"/>
    <p:sldId id="290" r:id="rId56"/>
    <p:sldId id="291" r:id="rId57"/>
    <p:sldId id="323" r:id="rId58"/>
    <p:sldId id="292" r:id="rId59"/>
    <p:sldId id="293" r:id="rId60"/>
    <p:sldId id="295" r:id="rId61"/>
    <p:sldId id="296" r:id="rId62"/>
    <p:sldId id="330" r:id="rId63"/>
    <p:sldId id="331" r:id="rId64"/>
    <p:sldId id="332" r:id="rId65"/>
    <p:sldId id="297" r:id="rId66"/>
    <p:sldId id="298" r:id="rId67"/>
    <p:sldId id="299" r:id="rId68"/>
    <p:sldId id="300" r:id="rId69"/>
    <p:sldId id="301" r:id="rId70"/>
    <p:sldId id="302" r:id="rId7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5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6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1157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1157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1157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57680099-5465-4B8C-A76E-1FCD33F3C55B}" type="slidenum">
              <a:rPr lang="en-US"/>
              <a:pPr/>
              <a:t>‹#›</a:t>
            </a:fld>
            <a:endParaRPr lang="en-US"/>
          </a:p>
        </p:txBody>
      </p:sp>
    </p:spTree>
    <p:extLst>
      <p:ext uri="{BB962C8B-B14F-4D97-AF65-F5344CB8AC3E}">
        <p14:creationId xmlns:p14="http://schemas.microsoft.com/office/powerpoint/2010/main" val="1140253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75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9D1D14D3-1C9F-49A6-BE46-D9C6A61D2D0D}" type="slidenum">
              <a:rPr lang="en-US"/>
              <a:pPr/>
              <a:t>‹#›</a:t>
            </a:fld>
            <a:endParaRPr lang="en-US"/>
          </a:p>
        </p:txBody>
      </p:sp>
    </p:spTree>
    <p:extLst>
      <p:ext uri="{BB962C8B-B14F-4D97-AF65-F5344CB8AC3E}">
        <p14:creationId xmlns:p14="http://schemas.microsoft.com/office/powerpoint/2010/main" val="16096190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E633A-6D0D-4A74-BE29-8B8C1EFA420A}" type="slidenum">
              <a:rPr lang="en-US"/>
              <a:pPr/>
              <a:t>17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Veins are often used in bypass surgery as replacements to arteries.  The fact that their lumens are larger makes them the obvious choice for bypass use, plus the fact that they are so closely related structurally, as well as the fact that they are a autologous creating virtually no chance of body rejection as a foreign body such as a graft would or a homograft (cadaver vein)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A5934-C224-4C09-B3F3-D33821FC77CA}" type="slidenum">
              <a:rPr lang="en-US"/>
              <a:pPr/>
              <a:t>50</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Name things on a specialty tray like at the VA/No specialty trays Loops, heparin needle, umbilical tapes,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9771A-3922-48A7-A2B1-6F24027BC891}" type="slidenum">
              <a:rPr lang="en-US"/>
              <a:pPr/>
              <a:t>61</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t>May use smaller vascular clamps for internal and external/peripheral debakey likely used on common carotid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1F719-3D4D-4F48-A4B0-BE4AD5D29E48}" type="slidenum">
              <a:rPr lang="en-US"/>
              <a:pPr/>
              <a:t>62</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t>Angioplasty and stents are for short occlusions with good distal run-off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7065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70660"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70661"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70662" name="Rectangle 6"/>
          <p:cNvSpPr>
            <a:spLocks noGrp="1" noChangeArrowheads="1"/>
          </p:cNvSpPr>
          <p:nvPr>
            <p:ph type="sldNum" sz="quarter" idx="4"/>
          </p:nvPr>
        </p:nvSpPr>
        <p:spPr>
          <a:xfrm>
            <a:off x="6553200" y="6248400"/>
            <a:ext cx="1905000" cy="457200"/>
          </a:xfrm>
        </p:spPr>
        <p:txBody>
          <a:bodyPr/>
          <a:lstStyle>
            <a:lvl1pPr>
              <a:defRPr/>
            </a:lvl1pPr>
          </a:lstStyle>
          <a:p>
            <a:fld id="{6D720560-CD23-4331-B772-CD11CAF448A9}" type="slidenum">
              <a:rPr lang="en-US"/>
              <a:pPr/>
              <a:t>‹#›</a:t>
            </a:fld>
            <a:endParaRPr lang="en-US"/>
          </a:p>
        </p:txBody>
      </p:sp>
      <p:sp>
        <p:nvSpPr>
          <p:cNvPr id="70663"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7376FE-5ADF-4EF4-BD48-753B973D894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6CF85DD-7609-4DDC-B40A-7781B8C2F5B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EA8107-9753-435D-ADD0-34CA3541A20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615B4C-A9A4-4DC8-BECC-351B239B939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779FEE-77C0-4FF5-9444-B3BD9203B5E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242CA3-15C5-442A-BD44-055CACD9189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A648895-7688-4084-9F62-2698DF2FC7D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8B7DDEA-ABEB-46CB-A5A5-4BE04CAFB158}"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A5CC72A-1865-47D4-BBA4-C7D83A09B6CA}"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13AC4D-447A-4B15-842E-4BFCC187FFD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1844BA-4C2C-4DB6-BFD5-87FA982C33F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63EE91-E496-4138-83C1-057A96B9D31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C75DED-4D2E-4A4F-BEA6-21EFF0CE978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DDE644-7AA8-41E3-8D23-ACF748437D2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660A36-36BB-46B3-A7AE-683A3AA4B3B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44A63D-819D-4C5E-B309-AD8E3B2CBD4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EF02CE4-654C-4DAC-9313-684C5362119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97D4242-1F09-4E6D-BFEB-DFC33CE5A29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FCA9A52-95B3-43EE-8B0F-3E2A3306D8D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0716BE0-203A-4FEC-B387-B932E7B3867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1146ABF-F077-4DDA-B917-1A397048C27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3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6963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6963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6963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endParaRPr lang="en-US"/>
          </a:p>
        </p:txBody>
      </p:sp>
      <p:sp>
        <p:nvSpPr>
          <p:cNvPr id="6964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A697D097-DE89-4AEB-BFC3-25E31DF1392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8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endParaRPr lang="en-US"/>
          </a:p>
        </p:txBody>
      </p:sp>
      <p:sp>
        <p:nvSpPr>
          <p:cNvPr id="158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endParaRPr lang="en-US"/>
          </a:p>
        </p:txBody>
      </p:sp>
      <p:sp>
        <p:nvSpPr>
          <p:cNvPr id="158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fld id="{72089500-C171-41DE-BADF-69A669F03D7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295400" y="0"/>
            <a:ext cx="6248400" cy="3382963"/>
          </a:xfrm>
          <a:solidFill>
            <a:schemeClr val="bg1"/>
          </a:solidFill>
          <a:ln>
            <a:solidFill>
              <a:schemeClr val="bg1"/>
            </a:solidFill>
          </a:ln>
        </p:spPr>
        <p:txBody>
          <a:bodyPr/>
          <a:lstStyle/>
          <a:p>
            <a:r>
              <a:rPr lang="en-US"/>
              <a:t>PERIPHERAL VASCULAR SURGERY</a:t>
            </a:r>
          </a:p>
        </p:txBody>
      </p:sp>
      <p:sp>
        <p:nvSpPr>
          <p:cNvPr id="2051"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Venules</a:t>
            </a:r>
          </a:p>
        </p:txBody>
      </p:sp>
      <p:sp>
        <p:nvSpPr>
          <p:cNvPr id="34819" name="Rectangle 3"/>
          <p:cNvSpPr>
            <a:spLocks noGrp="1" noChangeArrowheads="1"/>
          </p:cNvSpPr>
          <p:nvPr>
            <p:ph type="body" idx="1"/>
          </p:nvPr>
        </p:nvSpPr>
        <p:spPr/>
        <p:txBody>
          <a:bodyPr/>
          <a:lstStyle/>
          <a:p>
            <a:r>
              <a:rPr lang="en-US"/>
              <a:t>Capillaries join the smallest veins called venules which become larger in size to become veins which ultimately end at the superior vena cava and inferior vena cava in the right atria of the heart where unoxygenated blood is sent back to the lungs via the pulmonary artery for reoxygenation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400"/>
              <a:t>VESSELS</a:t>
            </a:r>
            <a:br>
              <a:rPr lang="en-US" sz="3400"/>
            </a:br>
            <a:r>
              <a:rPr lang="en-US" sz="3400"/>
              <a:t>(Veins)</a:t>
            </a:r>
          </a:p>
        </p:txBody>
      </p:sp>
      <p:sp>
        <p:nvSpPr>
          <p:cNvPr id="35843" name="Rectangle 3"/>
          <p:cNvSpPr>
            <a:spLocks noGrp="1" noChangeArrowheads="1"/>
          </p:cNvSpPr>
          <p:nvPr>
            <p:ph type="body" idx="1"/>
          </p:nvPr>
        </p:nvSpPr>
        <p:spPr/>
        <p:txBody>
          <a:bodyPr/>
          <a:lstStyle/>
          <a:p>
            <a:r>
              <a:rPr lang="en-US"/>
              <a:t>Veins take blood back to the heart for reoxygenation</a:t>
            </a:r>
          </a:p>
          <a:p>
            <a:r>
              <a:rPr lang="en-US"/>
              <a:t>Capillary bed</a:t>
            </a:r>
            <a:r>
              <a:rPr lang="en-US">
                <a:latin typeface="Arial" charset="0"/>
                <a:cs typeface="Arial" charset="0"/>
              </a:rPr>
              <a:t>→</a:t>
            </a:r>
            <a:r>
              <a:rPr lang="en-US"/>
              <a:t>Venules</a:t>
            </a:r>
            <a:r>
              <a:rPr lang="en-US">
                <a:cs typeface="Arial" charset="0"/>
              </a:rPr>
              <a:t>→Veins→Vena Cava (Superior and Inferior)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Vessel Structure</a:t>
            </a:r>
          </a:p>
        </p:txBody>
      </p:sp>
      <p:sp>
        <p:nvSpPr>
          <p:cNvPr id="36867" name="Rectangle 3"/>
          <p:cNvSpPr>
            <a:spLocks noGrp="1" noChangeArrowheads="1"/>
          </p:cNvSpPr>
          <p:nvPr>
            <p:ph type="body" idx="1"/>
          </p:nvPr>
        </p:nvSpPr>
        <p:spPr/>
        <p:txBody>
          <a:bodyPr/>
          <a:lstStyle/>
          <a:p>
            <a:r>
              <a:rPr lang="en-US"/>
              <a:t>3 layers called tunics</a:t>
            </a:r>
          </a:p>
          <a:p>
            <a:r>
              <a:rPr lang="en-US"/>
              <a:t>Inner = tunica intima</a:t>
            </a:r>
          </a:p>
          <a:p>
            <a:r>
              <a:rPr lang="en-US"/>
              <a:t>Middle = tunica media  </a:t>
            </a:r>
          </a:p>
          <a:p>
            <a:r>
              <a:rPr lang="en-US"/>
              <a:t>Outer = tunica adventitia</a:t>
            </a:r>
          </a:p>
          <a:p>
            <a:endParaRPr lang="en-US"/>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6" name="Picture 4" descr="msoFCED5"/>
          <p:cNvPicPr>
            <a:picLocks noChangeAspect="1" noChangeArrowheads="1"/>
          </p:cNvPicPr>
          <p:nvPr/>
        </p:nvPicPr>
        <p:blipFill>
          <a:blip r:embed="rId2" cstate="print"/>
          <a:srcRect/>
          <a:stretch>
            <a:fillRect/>
          </a:stretch>
        </p:blipFill>
        <p:spPr bwMode="auto">
          <a:xfrm>
            <a:off x="0" y="-228600"/>
            <a:ext cx="9144000" cy="7924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3400"/>
              <a:t>Differences in Vessel Structure</a:t>
            </a:r>
            <a:br>
              <a:rPr lang="en-US" sz="3400"/>
            </a:br>
            <a:r>
              <a:rPr lang="en-US" sz="3400"/>
              <a:t>(Arterial)</a:t>
            </a:r>
          </a:p>
        </p:txBody>
      </p:sp>
      <p:sp>
        <p:nvSpPr>
          <p:cNvPr id="72707" name="Rectangle 3"/>
          <p:cNvSpPr>
            <a:spLocks noGrp="1" noChangeArrowheads="1"/>
          </p:cNvSpPr>
          <p:nvPr>
            <p:ph type="body" idx="1"/>
          </p:nvPr>
        </p:nvSpPr>
        <p:spPr/>
        <p:txBody>
          <a:bodyPr/>
          <a:lstStyle/>
          <a:p>
            <a:r>
              <a:rPr lang="en-US" b="1"/>
              <a:t>Tunica Intima</a:t>
            </a:r>
          </a:p>
          <a:p>
            <a:r>
              <a:rPr lang="en-US"/>
              <a:t>Inner tunic has an endothelium lining</a:t>
            </a:r>
          </a:p>
          <a:p>
            <a:r>
              <a:rPr lang="en-US"/>
              <a:t>Smooth layer that is in contact with blood to promote flow and prevent damage to the platelets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400"/>
              <a:t>Differences in Vessel Structure</a:t>
            </a:r>
            <a:br>
              <a:rPr lang="en-US" sz="3400"/>
            </a:br>
            <a:r>
              <a:rPr lang="en-US" sz="3400"/>
              <a:t>(Arterial)</a:t>
            </a:r>
          </a:p>
        </p:txBody>
      </p:sp>
      <p:sp>
        <p:nvSpPr>
          <p:cNvPr id="37891" name="Rectangle 3"/>
          <p:cNvSpPr>
            <a:spLocks noGrp="1" noChangeArrowheads="1"/>
          </p:cNvSpPr>
          <p:nvPr>
            <p:ph type="body" idx="1"/>
          </p:nvPr>
        </p:nvSpPr>
        <p:spPr/>
        <p:txBody>
          <a:bodyPr/>
          <a:lstStyle/>
          <a:p>
            <a:r>
              <a:rPr lang="en-US" b="1" u="sng"/>
              <a:t>Tunica media</a:t>
            </a:r>
          </a:p>
          <a:p>
            <a:r>
              <a:rPr lang="en-US"/>
              <a:t> thickest layer</a:t>
            </a:r>
          </a:p>
          <a:p>
            <a:r>
              <a:rPr lang="en-US"/>
              <a:t> layer of smooth muscle can contract or dilate with autonomic nervous system impulses</a:t>
            </a:r>
          </a:p>
          <a:p>
            <a:r>
              <a:rPr lang="en-US"/>
              <a:t>contraction = vasoconstriction = </a:t>
            </a:r>
            <a:r>
              <a:rPr lang="en-US">
                <a:cs typeface="Arial" charset="0"/>
              </a:rPr>
              <a:t>↑ BP</a:t>
            </a:r>
          </a:p>
          <a:p>
            <a:r>
              <a:rPr lang="en-US"/>
              <a:t>dilation = vasodilation = </a:t>
            </a:r>
            <a:r>
              <a:rPr lang="en-US">
                <a:cs typeface="Arial" charset="0"/>
              </a:rPr>
              <a:t>↓ BP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3400"/>
              <a:t>Differences in Vessel Structure</a:t>
            </a:r>
            <a:br>
              <a:rPr lang="en-US" sz="3400"/>
            </a:br>
            <a:r>
              <a:rPr lang="en-US" sz="3400"/>
              <a:t>(Arterial)</a:t>
            </a:r>
          </a:p>
        </p:txBody>
      </p:sp>
      <p:sp>
        <p:nvSpPr>
          <p:cNvPr id="73731" name="Rectangle 3"/>
          <p:cNvSpPr>
            <a:spLocks noGrp="1" noChangeArrowheads="1"/>
          </p:cNvSpPr>
          <p:nvPr>
            <p:ph type="body" idx="1"/>
          </p:nvPr>
        </p:nvSpPr>
        <p:spPr/>
        <p:txBody>
          <a:bodyPr/>
          <a:lstStyle/>
          <a:p>
            <a:r>
              <a:rPr lang="en-US" b="1"/>
              <a:t>Tunica Adventitia</a:t>
            </a:r>
          </a:p>
          <a:p>
            <a:r>
              <a:rPr lang="en-US"/>
              <a:t>Outer tunic</a:t>
            </a:r>
          </a:p>
          <a:p>
            <a:r>
              <a:rPr lang="en-US"/>
              <a:t>Consists of connective tissue that connects arteries to tissues that surround them</a:t>
            </a:r>
          </a:p>
          <a:p>
            <a:r>
              <a:rPr lang="en-US"/>
              <a:t>Contains vaso vasorum which are vessels that nourish the arterial wall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3400"/>
              <a:t>Differences in Vessel Structure</a:t>
            </a:r>
            <a:br>
              <a:rPr lang="en-US" sz="3400"/>
            </a:br>
            <a:r>
              <a:rPr lang="en-US" sz="3400"/>
              <a:t>(Veins)</a:t>
            </a:r>
          </a:p>
        </p:txBody>
      </p:sp>
      <p:sp>
        <p:nvSpPr>
          <p:cNvPr id="74755" name="Rectangle 3"/>
          <p:cNvSpPr>
            <a:spLocks noGrp="1" noChangeArrowheads="1"/>
          </p:cNvSpPr>
          <p:nvPr>
            <p:ph type="body" idx="1"/>
          </p:nvPr>
        </p:nvSpPr>
        <p:spPr/>
        <p:txBody>
          <a:bodyPr/>
          <a:lstStyle/>
          <a:p>
            <a:r>
              <a:rPr lang="en-US" sz="2600"/>
              <a:t>Same three layers as arteries</a:t>
            </a:r>
          </a:p>
          <a:p>
            <a:r>
              <a:rPr lang="en-US" sz="2600"/>
              <a:t>Differences are in the thickness of each layer</a:t>
            </a:r>
          </a:p>
          <a:p>
            <a:r>
              <a:rPr lang="en-US" sz="2600"/>
              <a:t>Tunica adventitia is thickest layer</a:t>
            </a:r>
          </a:p>
          <a:p>
            <a:r>
              <a:rPr lang="en-US" sz="2600"/>
              <a:t>Tunica media has less smooth muscle tissue than arteries</a:t>
            </a:r>
          </a:p>
          <a:p>
            <a:r>
              <a:rPr lang="en-US" sz="2600"/>
              <a:t>Tunica intima is thinner than an artery and contains valves</a:t>
            </a:r>
          </a:p>
          <a:p>
            <a:r>
              <a:rPr lang="en-US" sz="2600"/>
              <a:t>Vein lumen is larger than an artery lumen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msoFCED5"/>
          <p:cNvPicPr>
            <a:picLocks noChangeAspect="1" noChangeArrowheads="1"/>
          </p:cNvPicPr>
          <p:nvPr/>
        </p:nvPicPr>
        <p:blipFill>
          <a:blip r:embed="rId2" cstate="print"/>
          <a:srcRect/>
          <a:stretch>
            <a:fillRect/>
          </a:stretch>
        </p:blipFill>
        <p:spPr bwMode="auto">
          <a:xfrm>
            <a:off x="0" y="-228600"/>
            <a:ext cx="9144000" cy="7924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Blood Pressure</a:t>
            </a:r>
          </a:p>
        </p:txBody>
      </p:sp>
      <p:sp>
        <p:nvSpPr>
          <p:cNvPr id="77827" name="Rectangle 3"/>
          <p:cNvSpPr>
            <a:spLocks noGrp="1" noChangeArrowheads="1"/>
          </p:cNvSpPr>
          <p:nvPr>
            <p:ph type="body" idx="1"/>
          </p:nvPr>
        </p:nvSpPr>
        <p:spPr/>
        <p:txBody>
          <a:bodyPr/>
          <a:lstStyle/>
          <a:p>
            <a:r>
              <a:rPr lang="en-US" sz="2600"/>
              <a:t>Force blood exerts on the inner walls of vessels as it passes through them</a:t>
            </a:r>
          </a:p>
          <a:p>
            <a:r>
              <a:rPr lang="en-US" sz="2600" b="1" u="sng"/>
              <a:t>Veins</a:t>
            </a:r>
            <a:r>
              <a:rPr lang="en-US" sz="2600"/>
              <a:t>:  </a:t>
            </a:r>
          </a:p>
          <a:p>
            <a:r>
              <a:rPr lang="en-US" sz="2600"/>
              <a:t>Low pressure</a:t>
            </a:r>
          </a:p>
          <a:p>
            <a:r>
              <a:rPr lang="en-US" sz="2600"/>
              <a:t>Working against gravity</a:t>
            </a:r>
          </a:p>
          <a:p>
            <a:r>
              <a:rPr lang="en-US" sz="2600"/>
              <a:t>Movement by skeletal muscle contraction as blood moves up to the heart (Veins are surrounded by skeletal muscle)</a:t>
            </a:r>
          </a:p>
          <a:p>
            <a:r>
              <a:rPr lang="en-US" sz="2600"/>
              <a:t>Backflow prevented by valves in the veins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Summary</a:t>
            </a:r>
          </a:p>
        </p:txBody>
      </p:sp>
      <p:sp>
        <p:nvSpPr>
          <p:cNvPr id="155651" name="Rectangle 3"/>
          <p:cNvSpPr>
            <a:spLocks noGrp="1" noChangeArrowheads="1"/>
          </p:cNvSpPr>
          <p:nvPr>
            <p:ph type="body" idx="1"/>
          </p:nvPr>
        </p:nvSpPr>
        <p:spPr/>
        <p:txBody>
          <a:bodyPr/>
          <a:lstStyle/>
          <a:p>
            <a:pPr>
              <a:lnSpc>
                <a:spcPct val="90000"/>
              </a:lnSpc>
            </a:pPr>
            <a:r>
              <a:rPr lang="en-US" sz="2600"/>
              <a:t>Anatomy &amp; Physiology</a:t>
            </a:r>
          </a:p>
          <a:p>
            <a:pPr>
              <a:lnSpc>
                <a:spcPct val="90000"/>
              </a:lnSpc>
            </a:pPr>
            <a:r>
              <a:rPr lang="en-US" sz="2600"/>
              <a:t>Pathology</a:t>
            </a:r>
          </a:p>
          <a:p>
            <a:pPr>
              <a:lnSpc>
                <a:spcPct val="90000"/>
              </a:lnSpc>
            </a:pPr>
            <a:r>
              <a:rPr lang="en-US" sz="2600"/>
              <a:t>Diagnostic Exams</a:t>
            </a:r>
          </a:p>
          <a:p>
            <a:pPr>
              <a:lnSpc>
                <a:spcPct val="90000"/>
              </a:lnSpc>
            </a:pPr>
            <a:r>
              <a:rPr lang="en-US" sz="2600"/>
              <a:t>Preparation Prep/Positioning</a:t>
            </a:r>
          </a:p>
          <a:p>
            <a:pPr>
              <a:lnSpc>
                <a:spcPct val="90000"/>
              </a:lnSpc>
            </a:pPr>
            <a:r>
              <a:rPr lang="en-US" sz="2600"/>
              <a:t>Basic Supplies, Equipment, Instrumentation</a:t>
            </a:r>
          </a:p>
          <a:p>
            <a:pPr>
              <a:lnSpc>
                <a:spcPct val="90000"/>
              </a:lnSpc>
            </a:pPr>
            <a:r>
              <a:rPr lang="en-US" sz="2600" b="1"/>
              <a:t>Peripheral Vascular Procedures:</a:t>
            </a:r>
          </a:p>
          <a:p>
            <a:pPr>
              <a:lnSpc>
                <a:spcPct val="90000"/>
              </a:lnSpc>
            </a:pPr>
            <a:r>
              <a:rPr lang="en-US" sz="2600"/>
              <a:t>Vascular access</a:t>
            </a:r>
          </a:p>
          <a:p>
            <a:pPr>
              <a:lnSpc>
                <a:spcPct val="90000"/>
              </a:lnSpc>
            </a:pPr>
            <a:r>
              <a:rPr lang="en-US" sz="2600"/>
              <a:t>Carotid endarterectomy</a:t>
            </a:r>
          </a:p>
          <a:p>
            <a:pPr>
              <a:lnSpc>
                <a:spcPct val="90000"/>
              </a:lnSpc>
            </a:pPr>
            <a:r>
              <a:rPr lang="en-US" sz="2600"/>
              <a:t>Bypass procedures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Blood Pressure </a:t>
            </a:r>
          </a:p>
        </p:txBody>
      </p:sp>
      <p:sp>
        <p:nvSpPr>
          <p:cNvPr id="78851" name="Rectangle 3"/>
          <p:cNvSpPr>
            <a:spLocks noGrp="1" noChangeArrowheads="1"/>
          </p:cNvSpPr>
          <p:nvPr>
            <p:ph type="body" idx="1"/>
          </p:nvPr>
        </p:nvSpPr>
        <p:spPr/>
        <p:txBody>
          <a:bodyPr/>
          <a:lstStyle/>
          <a:p>
            <a:pPr>
              <a:lnSpc>
                <a:spcPct val="80000"/>
              </a:lnSpc>
            </a:pPr>
            <a:r>
              <a:rPr lang="en-US" sz="2600"/>
              <a:t>Arteries:  </a:t>
            </a:r>
          </a:p>
          <a:p>
            <a:pPr>
              <a:lnSpc>
                <a:spcPct val="80000"/>
              </a:lnSpc>
            </a:pPr>
            <a:r>
              <a:rPr lang="en-US" sz="2600"/>
              <a:t>High pressure   </a:t>
            </a:r>
          </a:p>
          <a:p>
            <a:pPr>
              <a:lnSpc>
                <a:spcPct val="80000"/>
              </a:lnSpc>
            </a:pPr>
            <a:r>
              <a:rPr lang="en-US" sz="2600" b="1"/>
              <a:t>Dependent On:</a:t>
            </a:r>
          </a:p>
          <a:p>
            <a:pPr>
              <a:lnSpc>
                <a:spcPct val="80000"/>
              </a:lnSpc>
            </a:pPr>
            <a:r>
              <a:rPr lang="en-US" sz="2600"/>
              <a:t>Volume</a:t>
            </a:r>
          </a:p>
          <a:p>
            <a:pPr>
              <a:lnSpc>
                <a:spcPct val="80000"/>
              </a:lnSpc>
            </a:pPr>
            <a:r>
              <a:rPr lang="en-US" sz="2600"/>
              <a:t>Ventricular contraction strength</a:t>
            </a:r>
          </a:p>
          <a:p>
            <a:pPr>
              <a:lnSpc>
                <a:spcPct val="80000"/>
              </a:lnSpc>
            </a:pPr>
            <a:r>
              <a:rPr lang="en-US" sz="2600"/>
              <a:t>Resistance</a:t>
            </a:r>
          </a:p>
          <a:p>
            <a:pPr>
              <a:lnSpc>
                <a:spcPct val="80000"/>
              </a:lnSpc>
            </a:pPr>
            <a:r>
              <a:rPr lang="en-US" sz="2600"/>
              <a:t>Viscosity (thickness)</a:t>
            </a:r>
          </a:p>
          <a:p>
            <a:pPr>
              <a:lnSpc>
                <a:spcPct val="80000"/>
              </a:lnSpc>
            </a:pPr>
            <a:r>
              <a:rPr lang="en-US" sz="2600"/>
              <a:t>Heart rate</a:t>
            </a:r>
          </a:p>
          <a:p>
            <a:pPr algn="ctr">
              <a:lnSpc>
                <a:spcPct val="80000"/>
              </a:lnSpc>
              <a:buFont typeface="Wingdings" pitchFamily="2" charset="2"/>
              <a:buNone/>
            </a:pPr>
            <a:endParaRPr lang="en-US" sz="2600"/>
          </a:p>
          <a:p>
            <a:pPr>
              <a:lnSpc>
                <a:spcPct val="80000"/>
              </a:lnSpc>
              <a:buFont typeface="Wingdings" pitchFamily="2" charset="2"/>
              <a:buNone/>
            </a:pPr>
            <a:r>
              <a:rPr lang="en-US" sz="260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Pressure</a:t>
            </a:r>
            <a:endParaRPr lang="en-US" dirty="0"/>
          </a:p>
        </p:txBody>
      </p:sp>
      <p:sp>
        <p:nvSpPr>
          <p:cNvPr id="3" name="Content Placeholder 2"/>
          <p:cNvSpPr>
            <a:spLocks noGrp="1"/>
          </p:cNvSpPr>
          <p:nvPr>
            <p:ph idx="1"/>
          </p:nvPr>
        </p:nvSpPr>
        <p:spPr/>
        <p:txBody>
          <a:bodyPr/>
          <a:lstStyle/>
          <a:p>
            <a:r>
              <a:rPr lang="en-US" dirty="0" smtClean="0"/>
              <a:t>Systole = contraction</a:t>
            </a:r>
          </a:p>
          <a:p>
            <a:r>
              <a:rPr lang="en-US" dirty="0" smtClean="0"/>
              <a:t>Diastole = relaxation</a:t>
            </a:r>
          </a:p>
          <a:p>
            <a:endParaRPr lang="en-US" dirty="0"/>
          </a:p>
          <a:p>
            <a:r>
              <a:rPr lang="en-US" dirty="0" smtClean="0"/>
              <a:t>Central Venous Pressure = venous blood pressure in the right atrium measured with a central venous catheter (normal is 3-8)</a:t>
            </a:r>
            <a:endParaRPr lang="en-US" dirty="0"/>
          </a:p>
        </p:txBody>
      </p:sp>
    </p:spTree>
    <p:extLst>
      <p:ext uri="{BB962C8B-B14F-4D97-AF65-F5344CB8AC3E}">
        <p14:creationId xmlns:p14="http://schemas.microsoft.com/office/powerpoint/2010/main" val="170409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Blood Flow</a:t>
            </a:r>
          </a:p>
        </p:txBody>
      </p:sp>
      <p:sp>
        <p:nvSpPr>
          <p:cNvPr id="86019" name="Rectangle 3"/>
          <p:cNvSpPr>
            <a:spLocks noGrp="1" noChangeArrowheads="1"/>
          </p:cNvSpPr>
          <p:nvPr>
            <p:ph type="body" idx="1"/>
          </p:nvPr>
        </p:nvSpPr>
        <p:spPr/>
        <p:txBody>
          <a:bodyPr/>
          <a:lstStyle/>
          <a:p>
            <a:pPr>
              <a:lnSpc>
                <a:spcPct val="90000"/>
              </a:lnSpc>
            </a:pPr>
            <a:r>
              <a:rPr lang="en-US"/>
              <a:t>Blood that travels undisturbed through the vessel is called laminar</a:t>
            </a:r>
          </a:p>
          <a:p>
            <a:pPr>
              <a:lnSpc>
                <a:spcPct val="90000"/>
              </a:lnSpc>
            </a:pPr>
            <a:r>
              <a:rPr lang="en-US"/>
              <a:t>Blood that is disturbed by an obstruction, stenosis, curve, or bifurcation is called turbulent</a:t>
            </a:r>
          </a:p>
          <a:p>
            <a:pPr>
              <a:lnSpc>
                <a:spcPct val="90000"/>
              </a:lnSpc>
            </a:pPr>
            <a:r>
              <a:rPr lang="en-US"/>
              <a:t>Turbulence can be auscultated by doppler and is called a </a:t>
            </a:r>
            <a:r>
              <a:rPr lang="en-US" b="1"/>
              <a:t>bruit</a:t>
            </a:r>
          </a:p>
          <a:p>
            <a:pPr>
              <a:lnSpc>
                <a:spcPct val="90000"/>
              </a:lnSpc>
            </a:pPr>
            <a:r>
              <a:rPr lang="en-US"/>
              <a:t>Turbulence that can be felt or palpated is called a</a:t>
            </a:r>
            <a:r>
              <a:rPr lang="en-US" b="1"/>
              <a:t> thrill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Arterial System</a:t>
            </a:r>
          </a:p>
        </p:txBody>
      </p:sp>
      <p:sp>
        <p:nvSpPr>
          <p:cNvPr id="79875" name="Rectangle 3"/>
          <p:cNvSpPr>
            <a:spLocks noGrp="1" noChangeArrowheads="1"/>
          </p:cNvSpPr>
          <p:nvPr>
            <p:ph type="body" idx="1"/>
          </p:nvPr>
        </p:nvSpPr>
        <p:spPr/>
        <p:txBody>
          <a:bodyPr/>
          <a:lstStyle/>
          <a:p>
            <a:pPr>
              <a:lnSpc>
                <a:spcPct val="90000"/>
              </a:lnSpc>
            </a:pPr>
            <a:r>
              <a:rPr lang="en-US" sz="2100" u="sng" dirty="0"/>
              <a:t>Ascending </a:t>
            </a:r>
            <a:r>
              <a:rPr lang="en-US" sz="2100" u="sng" dirty="0" err="1"/>
              <a:t>Aorta</a:t>
            </a:r>
            <a:r>
              <a:rPr lang="en-US" sz="2100" dirty="0" err="1">
                <a:latin typeface="Arial" charset="0"/>
                <a:cs typeface="Arial" charset="0"/>
              </a:rPr>
              <a:t>→coronaries</a:t>
            </a:r>
            <a:endParaRPr lang="en-US" sz="2100" dirty="0">
              <a:latin typeface="Arial" charset="0"/>
              <a:cs typeface="Arial" charset="0"/>
            </a:endParaRPr>
          </a:p>
          <a:p>
            <a:pPr>
              <a:lnSpc>
                <a:spcPct val="90000"/>
              </a:lnSpc>
            </a:pPr>
            <a:r>
              <a:rPr lang="en-US" sz="2100" u="sng" dirty="0">
                <a:latin typeface="Arial" charset="0"/>
                <a:cs typeface="Arial" charset="0"/>
              </a:rPr>
              <a:t>Aortic Arch</a:t>
            </a:r>
            <a:r>
              <a:rPr lang="en-US" sz="2100" dirty="0">
                <a:latin typeface="Arial" charset="0"/>
                <a:cs typeface="Arial" charset="0"/>
              </a:rPr>
              <a:t>: </a:t>
            </a:r>
            <a:r>
              <a:rPr lang="en-US" sz="2100" b="1" dirty="0">
                <a:latin typeface="Arial" charset="0"/>
                <a:cs typeface="Arial" charset="0"/>
              </a:rPr>
              <a:t>3</a:t>
            </a:r>
            <a:r>
              <a:rPr lang="en-US" sz="2100" dirty="0">
                <a:latin typeface="Arial" charset="0"/>
                <a:cs typeface="Arial" charset="0"/>
              </a:rPr>
              <a:t> </a:t>
            </a:r>
            <a:r>
              <a:rPr lang="en-US" sz="2100" b="1" dirty="0">
                <a:latin typeface="Arial" charset="0"/>
                <a:cs typeface="Arial" charset="0"/>
              </a:rPr>
              <a:t>major branches</a:t>
            </a:r>
          </a:p>
          <a:p>
            <a:pPr>
              <a:lnSpc>
                <a:spcPct val="90000"/>
              </a:lnSpc>
            </a:pPr>
            <a:r>
              <a:rPr lang="en-US" sz="2100" i="1" dirty="0">
                <a:latin typeface="Arial" charset="0"/>
                <a:cs typeface="Arial" charset="0"/>
              </a:rPr>
              <a:t>First branch</a:t>
            </a:r>
            <a:r>
              <a:rPr lang="en-US" sz="2100" dirty="0">
                <a:latin typeface="Arial" charset="0"/>
                <a:cs typeface="Arial" charset="0"/>
              </a:rPr>
              <a:t>= </a:t>
            </a:r>
            <a:r>
              <a:rPr lang="en-US" sz="2100" dirty="0" smtClean="0">
                <a:latin typeface="Arial" charset="0"/>
                <a:cs typeface="Arial" charset="0"/>
              </a:rPr>
              <a:t>brachiocephalic (innominate)</a:t>
            </a:r>
            <a:endParaRPr lang="en-US" sz="2100" dirty="0">
              <a:latin typeface="Arial" charset="0"/>
              <a:cs typeface="Arial" charset="0"/>
            </a:endParaRPr>
          </a:p>
          <a:p>
            <a:pPr>
              <a:lnSpc>
                <a:spcPct val="90000"/>
              </a:lnSpc>
            </a:pPr>
            <a:r>
              <a:rPr lang="en-US" sz="2100" dirty="0">
                <a:latin typeface="Arial" charset="0"/>
                <a:cs typeface="Arial" charset="0"/>
              </a:rPr>
              <a:t>Brachiocephalic bifurcates into right </a:t>
            </a:r>
            <a:r>
              <a:rPr lang="en-US" sz="2100" dirty="0" err="1">
                <a:latin typeface="Arial" charset="0"/>
                <a:cs typeface="Arial" charset="0"/>
              </a:rPr>
              <a:t>subclavian</a:t>
            </a:r>
            <a:r>
              <a:rPr lang="en-US" sz="2100" dirty="0">
                <a:latin typeface="Arial" charset="0"/>
                <a:cs typeface="Arial" charset="0"/>
              </a:rPr>
              <a:t> and right common carotid</a:t>
            </a:r>
          </a:p>
          <a:p>
            <a:pPr>
              <a:lnSpc>
                <a:spcPct val="90000"/>
              </a:lnSpc>
            </a:pPr>
            <a:r>
              <a:rPr lang="en-US" sz="2100" i="1" dirty="0">
                <a:latin typeface="Arial" charset="0"/>
                <a:cs typeface="Arial" charset="0"/>
              </a:rPr>
              <a:t>Second branch</a:t>
            </a:r>
            <a:r>
              <a:rPr lang="en-US" sz="2100" dirty="0">
                <a:latin typeface="Arial" charset="0"/>
                <a:cs typeface="Arial" charset="0"/>
              </a:rPr>
              <a:t>=left common carotid</a:t>
            </a:r>
          </a:p>
          <a:p>
            <a:pPr>
              <a:lnSpc>
                <a:spcPct val="90000"/>
              </a:lnSpc>
            </a:pPr>
            <a:r>
              <a:rPr lang="en-US" sz="2100" i="1" dirty="0">
                <a:latin typeface="Arial" charset="0"/>
                <a:cs typeface="Arial" charset="0"/>
              </a:rPr>
              <a:t>Third branch</a:t>
            </a:r>
            <a:r>
              <a:rPr lang="en-US" sz="2100" dirty="0">
                <a:latin typeface="Arial" charset="0"/>
                <a:cs typeface="Arial" charset="0"/>
              </a:rPr>
              <a:t>=left </a:t>
            </a:r>
            <a:r>
              <a:rPr lang="en-US" sz="2100" dirty="0" err="1">
                <a:latin typeface="Arial" charset="0"/>
                <a:cs typeface="Arial" charset="0"/>
              </a:rPr>
              <a:t>subclavian</a:t>
            </a:r>
            <a:endParaRPr lang="en-US" sz="2100" dirty="0">
              <a:latin typeface="Arial" charset="0"/>
              <a:cs typeface="Arial" charset="0"/>
            </a:endParaRPr>
          </a:p>
          <a:p>
            <a:pPr>
              <a:lnSpc>
                <a:spcPct val="90000"/>
              </a:lnSpc>
            </a:pPr>
            <a:r>
              <a:rPr lang="en-US" sz="2100" u="sng" dirty="0">
                <a:latin typeface="Arial" charset="0"/>
                <a:cs typeface="Arial" charset="0"/>
              </a:rPr>
              <a:t>Descending Aorta</a:t>
            </a:r>
            <a:r>
              <a:rPr lang="en-US" sz="2100" dirty="0">
                <a:latin typeface="Arial" charset="0"/>
                <a:cs typeface="Arial" charset="0"/>
              </a:rPr>
              <a:t>:  </a:t>
            </a:r>
          </a:p>
          <a:p>
            <a:pPr>
              <a:lnSpc>
                <a:spcPct val="90000"/>
              </a:lnSpc>
            </a:pPr>
            <a:r>
              <a:rPr lang="en-US" sz="2100" dirty="0">
                <a:latin typeface="Arial" charset="0"/>
                <a:cs typeface="Arial" charset="0"/>
              </a:rPr>
              <a:t>Above the diaphragm, aorta = thoracic aorta</a:t>
            </a:r>
          </a:p>
          <a:p>
            <a:pPr>
              <a:lnSpc>
                <a:spcPct val="90000"/>
              </a:lnSpc>
            </a:pPr>
            <a:r>
              <a:rPr lang="en-US" sz="2100" dirty="0">
                <a:latin typeface="Arial" charset="0"/>
                <a:cs typeface="Arial" charset="0"/>
              </a:rPr>
              <a:t>Below the diaphragm aorta = abdominal aorta</a:t>
            </a:r>
          </a:p>
          <a:p>
            <a:pPr>
              <a:lnSpc>
                <a:spcPct val="90000"/>
              </a:lnSpc>
            </a:pPr>
            <a:endParaRPr lang="en-US" sz="2100" dirty="0">
              <a:latin typeface="Arial" charset="0"/>
              <a:cs typeface="Arial" charset="0"/>
            </a:endParaRPr>
          </a:p>
          <a:p>
            <a:pPr>
              <a:lnSpc>
                <a:spcPct val="90000"/>
              </a:lnSpc>
              <a:buFont typeface="Wingdings" pitchFamily="2" charset="2"/>
              <a:buNone/>
            </a:pPr>
            <a:r>
              <a:rPr lang="en-US" sz="2100" dirty="0"/>
              <a:t> </a:t>
            </a:r>
          </a:p>
          <a:p>
            <a:pPr>
              <a:lnSpc>
                <a:spcPct val="90000"/>
              </a:lnSpc>
              <a:buFont typeface="Wingdings" pitchFamily="2" charset="2"/>
              <a:buNone/>
            </a:pPr>
            <a:endParaRPr lang="en-US" sz="21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t>Upper Extremities (arterial)</a:t>
            </a:r>
          </a:p>
        </p:txBody>
      </p:sp>
      <p:sp>
        <p:nvSpPr>
          <p:cNvPr id="162819" name="Rectangle 3"/>
          <p:cNvSpPr>
            <a:spLocks noGrp="1" noChangeArrowheads="1"/>
          </p:cNvSpPr>
          <p:nvPr>
            <p:ph type="body" idx="1"/>
          </p:nvPr>
        </p:nvSpPr>
        <p:spPr/>
        <p:txBody>
          <a:bodyPr/>
          <a:lstStyle/>
          <a:p>
            <a:r>
              <a:rPr lang="en-US"/>
              <a:t>Right subclavian&gt;right arm&gt;axillary artery&gt;brachial artery&gt;bifurcates  to form ulner and radial arteries&gt;rejoin at palmer digital arteries</a:t>
            </a:r>
          </a:p>
          <a:p>
            <a:r>
              <a:rPr lang="en-US"/>
              <a:t>Left subclavian&gt;left arm&gt;axillary artery&gt;brachial artery&gt;bifurcates to form ulnar and radial arteries&gt;rejoin at palmer digital arteries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Head (arterial)</a:t>
            </a:r>
          </a:p>
        </p:txBody>
      </p:sp>
      <p:sp>
        <p:nvSpPr>
          <p:cNvPr id="163843" name="Rectangle 3"/>
          <p:cNvSpPr>
            <a:spLocks noGrp="1" noChangeArrowheads="1"/>
          </p:cNvSpPr>
          <p:nvPr>
            <p:ph type="body" idx="1"/>
          </p:nvPr>
        </p:nvSpPr>
        <p:spPr/>
        <p:txBody>
          <a:bodyPr/>
          <a:lstStyle/>
          <a:p>
            <a:pPr>
              <a:lnSpc>
                <a:spcPct val="90000"/>
              </a:lnSpc>
            </a:pPr>
            <a:r>
              <a:rPr lang="en-US"/>
              <a:t>Right common carotid and left common carotid &gt; brain, head, and neck</a:t>
            </a:r>
          </a:p>
          <a:p>
            <a:pPr>
              <a:lnSpc>
                <a:spcPct val="90000"/>
              </a:lnSpc>
            </a:pPr>
            <a:r>
              <a:rPr lang="en-US"/>
              <a:t>Common carotids bifurcate to form internal and external carotid arteries</a:t>
            </a:r>
          </a:p>
          <a:p>
            <a:pPr>
              <a:lnSpc>
                <a:spcPct val="90000"/>
              </a:lnSpc>
            </a:pPr>
            <a:r>
              <a:rPr lang="en-US"/>
              <a:t>External carotids&gt;neck and head</a:t>
            </a:r>
          </a:p>
          <a:p>
            <a:pPr>
              <a:lnSpc>
                <a:spcPct val="90000"/>
              </a:lnSpc>
            </a:pPr>
            <a:r>
              <a:rPr lang="en-US"/>
              <a:t>Internal carotids&gt;join vertebral artery (off subclavian) to form basilar artery &gt;form Circle of Willis in the brain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4" descr="mso4D54D"/>
          <p:cNvPicPr>
            <a:picLocks noChangeAspect="1" noChangeArrowheads="1"/>
          </p:cNvPicPr>
          <p:nvPr/>
        </p:nvPicPr>
        <p:blipFill>
          <a:blip r:embed="rId2" cstate="print"/>
          <a:srcRect/>
          <a:stretch>
            <a:fillRect/>
          </a:stretch>
        </p:blipFill>
        <p:spPr bwMode="auto">
          <a:xfrm>
            <a:off x="0" y="-228600"/>
            <a:ext cx="9144000" cy="768985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Abdominal Aorta</a:t>
            </a:r>
          </a:p>
        </p:txBody>
      </p:sp>
      <p:sp>
        <p:nvSpPr>
          <p:cNvPr id="80899" name="Rectangle 3"/>
          <p:cNvSpPr>
            <a:spLocks noGrp="1" noChangeArrowheads="1"/>
          </p:cNvSpPr>
          <p:nvPr>
            <p:ph type="body" idx="1"/>
          </p:nvPr>
        </p:nvSpPr>
        <p:spPr/>
        <p:txBody>
          <a:bodyPr/>
          <a:lstStyle/>
          <a:p>
            <a:r>
              <a:rPr lang="en-US"/>
              <a:t>Supplies oxygenated blood to the abdominal wall and abdominal organs/viscera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descr="msoE5D3F"/>
          <p:cNvPicPr>
            <a:picLocks noChangeAspect="1" noChangeArrowheads="1"/>
          </p:cNvPicPr>
          <p:nvPr/>
        </p:nvPicPr>
        <p:blipFill>
          <a:blip r:embed="rId2" cstate="print"/>
          <a:srcRect/>
          <a:stretch>
            <a:fillRect/>
          </a:stretch>
        </p:blipFill>
        <p:spPr bwMode="auto">
          <a:xfrm>
            <a:off x="0" y="0"/>
            <a:ext cx="9144000" cy="7162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US"/>
              <a:t>Lower Extremities (arterial)</a:t>
            </a:r>
          </a:p>
        </p:txBody>
      </p:sp>
      <p:sp>
        <p:nvSpPr>
          <p:cNvPr id="164867" name="Rectangle 3"/>
          <p:cNvSpPr>
            <a:spLocks noGrp="1" noChangeArrowheads="1"/>
          </p:cNvSpPr>
          <p:nvPr>
            <p:ph type="body" idx="1"/>
          </p:nvPr>
        </p:nvSpPr>
        <p:spPr/>
        <p:txBody>
          <a:bodyPr/>
          <a:lstStyle/>
          <a:p>
            <a:pPr>
              <a:lnSpc>
                <a:spcPct val="90000"/>
              </a:lnSpc>
            </a:pPr>
            <a:r>
              <a:rPr lang="en-US" sz="2100"/>
              <a:t>Aorta bifurcates to form right and left common iliac arteries </a:t>
            </a:r>
          </a:p>
          <a:p>
            <a:pPr>
              <a:lnSpc>
                <a:spcPct val="90000"/>
              </a:lnSpc>
            </a:pPr>
            <a:r>
              <a:rPr lang="en-US" sz="2100"/>
              <a:t>Common iliacs bifurcate to form internal and external iliacs</a:t>
            </a:r>
          </a:p>
          <a:p>
            <a:pPr>
              <a:lnSpc>
                <a:spcPct val="90000"/>
              </a:lnSpc>
            </a:pPr>
            <a:r>
              <a:rPr lang="en-US" sz="2100"/>
              <a:t>Internal iliacs supply pelvis and perineum</a:t>
            </a:r>
          </a:p>
          <a:p>
            <a:pPr>
              <a:lnSpc>
                <a:spcPct val="90000"/>
              </a:lnSpc>
            </a:pPr>
            <a:r>
              <a:rPr lang="en-US" sz="2100"/>
              <a:t>External iliacs become femoral arteries&gt;popliteal&gt;bifurcates to form anterior tibial and posterior tibial</a:t>
            </a:r>
          </a:p>
          <a:p>
            <a:pPr>
              <a:lnSpc>
                <a:spcPct val="90000"/>
              </a:lnSpc>
            </a:pPr>
            <a:r>
              <a:rPr lang="en-US" sz="2100"/>
              <a:t>Anterior tibial becomes dorsalis pedis&gt;plantar arch arteries</a:t>
            </a:r>
          </a:p>
          <a:p>
            <a:pPr>
              <a:lnSpc>
                <a:spcPct val="90000"/>
              </a:lnSpc>
            </a:pPr>
            <a:r>
              <a:rPr lang="en-US" sz="2100"/>
              <a:t>Posterior tibial&gt;peroneal artery&gt;joins dorsalis pedis to form plantar arch arteries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Terminology </a:t>
            </a:r>
          </a:p>
        </p:txBody>
      </p:sp>
      <p:sp>
        <p:nvSpPr>
          <p:cNvPr id="152579" name="Rectangle 3"/>
          <p:cNvSpPr>
            <a:spLocks noGrp="1" noChangeArrowheads="1"/>
          </p:cNvSpPr>
          <p:nvPr>
            <p:ph type="body" idx="1"/>
          </p:nvPr>
        </p:nvSpPr>
        <p:spPr/>
        <p:txBody>
          <a:bodyPr/>
          <a:lstStyle/>
          <a:p>
            <a:pPr>
              <a:lnSpc>
                <a:spcPct val="80000"/>
              </a:lnSpc>
            </a:pPr>
            <a:r>
              <a:rPr lang="en-US" sz="1700"/>
              <a:t>Arrhythmia-irregular heart rhythm</a:t>
            </a:r>
          </a:p>
          <a:p>
            <a:pPr>
              <a:lnSpc>
                <a:spcPct val="80000"/>
              </a:lnSpc>
            </a:pPr>
            <a:r>
              <a:rPr lang="en-US" sz="1700"/>
              <a:t>Arteriosclerosis-hardening of the arteries (part of aging process) </a:t>
            </a:r>
          </a:p>
          <a:p>
            <a:pPr>
              <a:lnSpc>
                <a:spcPct val="80000"/>
              </a:lnSpc>
            </a:pPr>
            <a:r>
              <a:rPr lang="en-US" sz="1700"/>
              <a:t>Atherosclerosis-build-up of plaque</a:t>
            </a:r>
          </a:p>
          <a:p>
            <a:pPr>
              <a:lnSpc>
                <a:spcPct val="80000"/>
              </a:lnSpc>
            </a:pPr>
            <a:r>
              <a:rPr lang="en-US" sz="1700"/>
              <a:t>Autogenous/autologous-originates in the body</a:t>
            </a:r>
          </a:p>
          <a:p>
            <a:pPr>
              <a:lnSpc>
                <a:spcPct val="80000"/>
              </a:lnSpc>
            </a:pPr>
            <a:r>
              <a:rPr lang="en-US" sz="1700"/>
              <a:t>Bifurcation-fork/point of branching</a:t>
            </a:r>
          </a:p>
          <a:p>
            <a:pPr>
              <a:lnSpc>
                <a:spcPct val="80000"/>
              </a:lnSpc>
            </a:pPr>
            <a:r>
              <a:rPr lang="en-US" sz="1700"/>
              <a:t>Cannula-tube/sheath allowing passage of fluids</a:t>
            </a:r>
          </a:p>
          <a:p>
            <a:pPr>
              <a:lnSpc>
                <a:spcPct val="80000"/>
              </a:lnSpc>
            </a:pPr>
            <a:r>
              <a:rPr lang="en-US" sz="1700"/>
              <a:t>Cardiopulmonary-r/t heart and lungs</a:t>
            </a:r>
          </a:p>
          <a:p>
            <a:pPr>
              <a:lnSpc>
                <a:spcPct val="80000"/>
              </a:lnSpc>
            </a:pPr>
            <a:r>
              <a:rPr lang="en-US" sz="1700"/>
              <a:t>Claudication-cramping, aching, stiffness caused by exercise relieved by rest (1° sx. PVD)</a:t>
            </a:r>
          </a:p>
          <a:p>
            <a:pPr>
              <a:lnSpc>
                <a:spcPct val="80000"/>
              </a:lnSpc>
            </a:pPr>
            <a:r>
              <a:rPr lang="en-US" sz="1700"/>
              <a:t>Cyanosis-blue discoloration of an extremity or the skin caused by lack of oxygenation (Hgb)</a:t>
            </a:r>
          </a:p>
          <a:p>
            <a:pPr>
              <a:lnSpc>
                <a:spcPct val="80000"/>
              </a:lnSpc>
            </a:pPr>
            <a:r>
              <a:rPr lang="en-US" sz="1700"/>
              <a:t>Embolus-matter traveling through a vessel</a:t>
            </a:r>
          </a:p>
          <a:p>
            <a:pPr>
              <a:lnSpc>
                <a:spcPct val="80000"/>
              </a:lnSpc>
            </a:pPr>
            <a:r>
              <a:rPr lang="en-US" sz="1700"/>
              <a:t>Extracorporeal-outside the body</a:t>
            </a:r>
          </a:p>
          <a:p>
            <a:pPr>
              <a:lnSpc>
                <a:spcPct val="80000"/>
              </a:lnSpc>
            </a:pPr>
            <a:r>
              <a:rPr lang="en-US" sz="1700"/>
              <a:t>Fibrillation-rapid, ineffectual contractions of the heart</a:t>
            </a:r>
          </a:p>
          <a:p>
            <a:pPr>
              <a:lnSpc>
                <a:spcPct val="80000"/>
              </a:lnSpc>
            </a:pPr>
            <a:r>
              <a:rPr lang="en-US" sz="1700"/>
              <a:t>Defibrillation-to stop fibrillation by drugs or electrical means</a:t>
            </a:r>
          </a:p>
          <a:p>
            <a:pPr>
              <a:lnSpc>
                <a:spcPct val="80000"/>
              </a:lnSpc>
            </a:pPr>
            <a:r>
              <a:rPr lang="en-US" sz="1700"/>
              <a:t>Lumen-space within an artery, vein or tube</a:t>
            </a:r>
          </a:p>
          <a:p>
            <a:pPr>
              <a:lnSpc>
                <a:spcPct val="80000"/>
              </a:lnSpc>
            </a:pPr>
            <a:endParaRPr lang="en-US" sz="1700"/>
          </a:p>
          <a:p>
            <a:pPr>
              <a:lnSpc>
                <a:spcPct val="80000"/>
              </a:lnSpc>
            </a:pPr>
            <a:endParaRPr lang="en-US" sz="17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2" name="Picture 4" descr="mso764E2"/>
          <p:cNvPicPr>
            <a:picLocks noChangeAspect="1" noChangeArrowheads="1"/>
          </p:cNvPicPr>
          <p:nvPr/>
        </p:nvPicPr>
        <p:blipFill>
          <a:blip r:embed="rId2" cstate="print"/>
          <a:srcRect/>
          <a:stretch>
            <a:fillRect/>
          </a:stretch>
        </p:blipFill>
        <p:spPr bwMode="auto">
          <a:xfrm>
            <a:off x="0" y="-304800"/>
            <a:ext cx="9144000" cy="8305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Venous System</a:t>
            </a:r>
          </a:p>
        </p:txBody>
      </p:sp>
      <p:sp>
        <p:nvSpPr>
          <p:cNvPr id="81923" name="Rectangle 3"/>
          <p:cNvSpPr>
            <a:spLocks noGrp="1" noChangeArrowheads="1"/>
          </p:cNvSpPr>
          <p:nvPr>
            <p:ph type="body" idx="1"/>
          </p:nvPr>
        </p:nvSpPr>
        <p:spPr/>
        <p:txBody>
          <a:bodyPr/>
          <a:lstStyle/>
          <a:p>
            <a:pPr>
              <a:lnSpc>
                <a:spcPct val="90000"/>
              </a:lnSpc>
            </a:pPr>
            <a:r>
              <a:rPr lang="en-US" sz="2600" u="sng"/>
              <a:t>Internal jugular veins</a:t>
            </a:r>
            <a:r>
              <a:rPr lang="en-US" sz="2600"/>
              <a:t> drain the brain, head, face, and neck&gt; </a:t>
            </a:r>
            <a:r>
              <a:rPr lang="en-US" sz="2600" u="sng"/>
              <a:t>subclavian veins</a:t>
            </a:r>
            <a:r>
              <a:rPr lang="en-US" sz="2600"/>
              <a:t>&gt; this </a:t>
            </a:r>
            <a:r>
              <a:rPr lang="en-US" sz="2600" u="sng"/>
              <a:t>union is called the innominate or brachiocephalic vein</a:t>
            </a:r>
            <a:endParaRPr lang="en-US" sz="2600"/>
          </a:p>
          <a:p>
            <a:pPr>
              <a:lnSpc>
                <a:spcPct val="90000"/>
              </a:lnSpc>
            </a:pPr>
            <a:r>
              <a:rPr lang="en-US" sz="2600"/>
              <a:t>Leads to the Superior Vena Cava which empties into the right atrium</a:t>
            </a:r>
          </a:p>
          <a:p>
            <a:pPr>
              <a:lnSpc>
                <a:spcPct val="90000"/>
              </a:lnSpc>
            </a:pPr>
            <a:r>
              <a:rPr lang="en-US" sz="2600"/>
              <a:t>External jugulars drain parotid glands and the superficial face and scalp&gt; subclavian veins&gt;SVC</a:t>
            </a:r>
          </a:p>
          <a:p>
            <a:pPr>
              <a:lnSpc>
                <a:spcPct val="90000"/>
              </a:lnSpc>
            </a:pPr>
            <a:r>
              <a:rPr lang="en-US" sz="2600"/>
              <a:t>Vertebral veins drain neck and vertebrae&gt;subclavian veins&gt;SVC</a:t>
            </a:r>
          </a:p>
          <a:p>
            <a:pPr>
              <a:lnSpc>
                <a:spcPct val="90000"/>
              </a:lnSpc>
              <a:buFont typeface="Wingdings" pitchFamily="2" charset="2"/>
              <a:buNone/>
            </a:pPr>
            <a:endParaRPr lang="en-US" sz="26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Venous System Continued</a:t>
            </a:r>
          </a:p>
        </p:txBody>
      </p:sp>
      <p:sp>
        <p:nvSpPr>
          <p:cNvPr id="82947" name="Rectangle 3"/>
          <p:cNvSpPr>
            <a:spLocks noGrp="1" noChangeArrowheads="1"/>
          </p:cNvSpPr>
          <p:nvPr>
            <p:ph type="body" idx="1"/>
          </p:nvPr>
        </p:nvSpPr>
        <p:spPr/>
        <p:txBody>
          <a:bodyPr/>
          <a:lstStyle/>
          <a:p>
            <a:r>
              <a:rPr lang="en-US"/>
              <a:t>Upper Extremities (superficially)are drained by the basilic and cephalic veins that empty into axillary vein&gt;the subclavians&gt;SVC</a:t>
            </a:r>
          </a:p>
          <a:p>
            <a:r>
              <a:rPr lang="en-US"/>
              <a:t>Upper Extremities (deep) are drained by the radial, ulnar, and brachial veins&gt;axillary vein&gt;subclavians&gt;SVC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Venous System Continued</a:t>
            </a:r>
          </a:p>
        </p:txBody>
      </p:sp>
      <p:sp>
        <p:nvSpPr>
          <p:cNvPr id="83971" name="Rectangle 3"/>
          <p:cNvSpPr>
            <a:spLocks noGrp="1" noChangeArrowheads="1"/>
          </p:cNvSpPr>
          <p:nvPr>
            <p:ph type="body" idx="1"/>
          </p:nvPr>
        </p:nvSpPr>
        <p:spPr/>
        <p:txBody>
          <a:bodyPr/>
          <a:lstStyle/>
          <a:p>
            <a:r>
              <a:rPr lang="en-US"/>
              <a:t>Lower Body drains via those veins into the Inferior Vena Cava which also empties into the right atrium</a:t>
            </a:r>
          </a:p>
          <a:p>
            <a:r>
              <a:rPr lang="en-US"/>
              <a:t>See Overhead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descr="msoEF657"/>
          <p:cNvPicPr>
            <a:picLocks noChangeAspect="1" noChangeArrowheads="1"/>
          </p:cNvPicPr>
          <p:nvPr/>
        </p:nvPicPr>
        <p:blipFill>
          <a:blip r:embed="rId2" cstate="print"/>
          <a:srcRect/>
          <a:stretch>
            <a:fillRect/>
          </a:stretch>
        </p:blipFill>
        <p:spPr bwMode="auto">
          <a:xfrm>
            <a:off x="0" y="0"/>
            <a:ext cx="9144000" cy="76898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sz="4000"/>
              <a:t/>
            </a:r>
            <a:br>
              <a:rPr lang="en-US" sz="4000"/>
            </a:br>
            <a:endParaRPr lang="en-US" sz="4000"/>
          </a:p>
        </p:txBody>
      </p:sp>
      <p:sp>
        <p:nvSpPr>
          <p:cNvPr id="174083" name="Rectangle 3"/>
          <p:cNvSpPr>
            <a:spLocks noGrp="1" noChangeArrowheads="1"/>
          </p:cNvSpPr>
          <p:nvPr>
            <p:ph type="body" idx="1"/>
          </p:nvPr>
        </p:nvSpPr>
        <p:spPr/>
        <p:txBody>
          <a:bodyPr/>
          <a:lstStyle/>
          <a:p>
            <a:pPr algn="ctr">
              <a:buFont typeface="Wingdings" pitchFamily="2" charset="2"/>
              <a:buNone/>
            </a:pPr>
            <a:r>
              <a:rPr lang="en-US" sz="3600"/>
              <a:t>Pathology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Arterial Disease</a:t>
            </a:r>
          </a:p>
        </p:txBody>
      </p:sp>
      <p:sp>
        <p:nvSpPr>
          <p:cNvPr id="119811" name="Rectangle 3"/>
          <p:cNvSpPr>
            <a:spLocks noGrp="1" noChangeArrowheads="1"/>
          </p:cNvSpPr>
          <p:nvPr>
            <p:ph type="body" sz="half" idx="1"/>
          </p:nvPr>
        </p:nvSpPr>
        <p:spPr/>
        <p:txBody>
          <a:bodyPr/>
          <a:lstStyle/>
          <a:p>
            <a:pPr>
              <a:lnSpc>
                <a:spcPct val="80000"/>
              </a:lnSpc>
            </a:pPr>
            <a:r>
              <a:rPr lang="en-US" sz="1700" b="1"/>
              <a:t>Arterial Insufficiency  (2 types):</a:t>
            </a:r>
          </a:p>
          <a:p>
            <a:pPr>
              <a:lnSpc>
                <a:spcPct val="80000"/>
              </a:lnSpc>
            </a:pPr>
            <a:r>
              <a:rPr lang="en-US" sz="1700" b="1"/>
              <a:t>1.</a:t>
            </a:r>
            <a:r>
              <a:rPr lang="en-US" sz="1700"/>
              <a:t> </a:t>
            </a:r>
            <a:r>
              <a:rPr lang="en-US" sz="1700" b="1"/>
              <a:t>Acute</a:t>
            </a:r>
          </a:p>
          <a:p>
            <a:pPr>
              <a:lnSpc>
                <a:spcPct val="80000"/>
              </a:lnSpc>
            </a:pPr>
            <a:r>
              <a:rPr lang="en-US" sz="1700"/>
              <a:t>Embolic or an unstable atherosclerotic plaque rupturing and creating a thrombosis or clot</a:t>
            </a:r>
          </a:p>
          <a:p>
            <a:pPr>
              <a:lnSpc>
                <a:spcPct val="80000"/>
              </a:lnSpc>
            </a:pPr>
            <a:r>
              <a:rPr lang="en-US" sz="1700"/>
              <a:t>80% in lower extremities</a:t>
            </a:r>
          </a:p>
          <a:p>
            <a:pPr>
              <a:lnSpc>
                <a:spcPct val="80000"/>
              </a:lnSpc>
            </a:pPr>
            <a:r>
              <a:rPr lang="en-US" sz="1700"/>
              <a:t>Definition/Clarification:</a:t>
            </a:r>
          </a:p>
          <a:p>
            <a:pPr>
              <a:lnSpc>
                <a:spcPct val="80000"/>
              </a:lnSpc>
            </a:pPr>
            <a:r>
              <a:rPr lang="en-US" sz="1700" b="1"/>
              <a:t>Embolus</a:t>
            </a:r>
            <a:r>
              <a:rPr lang="en-US" sz="1700"/>
              <a:t> is a foreign substance or blood clot (liquid, solid, or gas) transported by the blood or lymphatic system ex. clot, air, fat, tumor parts</a:t>
            </a:r>
          </a:p>
        </p:txBody>
      </p:sp>
      <p:sp>
        <p:nvSpPr>
          <p:cNvPr id="119812" name="Rectangle 4"/>
          <p:cNvSpPr>
            <a:spLocks noGrp="1" noChangeArrowheads="1"/>
          </p:cNvSpPr>
          <p:nvPr>
            <p:ph type="body" sz="half" idx="2"/>
          </p:nvPr>
        </p:nvSpPr>
        <p:spPr/>
        <p:txBody>
          <a:bodyPr/>
          <a:lstStyle/>
          <a:p>
            <a:pPr>
              <a:lnSpc>
                <a:spcPct val="80000"/>
              </a:lnSpc>
            </a:pPr>
            <a:r>
              <a:rPr lang="en-US" sz="1700" b="1"/>
              <a:t>Thrombosis</a:t>
            </a:r>
            <a:r>
              <a:rPr lang="en-US" sz="1700"/>
              <a:t> is a blood clot that occludes a vessel</a:t>
            </a:r>
          </a:p>
          <a:p>
            <a:pPr>
              <a:lnSpc>
                <a:spcPct val="80000"/>
              </a:lnSpc>
            </a:pPr>
            <a:r>
              <a:rPr lang="en-US" sz="1700"/>
              <a:t>If detached it becomes an embolus</a:t>
            </a:r>
          </a:p>
          <a:p>
            <a:pPr>
              <a:lnSpc>
                <a:spcPct val="80000"/>
              </a:lnSpc>
            </a:pPr>
            <a:r>
              <a:rPr lang="en-US" sz="1700"/>
              <a:t>Emboli usually come from the heart during an MI or A-Fib, can come from other areas and attach itself (usually attaches at bifurcations or narrowing areas)</a:t>
            </a:r>
          </a:p>
          <a:p>
            <a:pPr>
              <a:lnSpc>
                <a:spcPct val="80000"/>
              </a:lnSpc>
            </a:pPr>
            <a:r>
              <a:rPr lang="en-US" sz="1700"/>
              <a:t>Creates loss of circulation to areas below it</a:t>
            </a:r>
          </a:p>
          <a:p>
            <a:pPr>
              <a:lnSpc>
                <a:spcPct val="80000"/>
              </a:lnSpc>
            </a:pPr>
            <a:r>
              <a:rPr lang="en-US" sz="1700"/>
              <a:t>S/SX:5 Ps (pulselessness, pallor, pain, parethesia, and paralysis)</a:t>
            </a:r>
          </a:p>
          <a:p>
            <a:pPr>
              <a:lnSpc>
                <a:spcPct val="80000"/>
              </a:lnSpc>
            </a:pPr>
            <a:endParaRPr lang="en-US" sz="1700"/>
          </a:p>
          <a:p>
            <a:pPr>
              <a:lnSpc>
                <a:spcPct val="80000"/>
              </a:lnSpc>
            </a:pPr>
            <a:endParaRPr lang="en-US" sz="1700"/>
          </a:p>
          <a:p>
            <a:pPr>
              <a:lnSpc>
                <a:spcPct val="80000"/>
              </a:lnSpc>
            </a:pPr>
            <a:endParaRPr lang="en-US" sz="1700"/>
          </a:p>
          <a:p>
            <a:pPr>
              <a:lnSpc>
                <a:spcPct val="80000"/>
              </a:lnSpc>
            </a:pPr>
            <a:endParaRPr lang="en-US" sz="1700"/>
          </a:p>
          <a:p>
            <a:pPr>
              <a:lnSpc>
                <a:spcPct val="80000"/>
              </a:lnSpc>
            </a:pPr>
            <a:endParaRPr lang="en-US" sz="17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3400"/>
              <a:t>Acute Arterial Insufficiency Continued</a:t>
            </a:r>
          </a:p>
        </p:txBody>
      </p:sp>
      <p:sp>
        <p:nvSpPr>
          <p:cNvPr id="89091" name="Rectangle 3"/>
          <p:cNvSpPr>
            <a:spLocks noGrp="1" noChangeArrowheads="1"/>
          </p:cNvSpPr>
          <p:nvPr>
            <p:ph type="body" idx="1"/>
          </p:nvPr>
        </p:nvSpPr>
        <p:spPr/>
        <p:txBody>
          <a:bodyPr/>
          <a:lstStyle/>
          <a:p>
            <a:r>
              <a:rPr lang="en-US"/>
              <a:t>Can patient tolerate arteriograms and anesthesia</a:t>
            </a:r>
          </a:p>
          <a:p>
            <a:r>
              <a:rPr lang="en-US"/>
              <a:t>Medical intervention is choice with unstable patient (thrombolytics)</a:t>
            </a:r>
          </a:p>
          <a:p>
            <a:r>
              <a:rPr lang="en-US"/>
              <a:t>Surgical intervention when stable=arterial embolectomy</a:t>
            </a:r>
          </a:p>
          <a:p>
            <a:r>
              <a:rPr lang="en-US"/>
              <a:t>Limb not salvageable=amputation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Arterial Insufficiency</a:t>
            </a:r>
          </a:p>
        </p:txBody>
      </p:sp>
      <p:sp>
        <p:nvSpPr>
          <p:cNvPr id="121859" name="Rectangle 3"/>
          <p:cNvSpPr>
            <a:spLocks noGrp="1" noChangeArrowheads="1"/>
          </p:cNvSpPr>
          <p:nvPr>
            <p:ph type="body" sz="half" idx="1"/>
          </p:nvPr>
        </p:nvSpPr>
        <p:spPr/>
        <p:txBody>
          <a:bodyPr/>
          <a:lstStyle/>
          <a:p>
            <a:pPr>
              <a:lnSpc>
                <a:spcPct val="80000"/>
              </a:lnSpc>
            </a:pPr>
            <a:r>
              <a:rPr lang="en-US" sz="2200" b="1"/>
              <a:t>2.  Chronic </a:t>
            </a:r>
            <a:r>
              <a:rPr lang="en-US" sz="2200"/>
              <a:t>= Ischemia</a:t>
            </a:r>
          </a:p>
          <a:p>
            <a:pPr>
              <a:lnSpc>
                <a:spcPct val="80000"/>
              </a:lnSpc>
            </a:pPr>
            <a:r>
              <a:rPr lang="en-US" sz="2200"/>
              <a:t>Results in inhibited or total blockage of flow</a:t>
            </a:r>
          </a:p>
          <a:p>
            <a:pPr>
              <a:lnSpc>
                <a:spcPct val="80000"/>
              </a:lnSpc>
            </a:pPr>
            <a:r>
              <a:rPr lang="en-US" sz="2200"/>
              <a:t>2 types:</a:t>
            </a:r>
          </a:p>
          <a:p>
            <a:pPr>
              <a:lnSpc>
                <a:spcPct val="80000"/>
              </a:lnSpc>
              <a:buFont typeface="Wingdings" pitchFamily="2" charset="2"/>
              <a:buNone/>
            </a:pPr>
            <a:r>
              <a:rPr lang="en-US" sz="2200" b="1"/>
              <a:t>a.  Arteriosclerosis</a:t>
            </a:r>
          </a:p>
          <a:p>
            <a:pPr>
              <a:lnSpc>
                <a:spcPct val="80000"/>
              </a:lnSpc>
            </a:pPr>
            <a:r>
              <a:rPr lang="en-US" sz="2200"/>
              <a:t>Arteriosclerosis is part of the aging process creates hardening of the arteries= less elastic</a:t>
            </a:r>
          </a:p>
          <a:p>
            <a:pPr>
              <a:lnSpc>
                <a:spcPct val="80000"/>
              </a:lnSpc>
            </a:pPr>
            <a:r>
              <a:rPr lang="en-US" sz="2200"/>
              <a:t>Atheroma=thickening of tunica intima seen with arteriosclerosis</a:t>
            </a:r>
          </a:p>
          <a:p>
            <a:pPr>
              <a:lnSpc>
                <a:spcPct val="80000"/>
              </a:lnSpc>
            </a:pPr>
            <a:endParaRPr lang="en-US" sz="2200" b="1"/>
          </a:p>
        </p:txBody>
      </p:sp>
      <p:sp>
        <p:nvSpPr>
          <p:cNvPr id="121860" name="Rectangle 4"/>
          <p:cNvSpPr>
            <a:spLocks noGrp="1" noChangeArrowheads="1"/>
          </p:cNvSpPr>
          <p:nvPr>
            <p:ph type="body" sz="half" idx="2"/>
          </p:nvPr>
        </p:nvSpPr>
        <p:spPr/>
        <p:txBody>
          <a:bodyPr/>
          <a:lstStyle/>
          <a:p>
            <a:pPr>
              <a:lnSpc>
                <a:spcPct val="80000"/>
              </a:lnSpc>
            </a:pPr>
            <a:endParaRPr lang="en-US" sz="2200"/>
          </a:p>
          <a:p>
            <a:pPr>
              <a:lnSpc>
                <a:spcPct val="80000"/>
              </a:lnSpc>
              <a:buFont typeface="Wingdings" pitchFamily="2" charset="2"/>
              <a:buNone/>
            </a:pPr>
            <a:r>
              <a:rPr lang="en-US" sz="2200" b="1"/>
              <a:t>b.  Atherosclerosis </a:t>
            </a:r>
          </a:p>
          <a:p>
            <a:pPr>
              <a:lnSpc>
                <a:spcPct val="80000"/>
              </a:lnSpc>
            </a:pPr>
            <a:r>
              <a:rPr lang="en-US" sz="2200"/>
              <a:t>Atherosclerosis is this build-up of plaque</a:t>
            </a:r>
          </a:p>
          <a:p>
            <a:pPr>
              <a:lnSpc>
                <a:spcPct val="80000"/>
              </a:lnSpc>
            </a:pPr>
            <a:r>
              <a:rPr lang="en-US" sz="2200"/>
              <a:t>Result of calcium or cholesterol deposits (plaque) inside the tunica intima</a:t>
            </a:r>
          </a:p>
          <a:p>
            <a:pPr>
              <a:lnSpc>
                <a:spcPct val="80000"/>
              </a:lnSpc>
              <a:buFont typeface="Wingdings" pitchFamily="2" charset="2"/>
              <a:buNone/>
            </a:pPr>
            <a:endParaRPr lang="en-US" sz="220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Atherosclerosis</a:t>
            </a:r>
          </a:p>
        </p:txBody>
      </p:sp>
      <p:sp>
        <p:nvSpPr>
          <p:cNvPr id="122883" name="Rectangle 3"/>
          <p:cNvSpPr>
            <a:spLocks noGrp="1" noChangeArrowheads="1"/>
          </p:cNvSpPr>
          <p:nvPr>
            <p:ph type="body" idx="1"/>
          </p:nvPr>
        </p:nvSpPr>
        <p:spPr/>
        <p:txBody>
          <a:bodyPr/>
          <a:lstStyle/>
          <a:p>
            <a:r>
              <a:rPr lang="en-US"/>
              <a:t>Gradual process</a:t>
            </a:r>
          </a:p>
          <a:p>
            <a:r>
              <a:rPr lang="en-US"/>
              <a:t>Body develops collateral circulation as a compensatory mechanism</a:t>
            </a:r>
          </a:p>
          <a:p>
            <a:r>
              <a:rPr lang="en-US"/>
              <a:t>Causes speculated as intimal damage from smoking, hypertension, diabetes, etc.</a:t>
            </a:r>
          </a:p>
          <a:p>
            <a:r>
              <a:rPr lang="en-US"/>
              <a:t>Often referred to as atherosclerosis obliterens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Terminology Continued</a:t>
            </a:r>
          </a:p>
        </p:txBody>
      </p:sp>
      <p:sp>
        <p:nvSpPr>
          <p:cNvPr id="153603" name="Rectangle 3"/>
          <p:cNvSpPr>
            <a:spLocks noGrp="1" noChangeArrowheads="1"/>
          </p:cNvSpPr>
          <p:nvPr>
            <p:ph type="body" idx="1"/>
          </p:nvPr>
        </p:nvSpPr>
        <p:spPr/>
        <p:txBody>
          <a:bodyPr/>
          <a:lstStyle/>
          <a:p>
            <a:pPr>
              <a:lnSpc>
                <a:spcPct val="80000"/>
              </a:lnSpc>
            </a:pPr>
            <a:r>
              <a:rPr lang="en-US" sz="1900"/>
              <a:t>Occlusion-abnormal obstruction/closure of a vessel</a:t>
            </a:r>
          </a:p>
          <a:p>
            <a:pPr>
              <a:lnSpc>
                <a:spcPct val="80000"/>
              </a:lnSpc>
            </a:pPr>
            <a:r>
              <a:rPr lang="en-US" sz="1900"/>
              <a:t>Palliative-to relieve without curing</a:t>
            </a:r>
          </a:p>
          <a:p>
            <a:pPr>
              <a:lnSpc>
                <a:spcPct val="80000"/>
              </a:lnSpc>
            </a:pPr>
            <a:r>
              <a:rPr lang="en-US" sz="1900"/>
              <a:t>Plaque-patch of atheromatous matter (cholesterol, lipids, cellular debris) that forms in the inner lining of an artery (intimal lining)</a:t>
            </a:r>
          </a:p>
          <a:p>
            <a:pPr>
              <a:lnSpc>
                <a:spcPct val="80000"/>
              </a:lnSpc>
            </a:pPr>
            <a:r>
              <a:rPr lang="en-US" sz="1900"/>
              <a:t>PVC (premature ventricular contraction)-arrhythmia that precedes normal electrical impulse/may precede ventricular fibrillation</a:t>
            </a:r>
          </a:p>
          <a:p>
            <a:pPr>
              <a:lnSpc>
                <a:spcPct val="80000"/>
              </a:lnSpc>
            </a:pPr>
            <a:r>
              <a:rPr lang="en-US" sz="1900"/>
              <a:t>Septum-wall that separates two cavities</a:t>
            </a:r>
          </a:p>
          <a:p>
            <a:pPr>
              <a:lnSpc>
                <a:spcPct val="80000"/>
              </a:lnSpc>
            </a:pPr>
            <a:r>
              <a:rPr lang="en-US" sz="1900"/>
              <a:t>Stenosis-narrowing or constriction of a vessel</a:t>
            </a:r>
          </a:p>
          <a:p>
            <a:pPr>
              <a:lnSpc>
                <a:spcPct val="80000"/>
              </a:lnSpc>
            </a:pPr>
            <a:r>
              <a:rPr lang="en-US" sz="1900"/>
              <a:t>Thrombus-blood clot (thrombus)</a:t>
            </a:r>
          </a:p>
          <a:p>
            <a:pPr>
              <a:lnSpc>
                <a:spcPct val="80000"/>
              </a:lnSpc>
            </a:pPr>
            <a:r>
              <a:rPr lang="en-US" sz="1900"/>
              <a:t>TIA (transient ischemic attack)-temporary interference of brain oxygenation by the arteries</a:t>
            </a:r>
          </a:p>
          <a:p>
            <a:pPr>
              <a:lnSpc>
                <a:spcPct val="80000"/>
              </a:lnSpc>
              <a:buFont typeface="Wingdings" pitchFamily="2" charset="2"/>
              <a:buNone/>
            </a:pPr>
            <a:r>
              <a:rPr lang="en-US" sz="1900"/>
              <a:t>     Symptoms may last a few minutes to several hours</a:t>
            </a:r>
          </a:p>
          <a:p>
            <a:pPr>
              <a:lnSpc>
                <a:spcPct val="80000"/>
              </a:lnSpc>
            </a:pPr>
            <a:r>
              <a:rPr lang="en-US" sz="1900"/>
              <a:t>Vasoconstriction-narrowing of a vessel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Atherosclerosis</a:t>
            </a:r>
          </a:p>
        </p:txBody>
      </p:sp>
      <p:sp>
        <p:nvSpPr>
          <p:cNvPr id="123907" name="Rectangle 3"/>
          <p:cNvSpPr>
            <a:spLocks noGrp="1" noChangeArrowheads="1"/>
          </p:cNvSpPr>
          <p:nvPr>
            <p:ph type="body" idx="1"/>
          </p:nvPr>
        </p:nvSpPr>
        <p:spPr/>
        <p:txBody>
          <a:bodyPr/>
          <a:lstStyle/>
          <a:p>
            <a:r>
              <a:rPr lang="en-US" sz="2500"/>
              <a:t>Generally is segmental in occurrence which allows for surgical intervention to correct it</a:t>
            </a:r>
          </a:p>
          <a:p>
            <a:r>
              <a:rPr lang="en-US" sz="2500"/>
              <a:t>If not corrected, can lead to gangrene or tissue death below the blockage in extremities</a:t>
            </a:r>
          </a:p>
          <a:p>
            <a:r>
              <a:rPr lang="en-US" sz="2500"/>
              <a:t>In the carotid arteries can lead to stroke</a:t>
            </a:r>
          </a:p>
          <a:p>
            <a:r>
              <a:rPr lang="en-US" sz="2500"/>
              <a:t>Surgical intervention involves bypass grafting (native vein or graft material) or endarterectomy (removal of plaque)</a:t>
            </a:r>
          </a:p>
          <a:p>
            <a:endParaRPr lang="en-US" sz="2600"/>
          </a:p>
          <a:p>
            <a:endParaRPr lang="en-US" sz="26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Aneurysms (peripheral)</a:t>
            </a:r>
          </a:p>
        </p:txBody>
      </p:sp>
      <p:sp>
        <p:nvSpPr>
          <p:cNvPr id="124931" name="Rectangle 3"/>
          <p:cNvSpPr>
            <a:spLocks noGrp="1" noChangeArrowheads="1"/>
          </p:cNvSpPr>
          <p:nvPr>
            <p:ph type="body" idx="1"/>
          </p:nvPr>
        </p:nvSpPr>
        <p:spPr/>
        <p:txBody>
          <a:bodyPr/>
          <a:lstStyle/>
          <a:p>
            <a:pPr>
              <a:lnSpc>
                <a:spcPct val="90000"/>
              </a:lnSpc>
            </a:pPr>
            <a:r>
              <a:rPr lang="en-US" sz="2600" b="1"/>
              <a:t>True</a:t>
            </a:r>
            <a:r>
              <a:rPr lang="en-US" sz="2600"/>
              <a:t> </a:t>
            </a:r>
            <a:r>
              <a:rPr lang="en-US" sz="2600" b="1"/>
              <a:t>aneurysm</a:t>
            </a:r>
            <a:r>
              <a:rPr lang="en-US" sz="2600"/>
              <a:t>=dilation of all layers of the arterial wall</a:t>
            </a:r>
          </a:p>
          <a:p>
            <a:pPr>
              <a:lnSpc>
                <a:spcPct val="90000"/>
              </a:lnSpc>
            </a:pPr>
            <a:r>
              <a:rPr lang="en-US" sz="2600"/>
              <a:t>May find atherosclerosis along with true aneurysm/is not the cause of  </a:t>
            </a:r>
          </a:p>
          <a:p>
            <a:pPr>
              <a:lnSpc>
                <a:spcPct val="90000"/>
              </a:lnSpc>
            </a:pPr>
            <a:r>
              <a:rPr lang="en-US" sz="2600" b="1"/>
              <a:t>False Aneurysm</a:t>
            </a:r>
            <a:r>
              <a:rPr lang="en-US" sz="2600"/>
              <a:t> (pseudoaneurysm)=not an aneurysm, but a tear that allows blood between the layers of the artery</a:t>
            </a:r>
          </a:p>
          <a:p>
            <a:pPr>
              <a:lnSpc>
                <a:spcPct val="90000"/>
              </a:lnSpc>
            </a:pPr>
            <a:r>
              <a:rPr lang="en-US" sz="2600"/>
              <a:t>Results from trauma, infection or post-arterial surgery where suture has been disrupted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Venous Insufficiency</a:t>
            </a:r>
          </a:p>
        </p:txBody>
      </p:sp>
      <p:sp>
        <p:nvSpPr>
          <p:cNvPr id="90115" name="Rectangle 3"/>
          <p:cNvSpPr>
            <a:spLocks noGrp="1" noChangeArrowheads="1"/>
          </p:cNvSpPr>
          <p:nvPr>
            <p:ph type="body" idx="1"/>
          </p:nvPr>
        </p:nvSpPr>
        <p:spPr/>
        <p:txBody>
          <a:bodyPr/>
          <a:lstStyle/>
          <a:p>
            <a:pPr>
              <a:lnSpc>
                <a:spcPct val="90000"/>
              </a:lnSpc>
            </a:pPr>
            <a:r>
              <a:rPr lang="en-US" sz="2100"/>
              <a:t>Caused by deep venous thrombosis</a:t>
            </a:r>
          </a:p>
          <a:p>
            <a:pPr>
              <a:lnSpc>
                <a:spcPct val="90000"/>
              </a:lnSpc>
            </a:pPr>
            <a:r>
              <a:rPr lang="en-US" sz="2100"/>
              <a:t>Results from injury to the endothelium of the vein, stasis (immobility), coagulapathy problems, orthopedic trauma</a:t>
            </a:r>
          </a:p>
          <a:p>
            <a:pPr>
              <a:lnSpc>
                <a:spcPct val="90000"/>
              </a:lnSpc>
            </a:pPr>
            <a:r>
              <a:rPr lang="en-US" sz="2100"/>
              <a:t>Usually lower extremity clot</a:t>
            </a:r>
          </a:p>
          <a:p>
            <a:pPr>
              <a:lnSpc>
                <a:spcPct val="90000"/>
              </a:lnSpc>
            </a:pPr>
            <a:r>
              <a:rPr lang="en-US" sz="2100" b="1"/>
              <a:t>Urgent</a:t>
            </a:r>
            <a:r>
              <a:rPr lang="en-US" sz="2100"/>
              <a:t> situation as clot can dislodge and move into the right atrium and make its way to the pulmonary artery resulting in death (PE=pulmonary embolus)</a:t>
            </a:r>
          </a:p>
          <a:p>
            <a:pPr>
              <a:lnSpc>
                <a:spcPct val="90000"/>
              </a:lnSpc>
            </a:pPr>
            <a:r>
              <a:rPr lang="en-US" sz="2100"/>
              <a:t>Medical treatment= anticoagulants</a:t>
            </a:r>
          </a:p>
          <a:p>
            <a:pPr>
              <a:lnSpc>
                <a:spcPct val="90000"/>
              </a:lnSpc>
            </a:pPr>
            <a:r>
              <a:rPr lang="en-US" sz="2100"/>
              <a:t>Can do a thrombectomy if isolated</a:t>
            </a:r>
          </a:p>
          <a:p>
            <a:pPr>
              <a:lnSpc>
                <a:spcPct val="90000"/>
              </a:lnSpc>
            </a:pPr>
            <a:r>
              <a:rPr lang="en-US" sz="2100"/>
              <a:t>Long term=vena cava filter</a:t>
            </a:r>
          </a:p>
          <a:p>
            <a:pPr>
              <a:lnSpc>
                <a:spcPct val="90000"/>
              </a:lnSpc>
            </a:pPr>
            <a:endParaRPr lang="en-US" sz="21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Diagnostic Exams</a:t>
            </a:r>
          </a:p>
        </p:txBody>
      </p:sp>
      <p:sp>
        <p:nvSpPr>
          <p:cNvPr id="92163" name="Rectangle 3"/>
          <p:cNvSpPr>
            <a:spLocks noGrp="1" noChangeArrowheads="1"/>
          </p:cNvSpPr>
          <p:nvPr>
            <p:ph type="body" idx="1"/>
          </p:nvPr>
        </p:nvSpPr>
        <p:spPr/>
        <p:txBody>
          <a:bodyPr/>
          <a:lstStyle/>
          <a:p>
            <a:pPr>
              <a:lnSpc>
                <a:spcPct val="80000"/>
              </a:lnSpc>
            </a:pPr>
            <a:r>
              <a:rPr lang="en-US" sz="2600" b="1"/>
              <a:t>Angiography = Gold Standard for diagnosis with peripheral vascular disease</a:t>
            </a:r>
          </a:p>
          <a:p>
            <a:pPr>
              <a:lnSpc>
                <a:spcPct val="80000"/>
              </a:lnSpc>
            </a:pPr>
            <a:r>
              <a:rPr lang="en-US" sz="2600"/>
              <a:t>Ultrasound-detection by sound waves</a:t>
            </a:r>
          </a:p>
          <a:p>
            <a:pPr>
              <a:lnSpc>
                <a:spcPct val="80000"/>
              </a:lnSpc>
            </a:pPr>
            <a:r>
              <a:rPr lang="en-US" sz="2600"/>
              <a:t>Doppler-Measures blood flow</a:t>
            </a:r>
          </a:p>
          <a:p>
            <a:pPr>
              <a:lnSpc>
                <a:spcPct val="80000"/>
              </a:lnSpc>
            </a:pPr>
            <a:r>
              <a:rPr lang="en-US" sz="2600"/>
              <a:t>Computed Axial Tomography (CAT/CT Scan)-x-ray pictures in slices</a:t>
            </a:r>
          </a:p>
          <a:p>
            <a:pPr>
              <a:lnSpc>
                <a:spcPct val="80000"/>
              </a:lnSpc>
            </a:pPr>
            <a:r>
              <a:rPr lang="en-US" sz="2600"/>
              <a:t>Magnetic Resonance Imaging (MRI)-uses radio waves and a magnetic field to provide the 3-D views (can move in any direction unlike CT and is nonradioactive)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Anesthesia</a:t>
            </a:r>
          </a:p>
        </p:txBody>
      </p:sp>
      <p:sp>
        <p:nvSpPr>
          <p:cNvPr id="93187" name="Rectangle 3"/>
          <p:cNvSpPr>
            <a:spLocks noGrp="1" noChangeArrowheads="1"/>
          </p:cNvSpPr>
          <p:nvPr>
            <p:ph type="body" idx="1"/>
          </p:nvPr>
        </p:nvSpPr>
        <p:spPr/>
        <p:txBody>
          <a:bodyPr/>
          <a:lstStyle/>
          <a:p>
            <a:r>
              <a:rPr lang="en-US"/>
              <a:t>Patient dependent: general, spinal, epidural, or local</a:t>
            </a:r>
          </a:p>
          <a:p>
            <a:r>
              <a:rPr lang="en-US"/>
              <a:t>All spinal/epidural patients get a foley catheter</a:t>
            </a:r>
          </a:p>
          <a:p>
            <a:r>
              <a:rPr lang="en-US"/>
              <a:t>CAE: will use an EEG to monitor brain activity and determine if a shunt is needed during the procedure.  Can be done by CRNA or an EEG technician</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Medications</a:t>
            </a:r>
          </a:p>
        </p:txBody>
      </p:sp>
      <p:sp>
        <p:nvSpPr>
          <p:cNvPr id="96259" name="Rectangle 3"/>
          <p:cNvSpPr>
            <a:spLocks noGrp="1" noChangeArrowheads="1"/>
          </p:cNvSpPr>
          <p:nvPr>
            <p:ph type="body" idx="1"/>
          </p:nvPr>
        </p:nvSpPr>
        <p:spPr>
          <a:xfrm>
            <a:off x="566738" y="1752600"/>
            <a:ext cx="8001000" cy="4572000"/>
          </a:xfrm>
        </p:spPr>
        <p:txBody>
          <a:bodyPr/>
          <a:lstStyle/>
          <a:p>
            <a:pPr>
              <a:lnSpc>
                <a:spcPct val="80000"/>
              </a:lnSpc>
            </a:pPr>
            <a:r>
              <a:rPr lang="en-US" sz="2600" dirty="0"/>
              <a:t>Saline with antibiotic </a:t>
            </a:r>
            <a:r>
              <a:rPr lang="en-US" sz="2600" dirty="0" err="1"/>
              <a:t>irrigant</a:t>
            </a:r>
            <a:r>
              <a:rPr lang="en-US" sz="2600" dirty="0"/>
              <a:t> of surgeon choice or one patient is not allergic to</a:t>
            </a:r>
          </a:p>
          <a:p>
            <a:pPr>
              <a:lnSpc>
                <a:spcPct val="80000"/>
              </a:lnSpc>
            </a:pPr>
            <a:r>
              <a:rPr lang="en-US" sz="2600" dirty="0"/>
              <a:t>Heparin saline </a:t>
            </a:r>
            <a:r>
              <a:rPr lang="en-US" sz="2600" dirty="0" smtClean="0"/>
              <a:t>or lactated ringer’s irrigation </a:t>
            </a:r>
            <a:r>
              <a:rPr lang="en-US" sz="2600" dirty="0"/>
              <a:t>for </a:t>
            </a:r>
            <a:r>
              <a:rPr lang="en-US" sz="2600" dirty="0" smtClean="0"/>
              <a:t>washing out </a:t>
            </a:r>
            <a:r>
              <a:rPr lang="en-US" sz="2600" dirty="0"/>
              <a:t>inside artery to prevent clot during surgery (usually 250ml NS to 1,000units Heparin)</a:t>
            </a:r>
          </a:p>
          <a:p>
            <a:pPr>
              <a:lnSpc>
                <a:spcPct val="80000"/>
              </a:lnSpc>
            </a:pPr>
            <a:r>
              <a:rPr lang="en-US" sz="2600" dirty="0" err="1"/>
              <a:t>Papaverine</a:t>
            </a:r>
            <a:r>
              <a:rPr lang="en-US" sz="2600" dirty="0"/>
              <a:t> antispasmodic/smooth muscle relaxant 120mg to 250ml NS (distention, prep, storage of vein grafts)</a:t>
            </a:r>
          </a:p>
          <a:p>
            <a:pPr>
              <a:lnSpc>
                <a:spcPct val="80000"/>
              </a:lnSpc>
            </a:pPr>
            <a:r>
              <a:rPr lang="en-US" sz="2600" dirty="0"/>
              <a:t>Topical Hemostatic Agents:  </a:t>
            </a:r>
            <a:r>
              <a:rPr lang="en-US" sz="2600" dirty="0" err="1"/>
              <a:t>Surgicel</a:t>
            </a:r>
            <a:r>
              <a:rPr lang="en-US" sz="2600" dirty="0"/>
              <a:t>, </a:t>
            </a:r>
            <a:r>
              <a:rPr lang="en-US" sz="2600" dirty="0" err="1"/>
              <a:t>Gelfoam</a:t>
            </a:r>
            <a:r>
              <a:rPr lang="en-US" sz="2600" dirty="0"/>
              <a:t> with Thrombin, </a:t>
            </a:r>
            <a:r>
              <a:rPr lang="en-US" sz="2600" dirty="0" err="1"/>
              <a:t>Avitene</a:t>
            </a:r>
            <a:r>
              <a:rPr lang="en-US" sz="2600" dirty="0"/>
              <a:t>, </a:t>
            </a:r>
            <a:r>
              <a:rPr lang="en-US" sz="2600" dirty="0" smtClean="0"/>
              <a:t>other fibrins (</a:t>
            </a:r>
            <a:r>
              <a:rPr lang="en-US" sz="2600" dirty="0" err="1" smtClean="0"/>
              <a:t>floseal</a:t>
            </a:r>
            <a:r>
              <a:rPr lang="en-US" sz="2600" dirty="0" smtClean="0"/>
              <a:t>, </a:t>
            </a:r>
            <a:r>
              <a:rPr lang="en-US" sz="2600" dirty="0" err="1" smtClean="0"/>
              <a:t>tisseal</a:t>
            </a:r>
            <a:r>
              <a:rPr lang="en-US" sz="2600" dirty="0"/>
              <a:t>)</a:t>
            </a:r>
            <a:endParaRPr lang="en-US" sz="2600" dirty="0"/>
          </a:p>
          <a:p>
            <a:pPr>
              <a:lnSpc>
                <a:spcPct val="80000"/>
              </a:lnSpc>
              <a:buFont typeface="Wingdings" pitchFamily="2" charset="2"/>
              <a:buNone/>
            </a:pPr>
            <a:r>
              <a:rPr lang="en-US" sz="2600" dirty="0"/>
              <a:t>    (Surgeon choice)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t>Positioning</a:t>
            </a:r>
          </a:p>
        </p:txBody>
      </p:sp>
      <p:sp>
        <p:nvSpPr>
          <p:cNvPr id="114691" name="Rectangle 3"/>
          <p:cNvSpPr>
            <a:spLocks noGrp="1" noChangeArrowheads="1"/>
          </p:cNvSpPr>
          <p:nvPr>
            <p:ph type="body" idx="1"/>
          </p:nvPr>
        </p:nvSpPr>
        <p:spPr>
          <a:xfrm>
            <a:off x="566738" y="1752600"/>
            <a:ext cx="8001000" cy="4800600"/>
          </a:xfrm>
        </p:spPr>
        <p:txBody>
          <a:bodyPr/>
          <a:lstStyle/>
          <a:p>
            <a:pPr>
              <a:lnSpc>
                <a:spcPct val="90000"/>
              </a:lnSpc>
            </a:pPr>
            <a:r>
              <a:rPr lang="en-US" sz="2100" dirty="0"/>
              <a:t>Extreme Care Taken with Positioning due to limited Circulation of these Patients</a:t>
            </a:r>
          </a:p>
          <a:p>
            <a:pPr>
              <a:lnSpc>
                <a:spcPct val="90000"/>
              </a:lnSpc>
            </a:pPr>
            <a:r>
              <a:rPr lang="en-US" sz="2100" dirty="0"/>
              <a:t>Try to position while awake to get feedback from patient</a:t>
            </a:r>
          </a:p>
          <a:p>
            <a:pPr>
              <a:lnSpc>
                <a:spcPct val="90000"/>
              </a:lnSpc>
            </a:pPr>
            <a:r>
              <a:rPr lang="en-US" sz="2100" dirty="0"/>
              <a:t>Pay attention to anatomical alignment</a:t>
            </a:r>
          </a:p>
          <a:p>
            <a:pPr>
              <a:lnSpc>
                <a:spcPct val="90000"/>
              </a:lnSpc>
            </a:pPr>
            <a:r>
              <a:rPr lang="en-US" sz="2100" dirty="0"/>
              <a:t>Padding bony prominences</a:t>
            </a:r>
          </a:p>
          <a:p>
            <a:pPr>
              <a:lnSpc>
                <a:spcPct val="90000"/>
              </a:lnSpc>
            </a:pPr>
            <a:r>
              <a:rPr lang="en-US" sz="2100" dirty="0"/>
              <a:t>DO NOT lay heavy instruments on patient</a:t>
            </a:r>
          </a:p>
          <a:p>
            <a:pPr>
              <a:lnSpc>
                <a:spcPct val="90000"/>
              </a:lnSpc>
            </a:pPr>
            <a:r>
              <a:rPr lang="en-US" sz="2100" dirty="0"/>
              <a:t>Supine with arms tucked or on </a:t>
            </a:r>
            <a:r>
              <a:rPr lang="en-US" sz="2100" dirty="0" err="1"/>
              <a:t>armboards</a:t>
            </a:r>
            <a:endParaRPr lang="en-US" sz="2100" dirty="0"/>
          </a:p>
          <a:p>
            <a:pPr>
              <a:lnSpc>
                <a:spcPct val="90000"/>
              </a:lnSpc>
            </a:pPr>
            <a:r>
              <a:rPr lang="en-US" sz="2100" dirty="0"/>
              <a:t>Pillow under knees</a:t>
            </a:r>
          </a:p>
          <a:p>
            <a:pPr>
              <a:lnSpc>
                <a:spcPct val="90000"/>
              </a:lnSpc>
            </a:pPr>
            <a:r>
              <a:rPr lang="en-US" sz="2100" dirty="0"/>
              <a:t>Pads under heels and arms</a:t>
            </a:r>
          </a:p>
          <a:p>
            <a:pPr>
              <a:lnSpc>
                <a:spcPct val="90000"/>
              </a:lnSpc>
            </a:pPr>
            <a:r>
              <a:rPr lang="en-US" sz="2100" dirty="0"/>
              <a:t>Pillow, headrest, or donut under head (avoid neck hyperextension</a:t>
            </a:r>
            <a:r>
              <a:rPr lang="en-US" sz="2100" dirty="0" smtClean="0"/>
              <a:t>)</a:t>
            </a:r>
          </a:p>
          <a:p>
            <a:pPr>
              <a:lnSpc>
                <a:spcPct val="90000"/>
              </a:lnSpc>
            </a:pPr>
            <a:r>
              <a:rPr lang="en-US" sz="2100" dirty="0" smtClean="0"/>
              <a:t>Shoulder roll for neck extension needed for carotid </a:t>
            </a:r>
            <a:r>
              <a:rPr lang="en-US" sz="2100" dirty="0" err="1" smtClean="0"/>
              <a:t>endarterectomy</a:t>
            </a:r>
            <a:endParaRPr lang="en-US" sz="21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Prep (Considerations)</a:t>
            </a:r>
          </a:p>
        </p:txBody>
      </p:sp>
      <p:sp>
        <p:nvSpPr>
          <p:cNvPr id="95235" name="Rectangle 3"/>
          <p:cNvSpPr>
            <a:spLocks noGrp="1" noChangeArrowheads="1"/>
          </p:cNvSpPr>
          <p:nvPr>
            <p:ph type="body" idx="1"/>
          </p:nvPr>
        </p:nvSpPr>
        <p:spPr/>
        <p:txBody>
          <a:bodyPr/>
          <a:lstStyle/>
          <a:p>
            <a:r>
              <a:rPr lang="en-US" sz="2600"/>
              <a:t>Doctor preference/Patient allergy: Hibiclens, Betadine</a:t>
            </a:r>
          </a:p>
          <a:p>
            <a:r>
              <a:rPr lang="en-US" sz="2600"/>
              <a:t>Non-open wounds an Ioban is preferred due to fact that are operating on vasculature which is a potential opening to septicemia</a:t>
            </a:r>
          </a:p>
          <a:p>
            <a:r>
              <a:rPr lang="en-US" sz="2600"/>
              <a:t>If scrubbing a carotid or aneurysm BE GENTLE!  You could loosen plaque or rupture an already ready to rupture artery!</a:t>
            </a:r>
          </a:p>
          <a:p>
            <a:endParaRPr lang="en-US" sz="26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Preps </a:t>
            </a:r>
          </a:p>
        </p:txBody>
      </p:sp>
      <p:sp>
        <p:nvSpPr>
          <p:cNvPr id="97283" name="Rectangle 3"/>
          <p:cNvSpPr>
            <a:spLocks noGrp="1" noChangeArrowheads="1"/>
          </p:cNvSpPr>
          <p:nvPr>
            <p:ph type="body" idx="1"/>
          </p:nvPr>
        </p:nvSpPr>
        <p:spPr/>
        <p:txBody>
          <a:bodyPr/>
          <a:lstStyle/>
          <a:p>
            <a:pPr>
              <a:lnSpc>
                <a:spcPct val="80000"/>
              </a:lnSpc>
            </a:pPr>
            <a:r>
              <a:rPr lang="en-US" sz="2600"/>
              <a:t>Extensive/Circumferential</a:t>
            </a:r>
          </a:p>
          <a:p>
            <a:pPr>
              <a:lnSpc>
                <a:spcPct val="80000"/>
              </a:lnSpc>
            </a:pPr>
            <a:r>
              <a:rPr lang="en-US" sz="2600"/>
              <a:t>Nipples to knees for AAA (flat)</a:t>
            </a:r>
          </a:p>
          <a:p>
            <a:pPr>
              <a:lnSpc>
                <a:spcPct val="80000"/>
              </a:lnSpc>
            </a:pPr>
            <a:r>
              <a:rPr lang="en-US" sz="2600"/>
              <a:t>Pubis to ankle or whole foot (lower extremity)</a:t>
            </a:r>
          </a:p>
          <a:p>
            <a:pPr>
              <a:lnSpc>
                <a:spcPct val="80000"/>
              </a:lnSpc>
            </a:pPr>
            <a:r>
              <a:rPr lang="en-US" sz="2600"/>
              <a:t>May be from the waist down if using vein graft from one leg to the other</a:t>
            </a:r>
          </a:p>
          <a:p>
            <a:pPr>
              <a:lnSpc>
                <a:spcPct val="80000"/>
              </a:lnSpc>
            </a:pPr>
            <a:r>
              <a:rPr lang="en-US" sz="2600"/>
              <a:t>CAE ear lobe of affected side to clavicle/maybe to nipple and well across the chest.  Head should be turned to expose affected side and a shoulder roll may be needed to provide a smooth surface </a:t>
            </a:r>
          </a:p>
          <a:p>
            <a:pPr>
              <a:lnSpc>
                <a:spcPct val="80000"/>
              </a:lnSpc>
            </a:pPr>
            <a:endParaRPr lang="en-US" sz="2600"/>
          </a:p>
          <a:p>
            <a:pPr>
              <a:lnSpc>
                <a:spcPct val="80000"/>
              </a:lnSpc>
            </a:pPr>
            <a:endParaRPr lang="en-US" sz="260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Drapes</a:t>
            </a:r>
          </a:p>
        </p:txBody>
      </p:sp>
      <p:sp>
        <p:nvSpPr>
          <p:cNvPr id="94211" name="Rectangle 3"/>
          <p:cNvSpPr>
            <a:spLocks noGrp="1" noChangeArrowheads="1"/>
          </p:cNvSpPr>
          <p:nvPr>
            <p:ph type="body" idx="1"/>
          </p:nvPr>
        </p:nvSpPr>
        <p:spPr/>
        <p:txBody>
          <a:bodyPr/>
          <a:lstStyle/>
          <a:p>
            <a:pPr>
              <a:buFont typeface="Wingdings" pitchFamily="2" charset="2"/>
              <a:buNone/>
            </a:pPr>
            <a:r>
              <a:rPr lang="en-US"/>
              <a:t> IMPERVIOUS DRAPES</a:t>
            </a:r>
          </a:p>
          <a:p>
            <a:r>
              <a:rPr lang="en-US"/>
              <a:t>Extremity drapes</a:t>
            </a:r>
          </a:p>
          <a:p>
            <a:r>
              <a:rPr lang="en-US"/>
              <a:t>Universal drapes</a:t>
            </a:r>
          </a:p>
          <a:p>
            <a:r>
              <a:rPr lang="en-US"/>
              <a:t>Pediatric Laparotomy sheet</a:t>
            </a:r>
          </a:p>
          <a:p>
            <a:r>
              <a:rPr lang="en-US"/>
              <a:t>U-sheet</a:t>
            </a:r>
          </a:p>
          <a:p>
            <a:pPr>
              <a:buFont typeface="Wingdings" pitchFamily="2" charset="2"/>
              <a:buNone/>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The Peripheral Vascular System</a:t>
            </a:r>
          </a:p>
        </p:txBody>
      </p:sp>
      <p:sp>
        <p:nvSpPr>
          <p:cNvPr id="3075" name="Rectangle 3"/>
          <p:cNvSpPr>
            <a:spLocks noGrp="1" noChangeArrowheads="1"/>
          </p:cNvSpPr>
          <p:nvPr>
            <p:ph type="body" idx="1"/>
          </p:nvPr>
        </p:nvSpPr>
        <p:spPr/>
        <p:txBody>
          <a:bodyPr/>
          <a:lstStyle/>
          <a:p>
            <a:r>
              <a:rPr lang="en-US"/>
              <a:t>A closed system of the body that carries blood from the left side of the heart that has been oxygenated in the lungs</a:t>
            </a:r>
            <a:r>
              <a:rPr lang="en-US">
                <a:cs typeface="Arial" charset="0"/>
              </a:rPr>
              <a:t>→</a:t>
            </a:r>
            <a:r>
              <a:rPr lang="en-US"/>
              <a:t> to the heart itself, all organs, and tissues of the body where the oxygen is utilized</a:t>
            </a:r>
            <a:r>
              <a:rPr lang="en-US">
                <a:cs typeface="Arial" charset="0"/>
              </a:rPr>
              <a:t>→</a:t>
            </a:r>
            <a:r>
              <a:rPr lang="en-US"/>
              <a:t> back to the right side of the heart where it will be sent back to the lungs for re-oxygenation to start the cycle over again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3400"/>
              <a:t>Basic </a:t>
            </a:r>
            <a:r>
              <a:rPr lang="en-US" sz="3400" b="1"/>
              <a:t>Supplies</a:t>
            </a:r>
            <a:r>
              <a:rPr lang="en-US" sz="3400"/>
              <a:t>, Equipment, Instrumentation</a:t>
            </a:r>
          </a:p>
        </p:txBody>
      </p:sp>
      <p:sp>
        <p:nvSpPr>
          <p:cNvPr id="98307" name="Rectangle 3"/>
          <p:cNvSpPr>
            <a:spLocks noGrp="1" noChangeArrowheads="1"/>
          </p:cNvSpPr>
          <p:nvPr>
            <p:ph type="body" idx="1"/>
          </p:nvPr>
        </p:nvSpPr>
        <p:spPr/>
        <p:txBody>
          <a:bodyPr/>
          <a:lstStyle/>
          <a:p>
            <a:pPr>
              <a:lnSpc>
                <a:spcPct val="90000"/>
              </a:lnSpc>
            </a:pPr>
            <a:r>
              <a:rPr lang="en-US" sz="2100"/>
              <a:t>Drape Pack                                Clips</a:t>
            </a:r>
          </a:p>
          <a:p>
            <a:pPr>
              <a:lnSpc>
                <a:spcPct val="90000"/>
              </a:lnSpc>
            </a:pPr>
            <a:r>
              <a:rPr lang="en-US" sz="2100"/>
              <a:t>Minor or Major basin                   Rubber shods</a:t>
            </a:r>
          </a:p>
          <a:p>
            <a:pPr>
              <a:lnSpc>
                <a:spcPct val="90000"/>
              </a:lnSpc>
            </a:pPr>
            <a:r>
              <a:rPr lang="en-US" sz="2100"/>
              <a:t>Specialty Trays (CV or PV)          Contrast</a:t>
            </a:r>
          </a:p>
          <a:p>
            <a:pPr>
              <a:lnSpc>
                <a:spcPct val="90000"/>
              </a:lnSpc>
            </a:pPr>
            <a:r>
              <a:rPr lang="en-US" sz="2100"/>
              <a:t>Vessel loops/umbilical tapes        Kittner/peanut</a:t>
            </a:r>
          </a:p>
          <a:p>
            <a:pPr>
              <a:lnSpc>
                <a:spcPct val="90000"/>
              </a:lnSpc>
            </a:pPr>
            <a:r>
              <a:rPr lang="en-US" sz="2100"/>
              <a:t>Heparin needle  or angiocath       Tunneler                         </a:t>
            </a:r>
          </a:p>
          <a:p>
            <a:pPr>
              <a:lnSpc>
                <a:spcPct val="90000"/>
              </a:lnSpc>
            </a:pPr>
            <a:r>
              <a:rPr lang="en-US" sz="2100"/>
              <a:t>Silk ties or reels                          Introducer kit (prn)</a:t>
            </a:r>
          </a:p>
          <a:p>
            <a:pPr>
              <a:lnSpc>
                <a:spcPct val="90000"/>
              </a:lnSpc>
            </a:pPr>
            <a:r>
              <a:rPr lang="en-US" sz="2100"/>
              <a:t>Vessel suture:  Prolene or Surgilene</a:t>
            </a:r>
          </a:p>
          <a:p>
            <a:pPr>
              <a:lnSpc>
                <a:spcPct val="90000"/>
              </a:lnSpc>
            </a:pPr>
            <a:r>
              <a:rPr lang="en-US" sz="2100"/>
              <a:t>Drain suture:  nylon or Ethilon</a:t>
            </a:r>
          </a:p>
          <a:p>
            <a:pPr>
              <a:lnSpc>
                <a:spcPct val="90000"/>
              </a:lnSpc>
            </a:pPr>
            <a:r>
              <a:rPr lang="en-US" sz="2100"/>
              <a:t>Subcuticular suture:  Vicryl or Dexon</a:t>
            </a:r>
          </a:p>
          <a:p>
            <a:pPr>
              <a:lnSpc>
                <a:spcPct val="90000"/>
              </a:lnSpc>
            </a:pPr>
            <a:r>
              <a:rPr lang="en-US" sz="2100"/>
              <a:t>Subcutaneous layer:  staples, Ethilon, Monocryl, Vicryl, or Dexon</a:t>
            </a:r>
          </a:p>
          <a:p>
            <a:pPr>
              <a:lnSpc>
                <a:spcPct val="90000"/>
              </a:lnSpc>
            </a:pPr>
            <a:endParaRPr lang="en-US" sz="21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8" name="Picture 4" descr="msoC9D4D"/>
          <p:cNvPicPr>
            <a:picLocks noChangeAspect="1" noChangeArrowheads="1"/>
          </p:cNvPicPr>
          <p:nvPr/>
        </p:nvPicPr>
        <p:blipFill>
          <a:blip r:embed="rId2" cstate="print"/>
          <a:srcRect/>
          <a:stretch>
            <a:fillRect/>
          </a:stretch>
        </p:blipFill>
        <p:spPr bwMode="auto">
          <a:xfrm>
            <a:off x="0" y="-457200"/>
            <a:ext cx="9144000" cy="77724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2" name="Picture 4" descr="mso3812B"/>
          <p:cNvPicPr>
            <a:picLocks noChangeAspect="1" noChangeArrowheads="1"/>
          </p:cNvPicPr>
          <p:nvPr/>
        </p:nvPicPr>
        <p:blipFill>
          <a:blip r:embed="rId2" cstate="print"/>
          <a:srcRect/>
          <a:stretch>
            <a:fillRect/>
          </a:stretch>
        </p:blipFill>
        <p:spPr bwMode="auto">
          <a:xfrm>
            <a:off x="0" y="-685800"/>
            <a:ext cx="9144000" cy="83058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3400"/>
              <a:t>Basic Supplies, </a:t>
            </a:r>
            <a:r>
              <a:rPr lang="en-US" sz="3400" b="1"/>
              <a:t>Equipment</a:t>
            </a:r>
            <a:r>
              <a:rPr lang="en-US" sz="3400"/>
              <a:t>, and Instrumentation</a:t>
            </a:r>
          </a:p>
        </p:txBody>
      </p:sp>
      <p:sp>
        <p:nvSpPr>
          <p:cNvPr id="100355" name="Rectangle 3"/>
          <p:cNvSpPr>
            <a:spLocks noGrp="1" noChangeArrowheads="1"/>
          </p:cNvSpPr>
          <p:nvPr>
            <p:ph type="body" idx="1"/>
          </p:nvPr>
        </p:nvSpPr>
        <p:spPr/>
        <p:txBody>
          <a:bodyPr/>
          <a:lstStyle/>
          <a:p>
            <a:pPr>
              <a:lnSpc>
                <a:spcPct val="90000"/>
              </a:lnSpc>
            </a:pPr>
            <a:r>
              <a:rPr lang="en-US" sz="2600"/>
              <a:t>Bovie</a:t>
            </a:r>
          </a:p>
          <a:p>
            <a:pPr>
              <a:lnSpc>
                <a:spcPct val="90000"/>
              </a:lnSpc>
            </a:pPr>
            <a:r>
              <a:rPr lang="en-US" sz="2600"/>
              <a:t>Suction (Cell Saver with trauma or AAA)</a:t>
            </a:r>
          </a:p>
          <a:p>
            <a:pPr>
              <a:lnSpc>
                <a:spcPct val="90000"/>
              </a:lnSpc>
            </a:pPr>
            <a:r>
              <a:rPr lang="en-US" sz="2600"/>
              <a:t>Harmonic Scalpel (surgeon preference)</a:t>
            </a:r>
          </a:p>
          <a:p>
            <a:pPr>
              <a:lnSpc>
                <a:spcPct val="90000"/>
              </a:lnSpc>
            </a:pPr>
            <a:r>
              <a:rPr lang="en-US" sz="2600"/>
              <a:t>EEG</a:t>
            </a:r>
          </a:p>
          <a:p>
            <a:pPr>
              <a:lnSpc>
                <a:spcPct val="90000"/>
              </a:lnSpc>
            </a:pPr>
            <a:r>
              <a:rPr lang="en-US" sz="2600"/>
              <a:t>X-ray OR table, place for C-Arm use</a:t>
            </a:r>
          </a:p>
          <a:p>
            <a:pPr>
              <a:lnSpc>
                <a:spcPct val="90000"/>
              </a:lnSpc>
            </a:pPr>
            <a:r>
              <a:rPr lang="en-US" sz="2600"/>
              <a:t>Simpulse (trauma/debridement)</a:t>
            </a:r>
          </a:p>
          <a:p>
            <a:pPr>
              <a:lnSpc>
                <a:spcPct val="90000"/>
              </a:lnSpc>
            </a:pPr>
            <a:r>
              <a:rPr lang="en-US" sz="2600"/>
              <a:t>C-Arm</a:t>
            </a:r>
          </a:p>
          <a:p>
            <a:pPr>
              <a:lnSpc>
                <a:spcPct val="90000"/>
              </a:lnSpc>
            </a:pPr>
            <a:r>
              <a:rPr lang="en-US" sz="2600"/>
              <a:t>Doppler Probe and box (conduction gel)</a:t>
            </a:r>
          </a:p>
          <a:p>
            <a:pPr>
              <a:lnSpc>
                <a:spcPct val="90000"/>
              </a:lnSpc>
            </a:pPr>
            <a:r>
              <a:rPr lang="en-US" sz="2600"/>
              <a:t>Headlight for the surgeon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3400"/>
              <a:t>Basic Supplies, Equipment, </a:t>
            </a:r>
            <a:r>
              <a:rPr lang="en-US" sz="3400" b="1"/>
              <a:t>Instrumentation</a:t>
            </a:r>
          </a:p>
        </p:txBody>
      </p:sp>
      <p:sp>
        <p:nvSpPr>
          <p:cNvPr id="101379" name="Rectangle 3"/>
          <p:cNvSpPr>
            <a:spLocks noGrp="1" noChangeArrowheads="1"/>
          </p:cNvSpPr>
          <p:nvPr>
            <p:ph type="body" idx="1"/>
          </p:nvPr>
        </p:nvSpPr>
        <p:spPr/>
        <p:txBody>
          <a:bodyPr/>
          <a:lstStyle/>
          <a:p>
            <a:r>
              <a:rPr lang="en-US"/>
              <a:t>Cardiovascular or peripheral vascular instrument tray</a:t>
            </a:r>
          </a:p>
          <a:p>
            <a:r>
              <a:rPr lang="en-US"/>
              <a:t>Carotid Tray</a:t>
            </a:r>
          </a:p>
          <a:p>
            <a:r>
              <a:rPr lang="en-US"/>
              <a:t>If above not available</a:t>
            </a:r>
            <a:r>
              <a:rPr lang="en-US">
                <a:latin typeface="Times New Roman" pitchFamily="18" charset="0"/>
                <a:cs typeface="Times New Roman" pitchFamily="18" charset="0"/>
              </a:rPr>
              <a:t>→</a:t>
            </a:r>
            <a:r>
              <a:rPr lang="en-US"/>
              <a:t> Basic Laparotomy Tray and add following:</a:t>
            </a:r>
          </a:p>
          <a:p>
            <a:r>
              <a:rPr lang="en-US"/>
              <a:t>Vascular clamps of surgeon choice (peripheral debakeys, fogarty clamps, satinskys, cooleys, henleys, etc.)</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en-US"/>
          </a:p>
        </p:txBody>
      </p:sp>
      <p:sp>
        <p:nvSpPr>
          <p:cNvPr id="102403" name="Rectangle 3"/>
          <p:cNvSpPr>
            <a:spLocks noGrp="1" noChangeArrowheads="1"/>
          </p:cNvSpPr>
          <p:nvPr>
            <p:ph type="body" idx="1"/>
          </p:nvPr>
        </p:nvSpPr>
        <p:spPr/>
        <p:txBody>
          <a:bodyPr/>
          <a:lstStyle/>
          <a:p>
            <a:pPr>
              <a:lnSpc>
                <a:spcPct val="90000"/>
              </a:lnSpc>
            </a:pPr>
            <a:r>
              <a:rPr lang="en-US" sz="2100"/>
              <a:t>Fine needle holders of surgeon choice (castros, ryders, or other fine NH)</a:t>
            </a:r>
          </a:p>
          <a:p>
            <a:pPr>
              <a:lnSpc>
                <a:spcPct val="90000"/>
              </a:lnSpc>
            </a:pPr>
            <a:r>
              <a:rPr lang="en-US" sz="2100"/>
              <a:t>Fine forceps of surgeon choice (dietrich debakeys or fine debakeys, potts or geralds, etc.)</a:t>
            </a:r>
          </a:p>
          <a:p>
            <a:pPr>
              <a:lnSpc>
                <a:spcPct val="90000"/>
              </a:lnSpc>
            </a:pPr>
            <a:r>
              <a:rPr lang="en-US" sz="2100"/>
              <a:t>Micro/delicate Scissors (potts, tenotomy)</a:t>
            </a:r>
          </a:p>
          <a:p>
            <a:pPr>
              <a:lnSpc>
                <a:spcPct val="90000"/>
              </a:lnSpc>
            </a:pPr>
            <a:r>
              <a:rPr lang="en-US" sz="2100"/>
              <a:t>Bulldogs/small vessel clamps</a:t>
            </a:r>
          </a:p>
          <a:p>
            <a:pPr>
              <a:lnSpc>
                <a:spcPct val="90000"/>
              </a:lnSpc>
            </a:pPr>
            <a:r>
              <a:rPr lang="en-US" sz="2100"/>
              <a:t>Surgeon preferred self-retaining retractor (Omni, Henley, Myerding, Gelpi, Weitlander, Cerebellar, Beckman, etc.)</a:t>
            </a:r>
          </a:p>
          <a:p>
            <a:pPr>
              <a:lnSpc>
                <a:spcPct val="90000"/>
              </a:lnSpc>
            </a:pPr>
            <a:r>
              <a:rPr lang="en-US" sz="2100"/>
              <a:t>Freer or Penfield for endarterectomies</a:t>
            </a:r>
          </a:p>
          <a:p>
            <a:pPr>
              <a:lnSpc>
                <a:spcPct val="90000"/>
              </a:lnSpc>
            </a:pPr>
            <a:r>
              <a:rPr lang="en-US" sz="2100"/>
              <a:t>Beaver handle (Surgeon Preference)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Vascular Access Procedures</a:t>
            </a:r>
          </a:p>
        </p:txBody>
      </p:sp>
      <p:sp>
        <p:nvSpPr>
          <p:cNvPr id="151555"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Vascular Access Procedures</a:t>
            </a:r>
          </a:p>
        </p:txBody>
      </p:sp>
      <p:sp>
        <p:nvSpPr>
          <p:cNvPr id="103427" name="Rectangle 3"/>
          <p:cNvSpPr>
            <a:spLocks noGrp="1" noChangeArrowheads="1"/>
          </p:cNvSpPr>
          <p:nvPr>
            <p:ph type="body" idx="1"/>
          </p:nvPr>
        </p:nvSpPr>
        <p:spPr/>
        <p:txBody>
          <a:bodyPr/>
          <a:lstStyle/>
          <a:p>
            <a:pPr>
              <a:lnSpc>
                <a:spcPct val="90000"/>
              </a:lnSpc>
            </a:pPr>
            <a:r>
              <a:rPr lang="en-US" sz="2100"/>
              <a:t>Hickman:  Single lumen catheter for IVs, antibiotics, parenteral nutrition solutions, and blood samples </a:t>
            </a:r>
          </a:p>
          <a:p>
            <a:pPr>
              <a:lnSpc>
                <a:spcPct val="90000"/>
              </a:lnSpc>
            </a:pPr>
            <a:r>
              <a:rPr lang="en-US" sz="2100"/>
              <a:t>Portacath:  single or dual lumen with a silicone portal for IVs, antibiotics, parenteral nutrition sol., and blood samples</a:t>
            </a:r>
          </a:p>
          <a:p>
            <a:pPr>
              <a:lnSpc>
                <a:spcPct val="90000"/>
              </a:lnSpc>
            </a:pPr>
            <a:r>
              <a:rPr lang="en-US" sz="2100"/>
              <a:t>Perma-Cath:  dual lumen catheter for hemodialysis (Can be permanent or temporary) Have a high thrombosis and infection rate.</a:t>
            </a:r>
          </a:p>
          <a:p>
            <a:pPr>
              <a:lnSpc>
                <a:spcPct val="90000"/>
              </a:lnSpc>
            </a:pPr>
            <a:r>
              <a:rPr lang="en-US" sz="2100"/>
              <a:t>C-Arm is used for placement and requires lead aprons</a:t>
            </a:r>
          </a:p>
          <a:p>
            <a:pPr>
              <a:lnSpc>
                <a:spcPct val="90000"/>
              </a:lnSpc>
            </a:pPr>
            <a:r>
              <a:rPr lang="en-US" sz="2100"/>
              <a:t>X-rays are always done post placement of these to r/o pneumothorax or hemothorax (Placed in subclavian or internal jugular vein=close proximity to parietal pleura)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Vascular Access Procedures</a:t>
            </a:r>
          </a:p>
        </p:txBody>
      </p:sp>
      <p:sp>
        <p:nvSpPr>
          <p:cNvPr id="104451" name="Rectangle 3"/>
          <p:cNvSpPr>
            <a:spLocks noGrp="1" noChangeArrowheads="1"/>
          </p:cNvSpPr>
          <p:nvPr>
            <p:ph type="body" sz="half" idx="1"/>
          </p:nvPr>
        </p:nvSpPr>
        <p:spPr/>
        <p:txBody>
          <a:bodyPr/>
          <a:lstStyle/>
          <a:p>
            <a:pPr>
              <a:lnSpc>
                <a:spcPct val="90000"/>
              </a:lnSpc>
            </a:pPr>
            <a:r>
              <a:rPr lang="en-US" sz="2000"/>
              <a:t>Arteriovenous (AV) Fistula</a:t>
            </a:r>
          </a:p>
          <a:p>
            <a:pPr>
              <a:lnSpc>
                <a:spcPct val="90000"/>
              </a:lnSpc>
            </a:pPr>
            <a:r>
              <a:rPr lang="en-US" sz="2000"/>
              <a:t>Direct fistula between the radial artery and the cephalic vein (Brescia-cimino)</a:t>
            </a:r>
          </a:p>
          <a:p>
            <a:pPr>
              <a:lnSpc>
                <a:spcPct val="90000"/>
              </a:lnSpc>
            </a:pPr>
            <a:r>
              <a:rPr lang="en-US" sz="2000"/>
              <a:t>Used for hemodialysis</a:t>
            </a:r>
          </a:p>
          <a:p>
            <a:pPr>
              <a:lnSpc>
                <a:spcPct val="90000"/>
              </a:lnSpc>
            </a:pPr>
            <a:r>
              <a:rPr lang="en-US" sz="2000"/>
              <a:t>Can be vein graft, prosthetic graft (PTFE), or brecia-cimino</a:t>
            </a:r>
          </a:p>
          <a:p>
            <a:pPr>
              <a:lnSpc>
                <a:spcPct val="90000"/>
              </a:lnSpc>
            </a:pPr>
            <a:r>
              <a:rPr lang="en-US" sz="2000"/>
              <a:t>Prosthetic grafts are  looped and join brachial artery to median cubital vein</a:t>
            </a:r>
          </a:p>
        </p:txBody>
      </p:sp>
      <p:sp>
        <p:nvSpPr>
          <p:cNvPr id="104452" name="Rectangle 4"/>
          <p:cNvSpPr>
            <a:spLocks noGrp="1" noChangeArrowheads="1"/>
          </p:cNvSpPr>
          <p:nvPr>
            <p:ph type="body" sz="half" idx="2"/>
          </p:nvPr>
        </p:nvSpPr>
        <p:spPr/>
        <p:txBody>
          <a:bodyPr/>
          <a:lstStyle/>
          <a:p>
            <a:pPr>
              <a:lnSpc>
                <a:spcPct val="90000"/>
              </a:lnSpc>
            </a:pPr>
            <a:r>
              <a:rPr lang="en-US" sz="2000"/>
              <a:t>Long term dialysis</a:t>
            </a:r>
          </a:p>
          <a:p>
            <a:pPr>
              <a:lnSpc>
                <a:spcPct val="90000"/>
              </a:lnSpc>
            </a:pPr>
            <a:r>
              <a:rPr lang="en-US" sz="2000"/>
              <a:t>Move proximally with subsequent fistulas</a:t>
            </a:r>
          </a:p>
          <a:p>
            <a:pPr>
              <a:lnSpc>
                <a:spcPct val="90000"/>
              </a:lnSpc>
            </a:pPr>
            <a:r>
              <a:rPr lang="en-US" sz="2000"/>
              <a:t>Ciminos have the longest patency rate</a:t>
            </a:r>
          </a:p>
          <a:p>
            <a:pPr>
              <a:lnSpc>
                <a:spcPct val="90000"/>
              </a:lnSpc>
            </a:pPr>
            <a:r>
              <a:rPr lang="en-US" sz="2000"/>
              <a:t>Idea to provide area of venous and arterial mixture so that waste products can be removed from circulation by dialysate and dialysis machine (artificial kidney)</a:t>
            </a:r>
          </a:p>
          <a:p>
            <a:pPr>
              <a:lnSpc>
                <a:spcPct val="90000"/>
              </a:lnSpc>
            </a:pPr>
            <a:endParaRPr lang="en-US"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endParaRPr lang="en-US"/>
          </a:p>
        </p:txBody>
      </p:sp>
      <p:sp>
        <p:nvSpPr>
          <p:cNvPr id="106499" name="Rectangle 3"/>
          <p:cNvSpPr>
            <a:spLocks noGrp="1" noChangeArrowheads="1"/>
          </p:cNvSpPr>
          <p:nvPr>
            <p:ph type="body" idx="1"/>
          </p:nvPr>
        </p:nvSpPr>
        <p:spPr/>
        <p:txBody>
          <a:bodyPr/>
          <a:lstStyle/>
          <a:p>
            <a:r>
              <a:rPr lang="en-US"/>
              <a:t>See Procedure Sheet Overhead</a:t>
            </a:r>
          </a:p>
        </p:txBody>
      </p:sp>
      <p:pic>
        <p:nvPicPr>
          <p:cNvPr id="106500" name="Picture 4" descr="mso37ABF"/>
          <p:cNvPicPr>
            <a:picLocks noChangeAspect="1" noChangeArrowheads="1"/>
          </p:cNvPicPr>
          <p:nvPr/>
        </p:nvPicPr>
        <p:blipFill>
          <a:blip r:embed="rId2" cstate="print"/>
          <a:srcRect t="23659"/>
          <a:stretch>
            <a:fillRect/>
          </a:stretch>
        </p:blipFill>
        <p:spPr bwMode="auto">
          <a:xfrm>
            <a:off x="0" y="0"/>
            <a:ext cx="14249400" cy="9753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r>
              <a:rPr lang="en-US" sz="3400"/>
              <a:t>Peripheral Vascular System Composition</a:t>
            </a:r>
          </a:p>
        </p:txBody>
      </p:sp>
      <p:sp>
        <p:nvSpPr>
          <p:cNvPr id="71683" name="Rectangle 3"/>
          <p:cNvSpPr>
            <a:spLocks noGrp="1" noChangeArrowheads="1"/>
          </p:cNvSpPr>
          <p:nvPr>
            <p:ph type="body" idx="1"/>
          </p:nvPr>
        </p:nvSpPr>
        <p:spPr/>
        <p:txBody>
          <a:bodyPr/>
          <a:lstStyle/>
          <a:p>
            <a:pPr marL="571500" indent="-571500"/>
            <a:r>
              <a:rPr lang="en-US"/>
              <a:t>Two Types of VESSELS:</a:t>
            </a:r>
          </a:p>
          <a:p>
            <a:pPr marL="571500" indent="-571500">
              <a:buFont typeface="Wingdings" pitchFamily="2" charset="2"/>
              <a:buAutoNum type="arabicPeriod"/>
            </a:pPr>
            <a:r>
              <a:rPr lang="en-US"/>
              <a:t>Arteries</a:t>
            </a:r>
          </a:p>
          <a:p>
            <a:pPr marL="571500" indent="-571500">
              <a:buFont typeface="Wingdings" pitchFamily="2" charset="2"/>
              <a:buAutoNum type="arabicPeriod"/>
            </a:pPr>
            <a:r>
              <a:rPr lang="en-US"/>
              <a:t>Veins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Carotid Endarterectomy</a:t>
            </a:r>
          </a:p>
        </p:txBody>
      </p:sp>
      <p:sp>
        <p:nvSpPr>
          <p:cNvPr id="107523" name="Rectangle 3"/>
          <p:cNvSpPr>
            <a:spLocks noGrp="1" noChangeArrowheads="1"/>
          </p:cNvSpPr>
          <p:nvPr>
            <p:ph type="body" idx="1"/>
          </p:nvPr>
        </p:nvSpPr>
        <p:spPr/>
        <p:txBody>
          <a:bodyPr/>
          <a:lstStyle/>
          <a:p>
            <a:pPr>
              <a:lnSpc>
                <a:spcPct val="90000"/>
              </a:lnSpc>
            </a:pPr>
            <a:r>
              <a:rPr lang="en-US" b="1"/>
              <a:t>Two types: </a:t>
            </a:r>
          </a:p>
          <a:p>
            <a:pPr>
              <a:lnSpc>
                <a:spcPct val="90000"/>
              </a:lnSpc>
            </a:pPr>
            <a:r>
              <a:rPr lang="en-US"/>
              <a:t>1. Asymptomatic</a:t>
            </a:r>
          </a:p>
          <a:p>
            <a:pPr>
              <a:lnSpc>
                <a:spcPct val="90000"/>
              </a:lnSpc>
            </a:pPr>
            <a:r>
              <a:rPr lang="en-US"/>
              <a:t>2. Symptomatic </a:t>
            </a:r>
          </a:p>
          <a:p>
            <a:pPr>
              <a:lnSpc>
                <a:spcPct val="90000"/>
              </a:lnSpc>
            </a:pPr>
            <a:r>
              <a:rPr lang="en-US"/>
              <a:t>50% of patients with carotid stenosis have a bruit</a:t>
            </a:r>
          </a:p>
          <a:p>
            <a:pPr>
              <a:lnSpc>
                <a:spcPct val="90000"/>
              </a:lnSpc>
            </a:pPr>
            <a:r>
              <a:rPr lang="en-US"/>
              <a:t>50% of patients with carotid stenosis do not have a bruit</a:t>
            </a:r>
          </a:p>
          <a:p>
            <a:pPr>
              <a:lnSpc>
                <a:spcPct val="90000"/>
              </a:lnSpc>
            </a:pPr>
            <a:r>
              <a:rPr lang="en-US"/>
              <a:t>If have a bruit, should be sent for ultrasound</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t>CAE Procedure</a:t>
            </a:r>
          </a:p>
        </p:txBody>
      </p:sp>
      <p:sp>
        <p:nvSpPr>
          <p:cNvPr id="167939" name="Rectangle 3"/>
          <p:cNvSpPr>
            <a:spLocks noGrp="1" noChangeArrowheads="1"/>
          </p:cNvSpPr>
          <p:nvPr>
            <p:ph type="body" sz="half" idx="1"/>
          </p:nvPr>
        </p:nvSpPr>
        <p:spPr/>
        <p:txBody>
          <a:bodyPr/>
          <a:lstStyle/>
          <a:p>
            <a:pPr>
              <a:lnSpc>
                <a:spcPct val="80000"/>
              </a:lnSpc>
            </a:pPr>
            <a:r>
              <a:rPr lang="en-US" sz="1300"/>
              <a:t>Incision (raytex up)</a:t>
            </a:r>
          </a:p>
          <a:p>
            <a:pPr>
              <a:lnSpc>
                <a:spcPct val="80000"/>
              </a:lnSpc>
            </a:pPr>
            <a:r>
              <a:rPr lang="en-US" sz="1300"/>
              <a:t>Cautery/Debakey forceps </a:t>
            </a:r>
          </a:p>
          <a:p>
            <a:pPr>
              <a:lnSpc>
                <a:spcPct val="80000"/>
              </a:lnSpc>
            </a:pPr>
            <a:r>
              <a:rPr lang="en-US" sz="1300"/>
              <a:t>Wietlander</a:t>
            </a:r>
          </a:p>
          <a:p>
            <a:pPr>
              <a:lnSpc>
                <a:spcPct val="80000"/>
              </a:lnSpc>
            </a:pPr>
            <a:r>
              <a:rPr lang="en-US" sz="1300"/>
              <a:t>Cautery/Metz/Debakeys</a:t>
            </a:r>
          </a:p>
          <a:p>
            <a:pPr>
              <a:lnSpc>
                <a:spcPct val="80000"/>
              </a:lnSpc>
            </a:pPr>
            <a:r>
              <a:rPr lang="en-US" sz="1300"/>
              <a:t>3-0 silk ties and clips available</a:t>
            </a:r>
          </a:p>
          <a:p>
            <a:pPr>
              <a:lnSpc>
                <a:spcPct val="80000"/>
              </a:lnSpc>
            </a:pPr>
            <a:r>
              <a:rPr lang="en-US" sz="1300"/>
              <a:t> exposure of internal, external, and common carotid arteries by Metz dissection</a:t>
            </a:r>
          </a:p>
          <a:p>
            <a:pPr>
              <a:lnSpc>
                <a:spcPct val="80000"/>
              </a:lnSpc>
            </a:pPr>
            <a:r>
              <a:rPr lang="en-US" sz="1300"/>
              <a:t>Isolate right angle, vessel loops or umbilical tapes, hemostat to clamp</a:t>
            </a:r>
          </a:p>
          <a:p>
            <a:pPr>
              <a:lnSpc>
                <a:spcPct val="80000"/>
              </a:lnSpc>
            </a:pPr>
            <a:r>
              <a:rPr lang="en-US" sz="1300"/>
              <a:t>May use a 2-0 or 0 silk tie on vertebral artery with a hemostat to occlude</a:t>
            </a:r>
          </a:p>
          <a:p>
            <a:pPr>
              <a:lnSpc>
                <a:spcPct val="80000"/>
              </a:lnSpc>
            </a:pPr>
            <a:r>
              <a:rPr lang="en-US" sz="1300"/>
              <a:t>Patient heparinized by CRNA</a:t>
            </a:r>
          </a:p>
          <a:p>
            <a:pPr>
              <a:lnSpc>
                <a:spcPct val="80000"/>
              </a:lnSpc>
            </a:pPr>
            <a:r>
              <a:rPr lang="en-US" sz="1300"/>
              <a:t>Vascular clamps ready X three (internal, external and common clamped)</a:t>
            </a:r>
          </a:p>
          <a:p>
            <a:pPr>
              <a:lnSpc>
                <a:spcPct val="80000"/>
              </a:lnSpc>
            </a:pPr>
            <a:r>
              <a:rPr lang="en-US" sz="1300"/>
              <a:t>#11 blade arteriotomy, potts to extend, freer or #4 penfield </a:t>
            </a:r>
          </a:p>
          <a:p>
            <a:pPr>
              <a:lnSpc>
                <a:spcPct val="80000"/>
              </a:lnSpc>
            </a:pPr>
            <a:r>
              <a:rPr lang="en-US" sz="1300"/>
              <a:t>Wet lap ready for wiping plaque debris</a:t>
            </a:r>
          </a:p>
          <a:p>
            <a:pPr>
              <a:lnSpc>
                <a:spcPct val="80000"/>
              </a:lnSpc>
            </a:pPr>
            <a:r>
              <a:rPr lang="en-US" sz="1300"/>
              <a:t>Likely want fine forceps to handle plaque and artery wall</a:t>
            </a:r>
          </a:p>
          <a:p>
            <a:pPr>
              <a:lnSpc>
                <a:spcPct val="80000"/>
              </a:lnSpc>
            </a:pPr>
            <a:r>
              <a:rPr lang="en-US" sz="1300"/>
              <a:t>Tenotomies ready, fine right angle, Mills forceps or carotid forceps</a:t>
            </a:r>
          </a:p>
          <a:p>
            <a:pPr>
              <a:lnSpc>
                <a:spcPct val="80000"/>
              </a:lnSpc>
            </a:pPr>
            <a:endParaRPr lang="en-US" sz="1300"/>
          </a:p>
          <a:p>
            <a:pPr>
              <a:lnSpc>
                <a:spcPct val="80000"/>
              </a:lnSpc>
              <a:buFont typeface="Wingdings" pitchFamily="2" charset="2"/>
              <a:buNone/>
            </a:pPr>
            <a:endParaRPr lang="en-US" sz="1300"/>
          </a:p>
          <a:p>
            <a:pPr>
              <a:lnSpc>
                <a:spcPct val="80000"/>
              </a:lnSpc>
            </a:pPr>
            <a:endParaRPr lang="en-US" sz="1300"/>
          </a:p>
        </p:txBody>
      </p:sp>
      <p:sp>
        <p:nvSpPr>
          <p:cNvPr id="167940" name="Rectangle 4"/>
          <p:cNvSpPr>
            <a:spLocks noGrp="1" noChangeArrowheads="1"/>
          </p:cNvSpPr>
          <p:nvPr>
            <p:ph type="body" sz="half" idx="2"/>
          </p:nvPr>
        </p:nvSpPr>
        <p:spPr/>
        <p:txBody>
          <a:bodyPr/>
          <a:lstStyle/>
          <a:p>
            <a:pPr>
              <a:lnSpc>
                <a:spcPct val="80000"/>
              </a:lnSpc>
            </a:pPr>
            <a:r>
              <a:rPr lang="en-US" sz="1300"/>
              <a:t>Heparin saline on heparin needle or angiocath</a:t>
            </a:r>
          </a:p>
          <a:p>
            <a:pPr>
              <a:lnSpc>
                <a:spcPct val="80000"/>
              </a:lnSpc>
            </a:pPr>
            <a:r>
              <a:rPr lang="en-US" sz="1300"/>
              <a:t>Patch material ready with appropriate size Prolene (7-0 or 6-0) x 2</a:t>
            </a:r>
          </a:p>
          <a:p>
            <a:pPr>
              <a:lnSpc>
                <a:spcPct val="80000"/>
              </a:lnSpc>
            </a:pPr>
            <a:r>
              <a:rPr lang="en-US" sz="1300"/>
              <a:t>Rubber shod</a:t>
            </a:r>
          </a:p>
          <a:p>
            <a:pPr>
              <a:lnSpc>
                <a:spcPct val="80000"/>
              </a:lnSpc>
            </a:pPr>
            <a:r>
              <a:rPr lang="en-US" sz="1300"/>
              <a:t>Before tying down, will bleed to prevent air being enclosed</a:t>
            </a:r>
          </a:p>
          <a:p>
            <a:pPr>
              <a:lnSpc>
                <a:spcPct val="80000"/>
              </a:lnSpc>
            </a:pPr>
            <a:r>
              <a:rPr lang="en-US" sz="1300"/>
              <a:t>May like hands wet to tie prolene</a:t>
            </a:r>
          </a:p>
          <a:p>
            <a:pPr>
              <a:lnSpc>
                <a:spcPct val="80000"/>
              </a:lnSpc>
            </a:pPr>
            <a:r>
              <a:rPr lang="en-US" sz="1300"/>
              <a:t>Save long pieces for tacks prn</a:t>
            </a:r>
          </a:p>
          <a:p>
            <a:pPr>
              <a:lnSpc>
                <a:spcPct val="80000"/>
              </a:lnSpc>
            </a:pPr>
            <a:r>
              <a:rPr lang="en-US" sz="1300"/>
              <a:t>Once artery closed will remove clamps common, external and internal)</a:t>
            </a:r>
          </a:p>
          <a:p>
            <a:pPr>
              <a:lnSpc>
                <a:spcPct val="80000"/>
              </a:lnSpc>
            </a:pPr>
            <a:r>
              <a:rPr lang="en-US" sz="1300"/>
              <a:t>May apply topical hemostatic (cut to size) and raytex</a:t>
            </a:r>
          </a:p>
          <a:p>
            <a:pPr>
              <a:lnSpc>
                <a:spcPct val="80000"/>
              </a:lnSpc>
            </a:pPr>
            <a:r>
              <a:rPr lang="en-US" sz="1300"/>
              <a:t>#7 JP drain placed with 15 blade, tonsil, mayos ready to trim tubing, sewn in with 3-0 nylon or ethilon stitch </a:t>
            </a:r>
          </a:p>
          <a:p>
            <a:pPr>
              <a:lnSpc>
                <a:spcPct val="80000"/>
              </a:lnSpc>
            </a:pPr>
            <a:r>
              <a:rPr lang="en-US" sz="1300"/>
              <a:t>Irrigate with antibiotic sol.</a:t>
            </a:r>
          </a:p>
          <a:p>
            <a:pPr>
              <a:lnSpc>
                <a:spcPct val="80000"/>
              </a:lnSpc>
            </a:pPr>
            <a:r>
              <a:rPr lang="en-US" sz="1300"/>
              <a:t>3-0 vicryl taper (CT-1) subcutaneous</a:t>
            </a:r>
          </a:p>
          <a:p>
            <a:pPr>
              <a:lnSpc>
                <a:spcPct val="80000"/>
              </a:lnSpc>
            </a:pPr>
            <a:r>
              <a:rPr lang="en-US" sz="1300"/>
              <a:t>4-0 vicryl cutting (PS-1) subcuticular</a:t>
            </a:r>
          </a:p>
          <a:p>
            <a:pPr>
              <a:lnSpc>
                <a:spcPct val="80000"/>
              </a:lnSpc>
            </a:pPr>
            <a:r>
              <a:rPr lang="en-US" sz="1300"/>
              <a:t>Steristrips cut to size pressure dressing</a:t>
            </a:r>
          </a:p>
          <a:p>
            <a:pPr>
              <a:lnSpc>
                <a:spcPct val="80000"/>
              </a:lnSpc>
            </a:pPr>
            <a:r>
              <a:rPr lang="en-US" sz="1300"/>
              <a:t>Do not breakdown set up (be aware of BP)</a:t>
            </a:r>
          </a:p>
          <a:p>
            <a:pPr>
              <a:lnSpc>
                <a:spcPct val="80000"/>
              </a:lnSpc>
            </a:pPr>
            <a:endParaRPr lang="en-US" sz="1300"/>
          </a:p>
          <a:p>
            <a:pPr>
              <a:lnSpc>
                <a:spcPct val="80000"/>
              </a:lnSpc>
            </a:pPr>
            <a:endParaRPr lang="en-US" sz="13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PVD Surgical Options</a:t>
            </a:r>
          </a:p>
        </p:txBody>
      </p:sp>
      <p:sp>
        <p:nvSpPr>
          <p:cNvPr id="171011" name="Rectangle 3"/>
          <p:cNvSpPr>
            <a:spLocks noGrp="1" noChangeArrowheads="1"/>
          </p:cNvSpPr>
          <p:nvPr>
            <p:ph type="body" idx="1"/>
          </p:nvPr>
        </p:nvSpPr>
        <p:spPr/>
        <p:txBody>
          <a:bodyPr/>
          <a:lstStyle/>
          <a:p>
            <a:pPr>
              <a:lnSpc>
                <a:spcPct val="90000"/>
              </a:lnSpc>
            </a:pPr>
            <a:r>
              <a:rPr lang="en-US" sz="2100" b="1"/>
              <a:t>Embolectomy/Thrombectomy</a:t>
            </a:r>
          </a:p>
          <a:p>
            <a:pPr>
              <a:lnSpc>
                <a:spcPct val="90000"/>
              </a:lnSpc>
            </a:pPr>
            <a:r>
              <a:rPr lang="en-US" sz="2100" b="1"/>
              <a:t>Angioplasty</a:t>
            </a:r>
          </a:p>
          <a:p>
            <a:pPr>
              <a:lnSpc>
                <a:spcPct val="90000"/>
              </a:lnSpc>
            </a:pPr>
            <a:r>
              <a:rPr lang="en-US" sz="2100"/>
              <a:t>Percutaneous transluminal</a:t>
            </a:r>
          </a:p>
          <a:p>
            <a:pPr>
              <a:lnSpc>
                <a:spcPct val="90000"/>
              </a:lnSpc>
            </a:pPr>
            <a:r>
              <a:rPr lang="en-US" sz="2100"/>
              <a:t>Patch angioplasty (vein or synthetic patch)</a:t>
            </a:r>
          </a:p>
          <a:p>
            <a:pPr>
              <a:lnSpc>
                <a:spcPct val="90000"/>
              </a:lnSpc>
            </a:pPr>
            <a:r>
              <a:rPr lang="en-US" sz="2100" b="1"/>
              <a:t>Stent</a:t>
            </a:r>
          </a:p>
          <a:p>
            <a:pPr>
              <a:lnSpc>
                <a:spcPct val="90000"/>
              </a:lnSpc>
            </a:pPr>
            <a:r>
              <a:rPr lang="en-US" sz="2100" b="1"/>
              <a:t>Bypass</a:t>
            </a:r>
          </a:p>
          <a:p>
            <a:pPr>
              <a:lnSpc>
                <a:spcPct val="90000"/>
              </a:lnSpc>
            </a:pPr>
            <a:r>
              <a:rPr lang="en-US" sz="2100"/>
              <a:t>Autogenous(reverse, non-reverse,</a:t>
            </a:r>
          </a:p>
          <a:p>
            <a:pPr>
              <a:lnSpc>
                <a:spcPct val="90000"/>
              </a:lnSpc>
              <a:buFont typeface="Wingdings" pitchFamily="2" charset="2"/>
              <a:buNone/>
            </a:pPr>
            <a:r>
              <a:rPr lang="en-US" sz="2100"/>
              <a:t>   in-situ)</a:t>
            </a:r>
          </a:p>
          <a:p>
            <a:pPr>
              <a:lnSpc>
                <a:spcPct val="90000"/>
              </a:lnSpc>
            </a:pPr>
            <a:r>
              <a:rPr lang="en-US" sz="2100"/>
              <a:t>Synthetic </a:t>
            </a:r>
          </a:p>
          <a:p>
            <a:pPr>
              <a:lnSpc>
                <a:spcPct val="90000"/>
              </a:lnSpc>
            </a:pPr>
            <a:r>
              <a:rPr lang="en-US" sz="2100" b="1"/>
              <a:t>Endarterectomy</a:t>
            </a:r>
            <a:r>
              <a:rPr lang="en-US" sz="2100"/>
              <a:t> (not below hypogastric level)</a:t>
            </a:r>
          </a:p>
          <a:p>
            <a:pPr>
              <a:lnSpc>
                <a:spcPct val="90000"/>
              </a:lnSpc>
              <a:buFont typeface="Wingdings" pitchFamily="2" charset="2"/>
              <a:buNone/>
            </a:pPr>
            <a:r>
              <a:rPr lang="en-US" sz="210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Synthetic Grafts</a:t>
            </a:r>
          </a:p>
        </p:txBody>
      </p:sp>
      <p:sp>
        <p:nvSpPr>
          <p:cNvPr id="173059" name="Rectangle 3"/>
          <p:cNvSpPr>
            <a:spLocks noGrp="1" noChangeArrowheads="1"/>
          </p:cNvSpPr>
          <p:nvPr>
            <p:ph type="body" idx="1"/>
          </p:nvPr>
        </p:nvSpPr>
        <p:spPr/>
        <p:txBody>
          <a:bodyPr/>
          <a:lstStyle/>
          <a:p>
            <a:pPr marL="571500" indent="-571500">
              <a:buFont typeface="Wingdings" pitchFamily="2" charset="2"/>
              <a:buNone/>
            </a:pPr>
            <a:r>
              <a:rPr lang="en-US" sz="2600"/>
              <a:t>1.  Dacron (not used below the knee)</a:t>
            </a:r>
          </a:p>
          <a:p>
            <a:pPr marL="571500" indent="-571500"/>
            <a:r>
              <a:rPr lang="en-US" sz="2600"/>
              <a:t>Knitted polyester (requires pre-clotting)</a:t>
            </a:r>
          </a:p>
          <a:p>
            <a:pPr marL="571500" indent="-571500"/>
            <a:r>
              <a:rPr lang="en-US" sz="2600"/>
              <a:t>Knitted velour polyester</a:t>
            </a:r>
          </a:p>
          <a:p>
            <a:pPr marL="571500" indent="-571500"/>
            <a:r>
              <a:rPr lang="en-US" sz="2600"/>
              <a:t>Woven polyester</a:t>
            </a:r>
          </a:p>
          <a:p>
            <a:pPr marL="571500" indent="-571500">
              <a:buFont typeface="Wingdings" pitchFamily="2" charset="2"/>
              <a:buNone/>
            </a:pPr>
            <a:r>
              <a:rPr lang="en-US" sz="2600"/>
              <a:t>2. PTFE (below the knee)</a:t>
            </a:r>
          </a:p>
          <a:p>
            <a:pPr marL="571500" indent="-571500">
              <a:buFont typeface="Wingdings" pitchFamily="2" charset="2"/>
              <a:buNone/>
            </a:pPr>
            <a:r>
              <a:rPr lang="en-US" sz="2600"/>
              <a:t>    Gortex and Impra </a:t>
            </a:r>
          </a:p>
          <a:p>
            <a:pPr marL="571500" indent="-571500">
              <a:buFont typeface="Wingdings" pitchFamily="2" charset="2"/>
              <a:buNone/>
            </a:pPr>
            <a:r>
              <a:rPr lang="en-US" sz="2600"/>
              <a:t>    (Come in ringed, stretch, standard-wall, and thin-walled)</a:t>
            </a:r>
          </a:p>
          <a:p>
            <a:pPr marL="571500" indent="-571500"/>
            <a:endParaRPr lang="en-US" sz="2600"/>
          </a:p>
          <a:p>
            <a:pPr marL="571500" indent="-571500">
              <a:buFont typeface="Wingdings" pitchFamily="2" charset="2"/>
              <a:buNone/>
            </a:pPr>
            <a:endParaRPr lang="en-US" sz="26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Femoral-Popliteal Bypass Graft</a:t>
            </a:r>
          </a:p>
        </p:txBody>
      </p:sp>
      <p:sp>
        <p:nvSpPr>
          <p:cNvPr id="108547" name="Rectangle 3"/>
          <p:cNvSpPr>
            <a:spLocks noGrp="1" noChangeArrowheads="1"/>
          </p:cNvSpPr>
          <p:nvPr>
            <p:ph type="body" idx="1"/>
          </p:nvPr>
        </p:nvSpPr>
        <p:spPr/>
        <p:txBody>
          <a:bodyPr/>
          <a:lstStyle/>
          <a:p>
            <a:pPr>
              <a:lnSpc>
                <a:spcPct val="90000"/>
              </a:lnSpc>
            </a:pPr>
            <a:r>
              <a:rPr lang="en-US" sz="2100"/>
              <a:t>Extensive femoral artery obstruction</a:t>
            </a:r>
          </a:p>
          <a:p>
            <a:pPr>
              <a:lnSpc>
                <a:spcPct val="90000"/>
              </a:lnSpc>
            </a:pPr>
            <a:r>
              <a:rPr lang="en-US" sz="2100"/>
              <a:t>Autogenous saphenous vein preferred</a:t>
            </a:r>
          </a:p>
          <a:p>
            <a:pPr>
              <a:lnSpc>
                <a:spcPct val="90000"/>
              </a:lnSpc>
            </a:pPr>
            <a:r>
              <a:rPr lang="en-US" sz="2100"/>
              <a:t>Requires 2 incisions</a:t>
            </a:r>
          </a:p>
          <a:p>
            <a:pPr>
              <a:lnSpc>
                <a:spcPct val="90000"/>
              </a:lnSpc>
            </a:pPr>
            <a:r>
              <a:rPr lang="en-US" sz="2100"/>
              <a:t>Isolation of femoral and popliteal arteries</a:t>
            </a:r>
          </a:p>
          <a:p>
            <a:pPr>
              <a:lnSpc>
                <a:spcPct val="90000"/>
              </a:lnSpc>
            </a:pPr>
            <a:r>
              <a:rPr lang="en-US" sz="2100"/>
              <a:t>Passage of tunneling device and graft prior to clamping of arteries</a:t>
            </a:r>
          </a:p>
          <a:p>
            <a:pPr>
              <a:lnSpc>
                <a:spcPct val="90000"/>
              </a:lnSpc>
            </a:pPr>
            <a:r>
              <a:rPr lang="en-US" sz="2100"/>
              <a:t>Full preparation (trimming of graft, etc.) </a:t>
            </a:r>
          </a:p>
          <a:p>
            <a:pPr>
              <a:lnSpc>
                <a:spcPct val="90000"/>
              </a:lnSpc>
            </a:pPr>
            <a:r>
              <a:rPr lang="en-US" sz="2100"/>
              <a:t>Patient heparinized by CRNA</a:t>
            </a:r>
          </a:p>
          <a:p>
            <a:pPr>
              <a:lnSpc>
                <a:spcPct val="90000"/>
              </a:lnSpc>
            </a:pPr>
            <a:r>
              <a:rPr lang="en-US" sz="2100"/>
              <a:t>Will perform femoral anastamosis first</a:t>
            </a:r>
          </a:p>
          <a:p>
            <a:pPr>
              <a:lnSpc>
                <a:spcPct val="90000"/>
              </a:lnSpc>
            </a:pPr>
            <a:r>
              <a:rPr lang="en-US" sz="2100"/>
              <a:t>Have clamp ready to clamp off graft</a:t>
            </a:r>
          </a:p>
          <a:p>
            <a:pPr>
              <a:lnSpc>
                <a:spcPct val="90000"/>
              </a:lnSpc>
            </a:pPr>
            <a:r>
              <a:rPr lang="en-US" sz="2100"/>
              <a:t>Will bleed through  (have bowl ready) prior to distal anastamosis) to prevent air retention</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Femoral Femoral Bypass Graft</a:t>
            </a:r>
          </a:p>
        </p:txBody>
      </p:sp>
      <p:sp>
        <p:nvSpPr>
          <p:cNvPr id="109571" name="Rectangle 3"/>
          <p:cNvSpPr>
            <a:spLocks noGrp="1" noChangeArrowheads="1"/>
          </p:cNvSpPr>
          <p:nvPr>
            <p:ph type="body" idx="1"/>
          </p:nvPr>
        </p:nvSpPr>
        <p:spPr/>
        <p:txBody>
          <a:bodyPr/>
          <a:lstStyle/>
          <a:p>
            <a:r>
              <a:rPr lang="en-US" sz="2600"/>
              <a:t>Unilateral iliac obstruction</a:t>
            </a:r>
          </a:p>
          <a:p>
            <a:r>
              <a:rPr lang="en-US" sz="2600"/>
              <a:t>Requires 2 incisions</a:t>
            </a:r>
          </a:p>
          <a:p>
            <a:r>
              <a:rPr lang="en-US" sz="2600"/>
              <a:t>Will isolate both femoral arteries</a:t>
            </a:r>
          </a:p>
          <a:p>
            <a:r>
              <a:rPr lang="en-US" sz="2600"/>
              <a:t>Will pass graft with tunneler and prepare graft</a:t>
            </a:r>
          </a:p>
          <a:p>
            <a:r>
              <a:rPr lang="en-US" sz="2600"/>
              <a:t>Patient heparinized by CRNA</a:t>
            </a:r>
          </a:p>
          <a:p>
            <a:r>
              <a:rPr lang="en-US" sz="2600"/>
              <a:t>Clamps applied, anastamosis ensues</a:t>
            </a:r>
          </a:p>
          <a:p>
            <a:r>
              <a:rPr lang="en-US" sz="2600"/>
              <a:t>Will bleed through before attaching to other end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Axillo-Femoral Bypass Graft</a:t>
            </a:r>
          </a:p>
        </p:txBody>
      </p:sp>
      <p:sp>
        <p:nvSpPr>
          <p:cNvPr id="110595" name="Rectangle 3"/>
          <p:cNvSpPr>
            <a:spLocks noGrp="1" noChangeArrowheads="1"/>
          </p:cNvSpPr>
          <p:nvPr>
            <p:ph type="body" idx="1"/>
          </p:nvPr>
        </p:nvSpPr>
        <p:spPr/>
        <p:txBody>
          <a:bodyPr/>
          <a:lstStyle/>
          <a:p>
            <a:pPr>
              <a:lnSpc>
                <a:spcPct val="90000"/>
              </a:lnSpc>
            </a:pPr>
            <a:r>
              <a:rPr lang="en-US" sz="2600"/>
              <a:t>Done when Aorto-iliac Bypass Graft  is contraindicated usually due to diffuse aortic disease</a:t>
            </a:r>
          </a:p>
          <a:p>
            <a:pPr>
              <a:lnSpc>
                <a:spcPct val="90000"/>
              </a:lnSpc>
            </a:pPr>
            <a:r>
              <a:rPr lang="en-US" sz="2600"/>
              <a:t>Requires 2 incisions</a:t>
            </a:r>
          </a:p>
          <a:p>
            <a:pPr>
              <a:lnSpc>
                <a:spcPct val="90000"/>
              </a:lnSpc>
            </a:pPr>
            <a:r>
              <a:rPr lang="en-US" sz="2600"/>
              <a:t>Likely expose and isolate femoral first, then move to axilla</a:t>
            </a:r>
          </a:p>
          <a:p>
            <a:pPr>
              <a:lnSpc>
                <a:spcPct val="90000"/>
              </a:lnSpc>
            </a:pPr>
            <a:r>
              <a:rPr lang="en-US" sz="2600"/>
              <a:t>Will tunnel and prepare graft</a:t>
            </a:r>
          </a:p>
          <a:p>
            <a:pPr>
              <a:lnSpc>
                <a:spcPct val="90000"/>
              </a:lnSpc>
            </a:pPr>
            <a:r>
              <a:rPr lang="en-US" sz="2600"/>
              <a:t>Patient heparinized by CRNA</a:t>
            </a:r>
          </a:p>
          <a:p>
            <a:pPr>
              <a:lnSpc>
                <a:spcPct val="90000"/>
              </a:lnSpc>
            </a:pPr>
            <a:r>
              <a:rPr lang="en-US" sz="2600"/>
              <a:t>Vascular clamps applied</a:t>
            </a:r>
          </a:p>
          <a:p>
            <a:pPr>
              <a:lnSpc>
                <a:spcPct val="90000"/>
              </a:lnSpc>
            </a:pPr>
            <a:r>
              <a:rPr lang="en-US" sz="2600"/>
              <a:t>Will perform axillary anastamosis first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Embolectomy/Thrombectomy</a:t>
            </a:r>
          </a:p>
        </p:txBody>
      </p:sp>
      <p:sp>
        <p:nvSpPr>
          <p:cNvPr id="111619" name="Rectangle 3"/>
          <p:cNvSpPr>
            <a:spLocks noGrp="1" noChangeArrowheads="1"/>
          </p:cNvSpPr>
          <p:nvPr>
            <p:ph type="body" idx="1"/>
          </p:nvPr>
        </p:nvSpPr>
        <p:spPr/>
        <p:txBody>
          <a:bodyPr/>
          <a:lstStyle/>
          <a:p>
            <a:pPr>
              <a:lnSpc>
                <a:spcPct val="80000"/>
              </a:lnSpc>
            </a:pPr>
            <a:r>
              <a:rPr lang="en-US" sz="1900"/>
              <a:t>Area of embolus or thrombus incised, dissected, and isolated with vessel loops</a:t>
            </a:r>
          </a:p>
          <a:p>
            <a:pPr>
              <a:lnSpc>
                <a:spcPct val="80000"/>
              </a:lnSpc>
            </a:pPr>
            <a:r>
              <a:rPr lang="en-US" sz="1900"/>
              <a:t>Vessel loops tightened with hemostats</a:t>
            </a:r>
          </a:p>
          <a:p>
            <a:pPr>
              <a:lnSpc>
                <a:spcPct val="80000"/>
              </a:lnSpc>
            </a:pPr>
            <a:r>
              <a:rPr lang="en-US" sz="1900"/>
              <a:t>Patient heparinized by CRNA</a:t>
            </a:r>
          </a:p>
          <a:p>
            <a:pPr>
              <a:lnSpc>
                <a:spcPct val="80000"/>
              </a:lnSpc>
            </a:pPr>
            <a:r>
              <a:rPr lang="en-US" sz="1900"/>
              <a:t>Will perform arteriotomy with #11 blade have fogarty balloon ready (you will have checked the balloon prior to passing it up/have proper amount of heparin saline in the balloon)</a:t>
            </a:r>
          </a:p>
          <a:p>
            <a:pPr>
              <a:lnSpc>
                <a:spcPct val="80000"/>
              </a:lnSpc>
            </a:pPr>
            <a:r>
              <a:rPr lang="en-US" sz="1900"/>
              <a:t>Balloons come in 2F-6F (irrigating and non-irrigating) 2F is the smallest</a:t>
            </a:r>
          </a:p>
          <a:p>
            <a:pPr>
              <a:lnSpc>
                <a:spcPct val="80000"/>
              </a:lnSpc>
            </a:pPr>
            <a:r>
              <a:rPr lang="en-US" sz="1900"/>
              <a:t>Will release vessel loops as pass balloon into artery</a:t>
            </a:r>
          </a:p>
          <a:p>
            <a:pPr>
              <a:lnSpc>
                <a:spcPct val="80000"/>
              </a:lnSpc>
            </a:pPr>
            <a:r>
              <a:rPr lang="en-US" sz="1900"/>
              <a:t>Be prepared for clot that will come out/have a vascular clamp ready as blood will shoot out like a water hose once obstruction is cleared (stand back)</a:t>
            </a:r>
          </a:p>
          <a:p>
            <a:pPr>
              <a:lnSpc>
                <a:spcPct val="80000"/>
              </a:lnSpc>
            </a:pPr>
            <a:r>
              <a:rPr lang="en-US" sz="1900"/>
              <a:t>Will pass balloon proximally, then distally</a:t>
            </a:r>
          </a:p>
          <a:p>
            <a:pPr>
              <a:lnSpc>
                <a:spcPct val="80000"/>
              </a:lnSpc>
            </a:pPr>
            <a:r>
              <a:rPr lang="en-US" sz="1900"/>
              <a:t>Will close artery with 6-0 or 7-0 prolene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Aneurysm Repair (Peripheral)</a:t>
            </a:r>
          </a:p>
        </p:txBody>
      </p:sp>
      <p:sp>
        <p:nvSpPr>
          <p:cNvPr id="112643" name="Rectangle 3"/>
          <p:cNvSpPr>
            <a:spLocks noGrp="1" noChangeArrowheads="1"/>
          </p:cNvSpPr>
          <p:nvPr>
            <p:ph type="body" idx="1"/>
          </p:nvPr>
        </p:nvSpPr>
        <p:spPr/>
        <p:txBody>
          <a:bodyPr/>
          <a:lstStyle/>
          <a:p>
            <a:pPr>
              <a:lnSpc>
                <a:spcPct val="90000"/>
              </a:lnSpc>
            </a:pPr>
            <a:r>
              <a:rPr lang="en-US" sz="2600"/>
              <a:t>Area over aneurysm incised, dissected, and isolated</a:t>
            </a:r>
          </a:p>
          <a:p>
            <a:pPr>
              <a:lnSpc>
                <a:spcPct val="90000"/>
              </a:lnSpc>
            </a:pPr>
            <a:r>
              <a:rPr lang="en-US" sz="2600"/>
              <a:t>Heparin given by CRNA</a:t>
            </a:r>
          </a:p>
          <a:p>
            <a:pPr>
              <a:lnSpc>
                <a:spcPct val="90000"/>
              </a:lnSpc>
            </a:pPr>
            <a:r>
              <a:rPr lang="en-US" sz="2600"/>
              <a:t>Be prepared for possible gush of blood especially in a false aneurysm</a:t>
            </a:r>
          </a:p>
          <a:p>
            <a:pPr>
              <a:lnSpc>
                <a:spcPct val="90000"/>
              </a:lnSpc>
            </a:pPr>
            <a:r>
              <a:rPr lang="en-US" sz="2600"/>
              <a:t>Have vascular clamps ready</a:t>
            </a:r>
          </a:p>
          <a:p>
            <a:pPr>
              <a:lnSpc>
                <a:spcPct val="90000"/>
              </a:lnSpc>
            </a:pPr>
            <a:r>
              <a:rPr lang="en-US" sz="2600"/>
              <a:t>Will bypass aneurysm with synthetic graft or perform patch angioplasty with synthetic or autogenous graft if aneurysmal involvement is not diffuse</a:t>
            </a:r>
          </a:p>
          <a:p>
            <a:pPr>
              <a:lnSpc>
                <a:spcPct val="90000"/>
              </a:lnSpc>
            </a:pPr>
            <a:endParaRPr lang="en-US" sz="26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t>Summary</a:t>
            </a:r>
          </a:p>
        </p:txBody>
      </p:sp>
      <p:sp>
        <p:nvSpPr>
          <p:cNvPr id="113667" name="Rectangle 3"/>
          <p:cNvSpPr>
            <a:spLocks noGrp="1" noChangeArrowheads="1"/>
          </p:cNvSpPr>
          <p:nvPr>
            <p:ph type="body" idx="1"/>
          </p:nvPr>
        </p:nvSpPr>
        <p:spPr/>
        <p:txBody>
          <a:bodyPr/>
          <a:lstStyle/>
          <a:p>
            <a:pPr>
              <a:lnSpc>
                <a:spcPct val="90000"/>
              </a:lnSpc>
            </a:pPr>
            <a:r>
              <a:rPr lang="en-US" sz="2600"/>
              <a:t>Anatomy &amp; Physiology</a:t>
            </a:r>
          </a:p>
          <a:p>
            <a:pPr>
              <a:lnSpc>
                <a:spcPct val="90000"/>
              </a:lnSpc>
            </a:pPr>
            <a:r>
              <a:rPr lang="en-US" sz="2600"/>
              <a:t>Pathology</a:t>
            </a:r>
          </a:p>
          <a:p>
            <a:pPr>
              <a:lnSpc>
                <a:spcPct val="90000"/>
              </a:lnSpc>
            </a:pPr>
            <a:r>
              <a:rPr lang="en-US" sz="2600"/>
              <a:t>Diagnostic Exams</a:t>
            </a:r>
          </a:p>
          <a:p>
            <a:pPr>
              <a:lnSpc>
                <a:spcPct val="90000"/>
              </a:lnSpc>
            </a:pPr>
            <a:r>
              <a:rPr lang="en-US" sz="2600"/>
              <a:t>Preparation Prep/Positioning</a:t>
            </a:r>
          </a:p>
          <a:p>
            <a:pPr>
              <a:lnSpc>
                <a:spcPct val="90000"/>
              </a:lnSpc>
            </a:pPr>
            <a:r>
              <a:rPr lang="en-US" sz="2600"/>
              <a:t>Basic Supplies, Equipment, Instrumentation</a:t>
            </a:r>
          </a:p>
          <a:p>
            <a:pPr>
              <a:lnSpc>
                <a:spcPct val="90000"/>
              </a:lnSpc>
            </a:pPr>
            <a:r>
              <a:rPr lang="en-US" sz="2600" b="1"/>
              <a:t>Peripheral Vascular Procedures:</a:t>
            </a:r>
          </a:p>
          <a:p>
            <a:pPr>
              <a:lnSpc>
                <a:spcPct val="90000"/>
              </a:lnSpc>
            </a:pPr>
            <a:r>
              <a:rPr lang="en-US" sz="2600"/>
              <a:t>Vascular access</a:t>
            </a:r>
          </a:p>
          <a:p>
            <a:pPr>
              <a:lnSpc>
                <a:spcPct val="90000"/>
              </a:lnSpc>
            </a:pPr>
            <a:r>
              <a:rPr lang="en-US" sz="2600"/>
              <a:t>Carotid endarterectomy</a:t>
            </a:r>
          </a:p>
          <a:p>
            <a:pPr>
              <a:lnSpc>
                <a:spcPct val="90000"/>
              </a:lnSpc>
            </a:pPr>
            <a:r>
              <a:rPr lang="en-US" sz="2600"/>
              <a:t>Bypass procedures</a:t>
            </a:r>
          </a:p>
          <a:p>
            <a:pPr>
              <a:lnSpc>
                <a:spcPct val="90000"/>
              </a:lnSpc>
            </a:pPr>
            <a:endParaRPr lang="en-US" sz="2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311150"/>
            <a:ext cx="7467600" cy="1441450"/>
          </a:xfrm>
          <a:solidFill>
            <a:schemeClr val="bg1"/>
          </a:solidFill>
          <a:ln>
            <a:solidFill>
              <a:schemeClr val="bg1"/>
            </a:solidFill>
          </a:ln>
        </p:spPr>
        <p:txBody>
          <a:bodyPr/>
          <a:lstStyle/>
          <a:p>
            <a:r>
              <a:rPr lang="en-US"/>
              <a:t>VESSELS</a:t>
            </a:r>
            <a:br>
              <a:rPr lang="en-US"/>
            </a:br>
            <a:r>
              <a:rPr lang="en-US">
                <a:solidFill>
                  <a:srgbClr val="000000"/>
                </a:solidFill>
              </a:rPr>
              <a:t>(Arteries)</a:t>
            </a:r>
          </a:p>
        </p:txBody>
      </p:sp>
      <p:sp>
        <p:nvSpPr>
          <p:cNvPr id="4099" name="Rectangle 3"/>
          <p:cNvSpPr>
            <a:spLocks noGrp="1" noChangeArrowheads="1"/>
          </p:cNvSpPr>
          <p:nvPr>
            <p:ph type="body" idx="1"/>
          </p:nvPr>
        </p:nvSpPr>
        <p:spPr>
          <a:solidFill>
            <a:schemeClr val="bg1"/>
          </a:solidFill>
        </p:spPr>
        <p:txBody>
          <a:bodyPr/>
          <a:lstStyle/>
          <a:p>
            <a:r>
              <a:rPr lang="en-US" sz="2600"/>
              <a:t>Arterial blood is pumped from the heart to the rest of the body via vessels called arteries</a:t>
            </a:r>
          </a:p>
          <a:p>
            <a:r>
              <a:rPr lang="en-US" sz="2600"/>
              <a:t>Arterial blood is going away from the heart</a:t>
            </a:r>
          </a:p>
          <a:p>
            <a:r>
              <a:rPr lang="en-US" sz="2600"/>
              <a:t>Arteries are large vessels originating with the AORTA that come directly out of the heart </a:t>
            </a:r>
          </a:p>
          <a:p>
            <a:r>
              <a:rPr lang="en-US" sz="2600"/>
              <a:t>Arteries divide into smaller braches as they reach their destination in the body</a:t>
            </a:r>
          </a:p>
          <a:p>
            <a:r>
              <a:rPr lang="en-US" sz="2600"/>
              <a:t>Arteries</a:t>
            </a:r>
            <a:r>
              <a:rPr lang="en-US" sz="2600">
                <a:cs typeface="Arial" charset="0"/>
              </a:rPr>
              <a:t>→arterioles→capillaries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Capillaries</a:t>
            </a:r>
          </a:p>
        </p:txBody>
      </p:sp>
      <p:sp>
        <p:nvSpPr>
          <p:cNvPr id="32771" name="Rectangle 3"/>
          <p:cNvSpPr>
            <a:spLocks noGrp="1" noChangeArrowheads="1"/>
          </p:cNvSpPr>
          <p:nvPr>
            <p:ph type="body" idx="1"/>
          </p:nvPr>
        </p:nvSpPr>
        <p:spPr/>
        <p:txBody>
          <a:bodyPr/>
          <a:lstStyle/>
          <a:p>
            <a:r>
              <a:rPr lang="en-US"/>
              <a:t>Microscopic level of:</a:t>
            </a:r>
          </a:p>
          <a:p>
            <a:r>
              <a:rPr lang="en-US"/>
              <a:t> oxygen &amp; carbon dioxide exchange</a:t>
            </a:r>
          </a:p>
          <a:p>
            <a:r>
              <a:rPr lang="en-US"/>
              <a:t> nutrient exchange </a:t>
            </a:r>
          </a:p>
          <a:p>
            <a:r>
              <a:rPr lang="en-US"/>
              <a:t> waste exchange </a:t>
            </a:r>
          </a:p>
          <a:p>
            <a:pPr>
              <a:buFont typeface="Wingdings" pitchFamily="2" charset="2"/>
              <a:buNone/>
            </a:pPr>
            <a:r>
              <a:rPr lang="en-US"/>
              <a:t>     between blood and tissue fluid in</a:t>
            </a:r>
          </a:p>
          <a:p>
            <a:pPr>
              <a:buFont typeface="Wingdings" pitchFamily="2" charset="2"/>
              <a:buNone/>
            </a:pPr>
            <a:r>
              <a:rPr lang="en-US"/>
              <a:t>     areas called capillary beds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endParaRPr lang="en-US"/>
          </a:p>
        </p:txBody>
      </p:sp>
      <p:pic>
        <p:nvPicPr>
          <p:cNvPr id="5124" name="Picture 4" descr="scan"/>
          <p:cNvPicPr>
            <a:picLocks noGrp="1" noChangeAspect="1" noChangeArrowheads="1"/>
          </p:cNvPicPr>
          <p:nvPr>
            <p:ph idx="1"/>
          </p:nvPr>
        </p:nvPicPr>
        <p:blipFill>
          <a:blip r:embed="rId2" cstate="print">
            <a:lum bright="-12000" contrast="6000"/>
          </a:blip>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1323</TotalTime>
  <Words>3254</Words>
  <Application>Microsoft Office PowerPoint</Application>
  <PresentationFormat>On-screen Show (4:3)</PresentationFormat>
  <Paragraphs>424</Paragraphs>
  <Slides>69</Slides>
  <Notes>4</Notes>
  <HiddenSlides>0</HiddenSlides>
  <MMClips>0</MMClips>
  <ScaleCrop>false</ScaleCrop>
  <HeadingPairs>
    <vt:vector size="4" baseType="variant">
      <vt:variant>
        <vt:lpstr>Theme</vt:lpstr>
      </vt:variant>
      <vt:variant>
        <vt:i4>2</vt:i4>
      </vt:variant>
      <vt:variant>
        <vt:lpstr>Slide Titles</vt:lpstr>
      </vt:variant>
      <vt:variant>
        <vt:i4>69</vt:i4>
      </vt:variant>
    </vt:vector>
  </HeadingPairs>
  <TitlesOfParts>
    <vt:vector size="71" baseType="lpstr">
      <vt:lpstr>Profile</vt:lpstr>
      <vt:lpstr>Default Design</vt:lpstr>
      <vt:lpstr>PERIPHERAL VASCULAR SURGERY</vt:lpstr>
      <vt:lpstr>Summary</vt:lpstr>
      <vt:lpstr>Terminology </vt:lpstr>
      <vt:lpstr>Terminology Continued</vt:lpstr>
      <vt:lpstr>The Peripheral Vascular System</vt:lpstr>
      <vt:lpstr>Peripheral Vascular System Composition</vt:lpstr>
      <vt:lpstr>VESSELS (Arteries)</vt:lpstr>
      <vt:lpstr>Capillaries</vt:lpstr>
      <vt:lpstr>PowerPoint Presentation</vt:lpstr>
      <vt:lpstr>Venules</vt:lpstr>
      <vt:lpstr>VESSELS (Veins)</vt:lpstr>
      <vt:lpstr>Vessel Structure</vt:lpstr>
      <vt:lpstr>PowerPoint Presentation</vt:lpstr>
      <vt:lpstr>Differences in Vessel Structure (Arterial)</vt:lpstr>
      <vt:lpstr>Differences in Vessel Structure (Arterial)</vt:lpstr>
      <vt:lpstr>Differences in Vessel Structure (Arterial)</vt:lpstr>
      <vt:lpstr>Differences in Vessel Structure (Veins)</vt:lpstr>
      <vt:lpstr>PowerPoint Presentation</vt:lpstr>
      <vt:lpstr>Blood Pressure</vt:lpstr>
      <vt:lpstr>Blood Pressure </vt:lpstr>
      <vt:lpstr>Blood Pressure</vt:lpstr>
      <vt:lpstr>Blood Flow</vt:lpstr>
      <vt:lpstr>Arterial System</vt:lpstr>
      <vt:lpstr>Upper Extremities (arterial)</vt:lpstr>
      <vt:lpstr>Head (arterial)</vt:lpstr>
      <vt:lpstr>PowerPoint Presentation</vt:lpstr>
      <vt:lpstr>Abdominal Aorta</vt:lpstr>
      <vt:lpstr>PowerPoint Presentation</vt:lpstr>
      <vt:lpstr>Lower Extremities (arterial)</vt:lpstr>
      <vt:lpstr>PowerPoint Presentation</vt:lpstr>
      <vt:lpstr>Venous System</vt:lpstr>
      <vt:lpstr>Venous System Continued</vt:lpstr>
      <vt:lpstr>Venous System Continued</vt:lpstr>
      <vt:lpstr>PowerPoint Presentation</vt:lpstr>
      <vt:lpstr> </vt:lpstr>
      <vt:lpstr>Arterial Disease</vt:lpstr>
      <vt:lpstr>Acute Arterial Insufficiency Continued</vt:lpstr>
      <vt:lpstr>Arterial Insufficiency</vt:lpstr>
      <vt:lpstr>Atherosclerosis</vt:lpstr>
      <vt:lpstr>Atherosclerosis</vt:lpstr>
      <vt:lpstr>Aneurysms (peripheral)</vt:lpstr>
      <vt:lpstr>Venous Insufficiency</vt:lpstr>
      <vt:lpstr>Diagnostic Exams</vt:lpstr>
      <vt:lpstr>Anesthesia</vt:lpstr>
      <vt:lpstr>Medications</vt:lpstr>
      <vt:lpstr>Positioning</vt:lpstr>
      <vt:lpstr>Prep (Considerations)</vt:lpstr>
      <vt:lpstr>Preps </vt:lpstr>
      <vt:lpstr>Drapes</vt:lpstr>
      <vt:lpstr>Basic Supplies, Equipment, Instrumentation</vt:lpstr>
      <vt:lpstr>PowerPoint Presentation</vt:lpstr>
      <vt:lpstr>PowerPoint Presentation</vt:lpstr>
      <vt:lpstr>Basic Supplies, Equipment, and Instrumentation</vt:lpstr>
      <vt:lpstr>Basic Supplies, Equipment, Instrumentation</vt:lpstr>
      <vt:lpstr>PowerPoint Presentation</vt:lpstr>
      <vt:lpstr>Vascular Access Procedures</vt:lpstr>
      <vt:lpstr>Vascular Access Procedures</vt:lpstr>
      <vt:lpstr>Vascular Access Procedures</vt:lpstr>
      <vt:lpstr>PowerPoint Presentation</vt:lpstr>
      <vt:lpstr>Carotid Endarterectomy</vt:lpstr>
      <vt:lpstr>CAE Procedure</vt:lpstr>
      <vt:lpstr>PVD Surgical Options</vt:lpstr>
      <vt:lpstr>Synthetic Grafts</vt:lpstr>
      <vt:lpstr>Femoral-Popliteal Bypass Graft</vt:lpstr>
      <vt:lpstr>Femoral Femoral Bypass Graft</vt:lpstr>
      <vt:lpstr>Axillo-Femoral Bypass Graft</vt:lpstr>
      <vt:lpstr>Embolectomy/Thrombectomy</vt:lpstr>
      <vt:lpstr>Aneurysm Repair (Peripheral)</vt:lpstr>
      <vt:lpstr>Summary</vt:lpstr>
    </vt:vector>
  </TitlesOfParts>
  <Company>A-B Tech. Comm.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PERIPHERAL VASCULAR SURGERY</dc:title>
  <dc:creator>rkeith</dc:creator>
  <cp:lastModifiedBy>Test User</cp:lastModifiedBy>
  <cp:revision>25</cp:revision>
  <dcterms:created xsi:type="dcterms:W3CDTF">2003-05-20T14:58:59Z</dcterms:created>
  <dcterms:modified xsi:type="dcterms:W3CDTF">2012-04-11T17:45:19Z</dcterms:modified>
</cp:coreProperties>
</file>