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1" r:id="rId2"/>
    <p:sldMasterId id="2147483744" r:id="rId3"/>
    <p:sldMasterId id="2147483756" r:id="rId4"/>
    <p:sldMasterId id="2147483769" r:id="rId5"/>
  </p:sldMasterIdLst>
  <p:notesMasterIdLst>
    <p:notesMasterId r:id="rId113"/>
  </p:notesMasterIdLst>
  <p:sldIdLst>
    <p:sldId id="256" r:id="rId6"/>
    <p:sldId id="273" r:id="rId7"/>
    <p:sldId id="283" r:id="rId8"/>
    <p:sldId id="280" r:id="rId9"/>
    <p:sldId id="281" r:id="rId10"/>
    <p:sldId id="282" r:id="rId11"/>
    <p:sldId id="258" r:id="rId12"/>
    <p:sldId id="257" r:id="rId13"/>
    <p:sldId id="259" r:id="rId14"/>
    <p:sldId id="262" r:id="rId15"/>
    <p:sldId id="261" r:id="rId16"/>
    <p:sldId id="277" r:id="rId17"/>
    <p:sldId id="279" r:id="rId18"/>
    <p:sldId id="269" r:id="rId19"/>
    <p:sldId id="271" r:id="rId20"/>
    <p:sldId id="272" r:id="rId21"/>
    <p:sldId id="284" r:id="rId22"/>
    <p:sldId id="285" r:id="rId23"/>
    <p:sldId id="286" r:id="rId24"/>
    <p:sldId id="287" r:id="rId25"/>
    <p:sldId id="288" r:id="rId26"/>
    <p:sldId id="374"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7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ableStyles" Target="tableStyle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slide" Target="slides/slide105.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48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48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8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8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48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7B3ADF1-0170-40D4-B1BE-C4D9B9ED835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5B327-A60B-49C0-99D9-3C03B5DCBDB4}" type="slidenum">
              <a:rPr lang="en-US"/>
              <a:pPr/>
              <a:t>1</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492B56-F12B-4986-BE80-F6716B62167D}" type="slidenum">
              <a:rPr lang="en-US"/>
              <a:pPr/>
              <a:t>10</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8DEE7-CC06-4FAA-8AC7-98FCC8593314}" type="slidenum">
              <a:rPr lang="en-US"/>
              <a:pPr/>
              <a:t>11</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CE266-185E-47F4-8A4B-148D459C4378}" type="slidenum">
              <a:rPr lang="en-US"/>
              <a:pPr/>
              <a:t>12</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3198A-ED43-47CF-8A1B-CCD4DD7FC1D4}" type="slidenum">
              <a:rPr lang="en-US"/>
              <a:pPr/>
              <a:t>13</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BB99C-1C97-448C-BEEC-88716D285954}" type="slidenum">
              <a:rPr lang="en-US"/>
              <a:pPr/>
              <a:t>14</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15F34-4C0B-4D8E-B4AC-84EE61667B5F}" type="slidenum">
              <a:rPr lang="en-US"/>
              <a:pPr/>
              <a:t>15</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3121FD-205F-49CA-9C47-575C5EB01272}" type="slidenum">
              <a:rPr lang="en-US"/>
              <a:pPr/>
              <a:t>16</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34849A8-91E5-4493-83D4-A33933E86D6F}" type="slidenum">
              <a:rPr lang="en-US">
                <a:solidFill>
                  <a:prstClr val="black"/>
                </a:solidFill>
              </a:rPr>
              <a:pPr/>
              <a:t>17</a:t>
            </a:fld>
            <a:endParaRPr lang="en-US">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1B9D325-D8A8-4346-900B-750E4111EF50}" type="slidenum">
              <a:rPr lang="en-US">
                <a:solidFill>
                  <a:prstClr val="black"/>
                </a:solidFill>
              </a:rPr>
              <a:pPr/>
              <a:t>18</a:t>
            </a:fld>
            <a:endParaRPr lang="en-US">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7DB0361-65A4-40A0-99A2-AF5E86F03D17}" type="slidenum">
              <a:rPr lang="en-US">
                <a:solidFill>
                  <a:prstClr val="black"/>
                </a:solidFill>
              </a:rPr>
              <a:pPr/>
              <a:t>19</a:t>
            </a:fld>
            <a:endParaRPr lang="en-US">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DB58B-3665-4F44-A016-CD775B2D19CA}" type="slidenum">
              <a:rPr lang="en-US"/>
              <a:pPr/>
              <a:t>2</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D2676C4-7C45-4C1E-85E6-7C22451BA076}" type="slidenum">
              <a:rPr lang="en-US">
                <a:solidFill>
                  <a:prstClr val="black"/>
                </a:solidFill>
              </a:rPr>
              <a:pPr/>
              <a:t>21</a:t>
            </a:fld>
            <a:endParaRPr lang="en-US">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F8DAAE4-79CC-4557-9FFE-9B695C610BD0}" type="slidenum">
              <a:rPr lang="en-US">
                <a:solidFill>
                  <a:prstClr val="black"/>
                </a:solidFill>
              </a:rPr>
              <a:pPr/>
              <a:t>23</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296C205-B110-4C85-A189-E477F8D95567}" type="slidenum">
              <a:rPr lang="en-US">
                <a:solidFill>
                  <a:prstClr val="black"/>
                </a:solidFill>
              </a:rPr>
              <a:pPr/>
              <a:t>24</a:t>
            </a:fld>
            <a:endParaRPr lang="en-US">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046A764-5568-4984-A9C2-67135FC3AB84}" type="slidenum">
              <a:rPr lang="en-US">
                <a:solidFill>
                  <a:prstClr val="black"/>
                </a:solidFill>
              </a:rPr>
              <a:pPr/>
              <a:t>25</a:t>
            </a:fld>
            <a:endParaRPr lang="en-US">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4E6D22B-E9CC-4628-B32E-D5B8B64E2279}" type="slidenum">
              <a:rPr lang="en-US">
                <a:solidFill>
                  <a:prstClr val="black"/>
                </a:solidFill>
              </a:rPr>
              <a:pPr/>
              <a:t>26</a:t>
            </a:fld>
            <a:endParaRPr lang="en-US">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D92677F-338D-4B89-B676-CF172C00D29D}" type="slidenum">
              <a:rPr lang="en-US">
                <a:solidFill>
                  <a:prstClr val="black"/>
                </a:solidFill>
              </a:rPr>
              <a:pPr/>
              <a:t>27</a:t>
            </a:fld>
            <a:endParaRPr lang="en-US">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6F51BD2-3B79-42C6-8F38-14CB9F949734}" type="slidenum">
              <a:rPr lang="en-US">
                <a:solidFill>
                  <a:prstClr val="black"/>
                </a:solidFill>
              </a:rPr>
              <a:pPr/>
              <a:t>28</a:t>
            </a:fld>
            <a:endParaRPr lang="en-US">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8211762-2CEC-4E99-8814-B1789D785444}" type="slidenum">
              <a:rPr lang="en-US">
                <a:solidFill>
                  <a:prstClr val="black"/>
                </a:solidFill>
              </a:rPr>
              <a:pPr/>
              <a:t>29</a:t>
            </a:fld>
            <a:endParaRPr lang="en-US">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0761C4E-C014-409A-B594-7041AD4CAF45}" type="slidenum">
              <a:rPr lang="en-US">
                <a:solidFill>
                  <a:prstClr val="black"/>
                </a:solidFill>
              </a:rPr>
              <a:pPr/>
              <a:t>30</a:t>
            </a:fld>
            <a:endParaRPr lang="en-US">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C615677-C014-44F9-9AE4-D0779FAA60B9}" type="slidenum">
              <a:rPr lang="en-US">
                <a:solidFill>
                  <a:prstClr val="black"/>
                </a:solidFill>
              </a:rPr>
              <a:pPr/>
              <a:t>31</a:t>
            </a:fld>
            <a:endParaRPr lang="en-US">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7E03F7-94B6-4742-8A6F-22EB8C568A29}" type="slidenum">
              <a:rPr lang="en-US"/>
              <a:pPr/>
              <a:t>3</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C541BA7-E99F-4044-8EB9-2CA2FEC88DAF}" type="slidenum">
              <a:rPr lang="en-US">
                <a:solidFill>
                  <a:prstClr val="black"/>
                </a:solidFill>
              </a:rPr>
              <a:pPr/>
              <a:t>32</a:t>
            </a:fld>
            <a:endParaRPr lang="en-US">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70AF64C-4B98-4A0C-84FF-F96E0B4B7E75}" type="slidenum">
              <a:rPr lang="en-US">
                <a:solidFill>
                  <a:prstClr val="black"/>
                </a:solidFill>
              </a:rPr>
              <a:pPr/>
              <a:t>33</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A599DBC-AEF7-474B-8E4E-EFCEED5361D6}" type="slidenum">
              <a:rPr lang="en-US">
                <a:solidFill>
                  <a:prstClr val="black"/>
                </a:solidFill>
              </a:rPr>
              <a:pPr/>
              <a:t>34</a:t>
            </a:fld>
            <a:endParaRPr lang="en-US">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6E141E3-DB71-4BE8-9E35-782BD0A95BE0}" type="slidenum">
              <a:rPr lang="en-US">
                <a:solidFill>
                  <a:prstClr val="black"/>
                </a:solidFill>
              </a:rPr>
              <a:pPr/>
              <a:t>35</a:t>
            </a:fld>
            <a:endParaRPr lang="en-US">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05D002C-9901-401B-ABFD-7A86D3B56128}" type="slidenum">
              <a:rPr lang="en-US">
                <a:solidFill>
                  <a:prstClr val="black"/>
                </a:solidFill>
              </a:rPr>
              <a:pPr/>
              <a:t>36</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B8F7239-763B-4B56-9D97-ABA33200AB14}" type="slidenum">
              <a:rPr lang="en-US">
                <a:solidFill>
                  <a:prstClr val="black"/>
                </a:solidFill>
              </a:rPr>
              <a:pPr/>
              <a:t>37</a:t>
            </a:fld>
            <a:endParaRPr lang="en-US">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F072B5-4849-4E07-8C61-8D51090FDF0D}" type="slidenum">
              <a:rPr lang="en-US">
                <a:solidFill>
                  <a:prstClr val="black"/>
                </a:solidFill>
              </a:rPr>
              <a:pPr/>
              <a:t>38</a:t>
            </a:fld>
            <a:endParaRPr lang="en-US">
              <a:solidFill>
                <a:prstClr val="black"/>
              </a:solidFill>
            </a:endParaRPr>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7243D-1967-4DD6-A3EA-4A4931AB0882}" type="slidenum">
              <a:rPr lang="en-US">
                <a:solidFill>
                  <a:prstClr val="black"/>
                </a:solidFill>
              </a:rPr>
              <a:pPr/>
              <a:t>39</a:t>
            </a:fld>
            <a:endParaRPr lang="en-US">
              <a:solidFill>
                <a:prstClr val="black"/>
              </a:solidFill>
            </a:endParaRPr>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00E5A-BEC6-4AF1-BC59-B5A90FDBC374}" type="slidenum">
              <a:rPr lang="en-US">
                <a:solidFill>
                  <a:prstClr val="black"/>
                </a:solidFill>
              </a:rPr>
              <a:pPr/>
              <a:t>40</a:t>
            </a:fld>
            <a:endParaRPr lang="en-US">
              <a:solidFill>
                <a:prstClr val="black"/>
              </a:solidFill>
            </a:endParaRPr>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CCCE70-9A88-4FCD-810F-159E0E4201E7}" type="slidenum">
              <a:rPr lang="en-US">
                <a:solidFill>
                  <a:prstClr val="black"/>
                </a:solidFill>
              </a:rPr>
              <a:pPr/>
              <a:t>41</a:t>
            </a:fld>
            <a:endParaRPr lang="en-US">
              <a:solidFill>
                <a:prstClr val="black"/>
              </a:solidFill>
            </a:endParaRPr>
          </a:p>
        </p:txBody>
      </p:sp>
      <p:sp>
        <p:nvSpPr>
          <p:cNvPr id="11266" name="Rectangle 2"/>
          <p:cNvSpPr>
            <a:spLocks noRot="1" noChangeArrowheads="1" noTextEdit="1"/>
          </p:cNvSpPr>
          <p:nvPr>
            <p:ph type="sldImg"/>
          </p:nvPr>
        </p:nvSpPr>
        <p:spPr>
          <a:xfrm>
            <a:off x="1144588" y="685800"/>
            <a:ext cx="4572000" cy="3429000"/>
          </a:xfrm>
          <a:ln/>
        </p:spPr>
      </p:sp>
      <p:sp>
        <p:nvSpPr>
          <p:cNvPr id="11267" name="Rectangle 3"/>
          <p:cNvSpPr>
            <a:spLocks noGrp="1" noChangeArrowheads="1"/>
          </p:cNvSpPr>
          <p:nvPr>
            <p:ph type="body" idx="1"/>
          </p:nvPr>
        </p:nvSpPr>
        <p:spPr>
          <a:xfrm>
            <a:off x="685800" y="4343400"/>
            <a:ext cx="5486400" cy="4419600"/>
          </a:xfrm>
        </p:spPr>
        <p:txBody>
          <a:bodyPr/>
          <a:lstStyle/>
          <a:p>
            <a:r>
              <a:rPr lang="en-US"/>
              <a:t>The neck is traditionally organized into triangles; each side is divided into two large triangles separated by the sternocleidomastoid muscle. </a:t>
            </a:r>
          </a:p>
          <a:p>
            <a:r>
              <a:rPr lang="en-US"/>
              <a:t>The neck has many significant structures, including</a:t>
            </a:r>
          </a:p>
          <a:p>
            <a:pPr lvl="1">
              <a:lnSpc>
                <a:spcPct val="90000"/>
              </a:lnSpc>
            </a:pPr>
            <a:r>
              <a:rPr lang="en-US"/>
              <a:t>The carotid artery</a:t>
            </a:r>
          </a:p>
          <a:p>
            <a:pPr lvl="1">
              <a:lnSpc>
                <a:spcPct val="90000"/>
              </a:lnSpc>
            </a:pPr>
            <a:r>
              <a:rPr lang="en-US"/>
              <a:t>The jugular vein</a:t>
            </a:r>
          </a:p>
          <a:p>
            <a:pPr lvl="1">
              <a:lnSpc>
                <a:spcPct val="90000"/>
              </a:lnSpc>
            </a:pPr>
            <a:r>
              <a:rPr lang="en-US"/>
              <a:t>The vagus nerve</a:t>
            </a:r>
          </a:p>
          <a:p>
            <a:pPr lvl="1">
              <a:lnSpc>
                <a:spcPct val="90000"/>
              </a:lnSpc>
            </a:pPr>
            <a:r>
              <a:rPr lang="en-US"/>
              <a:t>The recurrent laryngeal nerve</a:t>
            </a:r>
          </a:p>
          <a:p>
            <a:pPr lvl="1">
              <a:lnSpc>
                <a:spcPct val="90000"/>
              </a:lnSpc>
            </a:pPr>
            <a:r>
              <a:rPr lang="en-US"/>
              <a:t>The esophagus</a:t>
            </a:r>
          </a:p>
          <a:p>
            <a:pPr lvl="1">
              <a:lnSpc>
                <a:spcPct val="90000"/>
              </a:lnSpc>
            </a:pPr>
            <a:r>
              <a:rPr lang="en-US"/>
              <a:t>The trachea</a:t>
            </a:r>
          </a:p>
          <a:p>
            <a:pPr lvl="1">
              <a:lnSpc>
                <a:spcPct val="90000"/>
              </a:lnSpc>
            </a:pPr>
            <a:r>
              <a:rPr lang="en-US"/>
              <a:t>The spinal accessory nerve (cranial nerve XI)</a:t>
            </a:r>
          </a:p>
          <a:p>
            <a:pPr lvl="1">
              <a:lnSpc>
                <a:spcPct val="90000"/>
              </a:lnSpc>
            </a:pPr>
            <a:r>
              <a:rPr lang="en-US"/>
              <a:t>The digastric muscle</a:t>
            </a:r>
          </a:p>
          <a:p>
            <a:pPr lvl="1">
              <a:lnSpc>
                <a:spcPct val="90000"/>
              </a:lnSpc>
            </a:pPr>
            <a:r>
              <a:rPr lang="en-US"/>
              <a:t>The hypoglossal nerve (cranial nerve XII)</a:t>
            </a:r>
          </a:p>
          <a:p>
            <a:pPr lvl="1">
              <a:lnSpc>
                <a:spcPct val="90000"/>
              </a:lnSpc>
            </a:pPr>
            <a:r>
              <a:rPr lang="en-US"/>
              <a:t>The larynx</a:t>
            </a:r>
          </a:p>
          <a:p>
            <a:pPr lvl="1">
              <a:lnSpc>
                <a:spcPct val="90000"/>
              </a:lnSpc>
            </a:pPr>
            <a:r>
              <a:rPr lang="en-US"/>
              <a:t>The pharynx</a:t>
            </a:r>
          </a:p>
          <a:p>
            <a:pPr lvl="1">
              <a:lnSpc>
                <a:spcPct val="90000"/>
              </a:lnSpc>
            </a:pPr>
            <a:r>
              <a:rPr lang="en-US"/>
              <a:t>The thyroid</a:t>
            </a:r>
          </a:p>
          <a:p>
            <a:pPr lvl="1">
              <a:lnSpc>
                <a:spcPct val="90000"/>
              </a:lnSpc>
            </a:pPr>
            <a:r>
              <a:rPr lang="en-US"/>
              <a:t>The parathyroid</a:t>
            </a:r>
          </a:p>
          <a:p>
            <a:pPr lvl="1">
              <a:lnSpc>
                <a:spcPct val="90000"/>
              </a:lnSpc>
            </a:pPr>
            <a:r>
              <a:rPr lang="en-US"/>
              <a:t>The ansa cervicalis</a:t>
            </a:r>
          </a:p>
          <a:p>
            <a:pPr lvl="1">
              <a:lnSpc>
                <a:spcPct val="90000"/>
              </a:lnSpc>
            </a:pPr>
            <a:r>
              <a:rPr lang="en-US"/>
              <a:t>Lymph nodes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F8FCD-EEA3-4FA4-BD0E-5D9118EADEB5}" type="slidenum">
              <a:rPr lang="en-US"/>
              <a:pPr/>
              <a:t>4</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D085A5-03DD-4EC2-8BC1-F329AB0A6CCF}" type="slidenum">
              <a:rPr lang="en-US">
                <a:solidFill>
                  <a:prstClr val="black"/>
                </a:solidFill>
              </a:rPr>
              <a:pPr/>
              <a:t>42</a:t>
            </a:fld>
            <a:endParaRPr lang="en-US">
              <a:solidFill>
                <a:prstClr val="black"/>
              </a:solidFill>
            </a:endParaRPr>
          </a:p>
        </p:txBody>
      </p:sp>
      <p:sp>
        <p:nvSpPr>
          <p:cNvPr id="9218" name="Rectangle 2"/>
          <p:cNvSpPr>
            <a:spLocks noRot="1" noChangeArrowheads="1" noTextEdit="1"/>
          </p:cNvSpPr>
          <p:nvPr>
            <p:ph type="sldImg"/>
          </p:nvPr>
        </p:nvSpPr>
        <p:spPr>
          <a:xfrm>
            <a:off x="1144588" y="685800"/>
            <a:ext cx="4572000" cy="3429000"/>
          </a:xfrm>
          <a:ln/>
        </p:spPr>
      </p:sp>
      <p:sp>
        <p:nvSpPr>
          <p:cNvPr id="9219" name="Rectangle 3"/>
          <p:cNvSpPr>
            <a:spLocks noGrp="1" noChangeArrowheads="1"/>
          </p:cNvSpPr>
          <p:nvPr>
            <p:ph type="body" idx="1"/>
          </p:nvPr>
        </p:nvSpPr>
        <p:spPr/>
        <p:txBody>
          <a:bodyPr/>
          <a:lstStyle/>
          <a:p>
            <a:r>
              <a:rPr lang="en-US"/>
              <a:t>The larynx is composed of nine segments of cartilage, three paired sets and three unpaired segments as illustrated in Figure 25–18.</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9FB5DC-011B-47A2-BC41-A4F3AC367511}" type="slidenum">
              <a:rPr lang="en-US">
                <a:solidFill>
                  <a:prstClr val="black"/>
                </a:solidFill>
              </a:rPr>
              <a:pPr/>
              <a:t>43</a:t>
            </a:fld>
            <a:endParaRPr lang="en-US">
              <a:solidFill>
                <a:prstClr val="black"/>
              </a:solidFill>
            </a:endParaRPr>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48968A-5278-4DB8-B25A-C9ACFF6C89C3}" type="slidenum">
              <a:rPr lang="en-US">
                <a:solidFill>
                  <a:prstClr val="black"/>
                </a:solidFill>
              </a:rPr>
              <a:pPr/>
              <a:t>44</a:t>
            </a:fld>
            <a:endParaRPr lang="en-US">
              <a:solidFill>
                <a:prstClr val="black"/>
              </a:solidFill>
            </a:endParaRPr>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382C5-C866-46CC-BC98-E6270F1FCD65}" type="slidenum">
              <a:rPr lang="en-US">
                <a:solidFill>
                  <a:prstClr val="black"/>
                </a:solidFill>
              </a:rPr>
              <a:pPr/>
              <a:t>45</a:t>
            </a:fld>
            <a:endParaRPr lang="en-US">
              <a:solidFill>
                <a:prstClr val="black"/>
              </a:solidFill>
            </a:endParaRPr>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02E24-FA21-4F4A-A51F-8DF8BFE50873}" type="slidenum">
              <a:rPr lang="en-US">
                <a:solidFill>
                  <a:prstClr val="black"/>
                </a:solidFill>
              </a:rPr>
              <a:pPr/>
              <a:t>46</a:t>
            </a:fld>
            <a:endParaRPr lang="en-US">
              <a:solidFill>
                <a:prstClr val="black"/>
              </a:solidFill>
            </a:endParaRPr>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88B5E-12E9-4D12-A6E4-B52B099855D6}" type="slidenum">
              <a:rPr lang="en-US">
                <a:solidFill>
                  <a:prstClr val="black"/>
                </a:solidFill>
              </a:rPr>
              <a:pPr/>
              <a:t>47</a:t>
            </a:fld>
            <a:endParaRPr lang="en-US">
              <a:solidFill>
                <a:prstClr val="black"/>
              </a:solidFill>
            </a:endParaRPr>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80B19-ACBA-44A0-B306-04C62794532E}" type="slidenum">
              <a:rPr lang="en-US">
                <a:solidFill>
                  <a:prstClr val="black"/>
                </a:solidFill>
              </a:rPr>
              <a:pPr/>
              <a:t>48</a:t>
            </a:fld>
            <a:endParaRPr lang="en-US">
              <a:solidFill>
                <a:prstClr val="black"/>
              </a:solidFill>
            </a:endParaRPr>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17991B-599D-4E9A-AEEB-569EA1AEBBA2}" type="slidenum">
              <a:rPr lang="en-US">
                <a:solidFill>
                  <a:prstClr val="black"/>
                </a:solidFill>
              </a:rPr>
              <a:pPr/>
              <a:t>49</a:t>
            </a:fld>
            <a:endParaRPr lang="en-US">
              <a:solidFill>
                <a:prstClr val="black"/>
              </a:solidFill>
            </a:endParaRPr>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378CB1-4499-4DCB-84BD-3B4BA2C2CAED}" type="slidenum">
              <a:rPr lang="en-US">
                <a:solidFill>
                  <a:prstClr val="black"/>
                </a:solidFill>
              </a:rPr>
              <a:pPr/>
              <a:t>50</a:t>
            </a:fld>
            <a:endParaRPr lang="en-US">
              <a:solidFill>
                <a:prstClr val="black"/>
              </a:solidFill>
            </a:endParaRPr>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63209-C0C6-4E95-AB98-6C6FD6352AA1}" type="slidenum">
              <a:rPr lang="en-US">
                <a:solidFill>
                  <a:prstClr val="black"/>
                </a:solidFill>
              </a:rPr>
              <a:pPr/>
              <a:t>51</a:t>
            </a:fld>
            <a:endParaRPr lang="en-US">
              <a:solidFill>
                <a:prstClr val="black"/>
              </a:solidFill>
            </a:endParaRPr>
          </a:p>
        </p:txBody>
      </p:sp>
      <p:sp>
        <p:nvSpPr>
          <p:cNvPr id="7170" name="Rectangle 2"/>
          <p:cNvSpPr>
            <a:spLocks noRot="1" noChangeArrowheads="1" noTextEdit="1"/>
          </p:cNvSpPr>
          <p:nvPr>
            <p:ph type="sldImg"/>
          </p:nvPr>
        </p:nvSpPr>
        <p:spPr>
          <a:xfrm>
            <a:off x="1144588" y="685800"/>
            <a:ext cx="4572000" cy="3429000"/>
          </a:xfrm>
          <a:ln/>
        </p:spPr>
      </p:sp>
      <p:sp>
        <p:nvSpPr>
          <p:cNvPr id="7171" name="Rectangle 3"/>
          <p:cNvSpPr>
            <a:spLocks noGrp="1" noChangeArrowheads="1"/>
          </p:cNvSpPr>
          <p:nvPr>
            <p:ph type="body" idx="1"/>
          </p:nvPr>
        </p:nvSpPr>
        <p:spPr/>
        <p:txBody>
          <a:bodyPr/>
          <a:lstStyle/>
          <a:p>
            <a:pPr marL="228600" indent="-228600"/>
            <a:r>
              <a:rPr lang="en-US"/>
              <a:t>Tracheostomy is indicated for patient who require emergent or elective airway management of prolonged ventilator dependence or acute or chronic upper airway obstruction.</a:t>
            </a:r>
          </a:p>
          <a:p>
            <a:pPr marL="228600" indent="-228600"/>
            <a:endParaRPr lang="en-US"/>
          </a:p>
          <a:p>
            <a:pPr marL="228600" indent="-228600"/>
            <a:r>
              <a:rPr lang="en-US" i="1"/>
              <a:t>Technique</a:t>
            </a:r>
            <a:r>
              <a:rPr lang="en-US"/>
              <a:t>:</a:t>
            </a:r>
          </a:p>
          <a:p>
            <a:pPr marL="508000" lvl="1" indent="-274638"/>
            <a:r>
              <a:rPr lang="en-US"/>
              <a:t>An incision is made over the anterior tracheal wall.</a:t>
            </a:r>
          </a:p>
          <a:p>
            <a:pPr marL="508000" lvl="1" indent="-274638"/>
            <a:r>
              <a:rPr lang="en-US"/>
              <a:t>The surgeon visualizes the tracheal wall.</a:t>
            </a:r>
          </a:p>
          <a:p>
            <a:pPr marL="508000" lvl="1" indent="-274638"/>
            <a:r>
              <a:rPr lang="en-US"/>
              <a:t>The tracheal incision is made, usually between the third and fourth tracheal rings.</a:t>
            </a:r>
          </a:p>
          <a:p>
            <a:pPr marL="508000" lvl="1" indent="-274638"/>
            <a:r>
              <a:rPr lang="en-US"/>
              <a:t>The endotracheal tube is partially removed to the point superior to the tracheal incision.</a:t>
            </a:r>
          </a:p>
          <a:p>
            <a:pPr marL="508000" lvl="1" indent="-274638"/>
            <a:r>
              <a:rPr lang="en-US"/>
              <a:t>The tracheostomy tube is inserted.</a:t>
            </a:r>
          </a:p>
          <a:p>
            <a:pPr marL="508000" lvl="1" indent="-274638"/>
            <a:r>
              <a:rPr lang="en-US"/>
              <a:t>Hemostasis is achieved.</a:t>
            </a:r>
          </a:p>
          <a:p>
            <a:pPr marL="508000" lvl="1" indent="-274638"/>
            <a:r>
              <a:rPr lang="en-US"/>
              <a:t>Tracheostomy tube is secured.</a:t>
            </a:r>
          </a:p>
          <a:p>
            <a:pPr marL="508000" lvl="1" indent="-274638"/>
            <a:r>
              <a:rPr lang="en-US"/>
              <a:t>Dressings are applied.</a:t>
            </a:r>
          </a:p>
          <a:p>
            <a:pPr marL="508000" lvl="1" indent="-274638"/>
            <a:r>
              <a:rPr lang="en-US"/>
              <a:t>The obturator from the endotracheal tube is sent with the patient.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04D0B-4534-4ACD-979E-3AAEF62F2FD7}" type="slidenum">
              <a:rPr lang="en-US"/>
              <a:pPr/>
              <a:t>5</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58680-87E1-4D83-AA04-04B2BB118CBB}" type="slidenum">
              <a:rPr lang="en-US">
                <a:solidFill>
                  <a:prstClr val="black"/>
                </a:solidFill>
              </a:rPr>
              <a:pPr/>
              <a:t>52</a:t>
            </a:fld>
            <a:endParaRPr lang="en-US">
              <a:solidFill>
                <a:prstClr val="black"/>
              </a:solidFill>
            </a:endParaRPr>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0DEC7D7-36AF-4588-8524-D597DEF2606E}" type="slidenum">
              <a:rPr lang="en-US">
                <a:solidFill>
                  <a:prstClr val="black"/>
                </a:solidFill>
              </a:rPr>
              <a:pPr/>
              <a:t>53</a:t>
            </a:fld>
            <a:endParaRPr lang="en-US">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F37CFFD-F293-4C84-B6FB-330FF8458296}" type="slidenum">
              <a:rPr lang="en-US">
                <a:solidFill>
                  <a:prstClr val="black"/>
                </a:solidFill>
              </a:rPr>
              <a:pPr/>
              <a:t>54</a:t>
            </a:fld>
            <a:endParaRPr lang="en-US">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9EBC0B7-FE69-4285-9B57-06B9A3D8449C}" type="slidenum">
              <a:rPr lang="en-US">
                <a:solidFill>
                  <a:prstClr val="black"/>
                </a:solidFill>
              </a:rPr>
              <a:pPr/>
              <a:t>55</a:t>
            </a:fld>
            <a:endParaRPr lang="en-US">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FC9866A-1826-4CC5-BF2E-295DCE75305F}" type="slidenum">
              <a:rPr lang="en-US">
                <a:solidFill>
                  <a:prstClr val="black"/>
                </a:solidFill>
              </a:rPr>
              <a:pPr/>
              <a:t>56</a:t>
            </a:fld>
            <a:endParaRPr lang="en-US">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3DC1896-9D70-407E-910D-B4FCFE05FD31}" type="slidenum">
              <a:rPr lang="en-US">
                <a:solidFill>
                  <a:prstClr val="black"/>
                </a:solidFill>
              </a:rPr>
              <a:pPr/>
              <a:t>57</a:t>
            </a:fld>
            <a:endParaRPr lang="en-US">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94429AA-8EA7-4329-8D1B-9C56365C6908}" type="slidenum">
              <a:rPr lang="en-US">
                <a:solidFill>
                  <a:prstClr val="black"/>
                </a:solidFill>
              </a:rPr>
              <a:pPr/>
              <a:t>58</a:t>
            </a:fld>
            <a:endParaRPr lang="en-US">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0725CDC-8CE3-4F3C-A474-4B394804DC93}" type="slidenum">
              <a:rPr lang="en-US">
                <a:solidFill>
                  <a:prstClr val="black"/>
                </a:solidFill>
              </a:rPr>
              <a:pPr/>
              <a:t>59</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4D2E199-863D-47A7-8B66-163799FFB717}" type="slidenum">
              <a:rPr lang="en-US">
                <a:solidFill>
                  <a:prstClr val="black"/>
                </a:solidFill>
              </a:rPr>
              <a:pPr/>
              <a:t>60</a:t>
            </a:fld>
            <a:endParaRPr lang="en-US">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63CAD27-DB44-4CD4-BBAB-62F2B7C91676}" type="slidenum">
              <a:rPr lang="en-US">
                <a:solidFill>
                  <a:prstClr val="black"/>
                </a:solidFill>
              </a:rPr>
              <a:pPr/>
              <a:t>61</a:t>
            </a:fld>
            <a:endParaRPr lang="en-US">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B4EB5-EC60-41D3-8C06-3A55BCB0E12A}" type="slidenum">
              <a:rPr lang="en-US"/>
              <a:pPr/>
              <a:t>6</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0E083CB-BCC2-46E1-B2A8-D921683ACC93}" type="slidenum">
              <a:rPr lang="en-US">
                <a:solidFill>
                  <a:prstClr val="black"/>
                </a:solidFill>
              </a:rPr>
              <a:pPr/>
              <a:t>62</a:t>
            </a:fld>
            <a:endParaRPr lang="en-US">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95B755C-F8C8-4778-BF1A-979046486AC4}" type="slidenum">
              <a:rPr lang="en-US">
                <a:solidFill>
                  <a:prstClr val="black"/>
                </a:solidFill>
              </a:rPr>
              <a:pPr/>
              <a:t>63</a:t>
            </a:fld>
            <a:endParaRPr lang="en-US">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5354811-DEF1-40F7-A5E1-9AE3F7DE7B88}" type="slidenum">
              <a:rPr lang="en-US">
                <a:solidFill>
                  <a:prstClr val="black"/>
                </a:solidFill>
              </a:rPr>
              <a:pPr/>
              <a:t>64</a:t>
            </a:fld>
            <a:endParaRPr lang="en-US">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9D03D50-555B-4D6D-802A-78BB67DEC3A0}" type="slidenum">
              <a:rPr lang="en-US">
                <a:solidFill>
                  <a:prstClr val="black"/>
                </a:solidFill>
              </a:rPr>
              <a:pPr/>
              <a:t>65</a:t>
            </a:fld>
            <a:endParaRPr lang="en-US">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EA458D8-660B-4A24-8386-5C37522A6D29}" type="slidenum">
              <a:rPr lang="en-US">
                <a:solidFill>
                  <a:prstClr val="black"/>
                </a:solidFill>
              </a:rPr>
              <a:pPr/>
              <a:t>66</a:t>
            </a:fld>
            <a:endParaRPr lang="en-US">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134E12D-2CDB-4E2A-B0A8-F56AEC77EE2C}" type="slidenum">
              <a:rPr lang="en-US">
                <a:solidFill>
                  <a:prstClr val="black"/>
                </a:solidFill>
              </a:rPr>
              <a:pPr/>
              <a:t>67</a:t>
            </a:fld>
            <a:endParaRPr lang="en-US">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9259DBF-0495-48B0-B26A-269F5D69E2AF}" type="slidenum">
              <a:rPr lang="en-US">
                <a:solidFill>
                  <a:prstClr val="black"/>
                </a:solidFill>
              </a:rPr>
              <a:pPr/>
              <a:t>68</a:t>
            </a:fld>
            <a:endParaRPr lang="en-US">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518F903-CF81-47EC-9890-0F6848ABD5D0}" type="slidenum">
              <a:rPr lang="en-US">
                <a:solidFill>
                  <a:prstClr val="black"/>
                </a:solidFill>
              </a:rPr>
              <a:pPr/>
              <a:t>69</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1A92B90-9E73-4DC3-83DB-D6EB023E5AA1}" type="slidenum">
              <a:rPr lang="en-US">
                <a:solidFill>
                  <a:prstClr val="black"/>
                </a:solidFill>
              </a:rPr>
              <a:pPr/>
              <a:t>70</a:t>
            </a:fld>
            <a:endParaRPr lang="en-US">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EA932-A495-4653-B53E-D24D72D17D9B}" type="slidenum">
              <a:rPr lang="en-US">
                <a:solidFill>
                  <a:prstClr val="black"/>
                </a:solidFill>
              </a:rPr>
              <a:pPr/>
              <a:t>71</a:t>
            </a:fld>
            <a:endParaRPr lang="en-US">
              <a:solidFill>
                <a:prstClr val="black"/>
              </a:solidFill>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09A48-D118-4F5A-882C-D38C8D71BF0E}" type="slidenum">
              <a:rPr lang="en-US"/>
              <a:pPr/>
              <a:t>7</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3FB75-045C-4B59-B722-3557854FB197}" type="slidenum">
              <a:rPr lang="en-US">
                <a:solidFill>
                  <a:prstClr val="black"/>
                </a:solidFill>
              </a:rPr>
              <a:pPr/>
              <a:t>73</a:t>
            </a:fld>
            <a:endParaRPr lang="en-US">
              <a:solidFill>
                <a:prstClr val="black"/>
              </a:solidFill>
            </a:endParaRPr>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3E72C-7FCB-401B-9921-4BCDDDBF50EF}" type="slidenum">
              <a:rPr lang="en-US">
                <a:solidFill>
                  <a:prstClr val="black"/>
                </a:solidFill>
              </a:rPr>
              <a:pPr/>
              <a:t>74</a:t>
            </a:fld>
            <a:endParaRPr lang="en-US">
              <a:solidFill>
                <a:prstClr val="black"/>
              </a:solidFill>
            </a:endParaRP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D4FD30-F1EB-41F8-ACFE-B5786871AED3}" type="slidenum">
              <a:rPr lang="en-US">
                <a:solidFill>
                  <a:prstClr val="black"/>
                </a:solidFill>
              </a:rPr>
              <a:pPr/>
              <a:t>75</a:t>
            </a:fld>
            <a:endParaRPr lang="en-US">
              <a:solidFill>
                <a:prstClr val="black"/>
              </a:solidFill>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058609-3CF4-4FCB-8E46-EF3EF6A4B663}" type="slidenum">
              <a:rPr lang="en-US">
                <a:solidFill>
                  <a:prstClr val="black"/>
                </a:solidFill>
              </a:rPr>
              <a:pPr/>
              <a:t>76</a:t>
            </a:fld>
            <a:endParaRPr lang="en-US">
              <a:solidFill>
                <a:prstClr val="black"/>
              </a:solidFill>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70E72-D1A1-4BF5-818D-A6CC0CBA72BA}" type="slidenum">
              <a:rPr lang="en-US">
                <a:solidFill>
                  <a:prstClr val="black"/>
                </a:solidFill>
              </a:rPr>
              <a:pPr/>
              <a:t>77</a:t>
            </a:fld>
            <a:endParaRPr lang="en-US">
              <a:solidFill>
                <a:prstClr val="black"/>
              </a:solidFill>
            </a:endParaRPr>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FB241-9609-48CA-B634-5D1C7E09FA04}" type="slidenum">
              <a:rPr lang="en-US">
                <a:solidFill>
                  <a:prstClr val="black"/>
                </a:solidFill>
              </a:rPr>
              <a:pPr/>
              <a:t>78</a:t>
            </a:fld>
            <a:endParaRPr lang="en-US">
              <a:solidFill>
                <a:prstClr val="black"/>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FF7A8-4E28-4B54-BD61-5C7281DA5DBB}" type="slidenum">
              <a:rPr lang="en-US">
                <a:solidFill>
                  <a:prstClr val="black"/>
                </a:solidFill>
              </a:rPr>
              <a:pPr/>
              <a:t>79</a:t>
            </a:fld>
            <a:endParaRPr lang="en-US">
              <a:solidFill>
                <a:prstClr val="black"/>
              </a:solidFill>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927BC-6EA1-45A5-9EA7-112C297FFCAE}" type="slidenum">
              <a:rPr lang="en-US">
                <a:solidFill>
                  <a:prstClr val="black"/>
                </a:solidFill>
              </a:rPr>
              <a:pPr/>
              <a:t>80</a:t>
            </a:fld>
            <a:endParaRPr lang="en-US">
              <a:solidFill>
                <a:prstClr val="black"/>
              </a:solidFill>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60B02-2B29-4D0D-93B5-6AE3CEA02E44}" type="slidenum">
              <a:rPr lang="en-US">
                <a:solidFill>
                  <a:prstClr val="black"/>
                </a:solidFill>
              </a:rPr>
              <a:pPr/>
              <a:t>81</a:t>
            </a:fld>
            <a:endParaRPr lang="en-US">
              <a:solidFill>
                <a:prstClr val="black"/>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719B2-7304-4118-B728-A2B4BA9F8CD1}" type="slidenum">
              <a:rPr lang="en-US">
                <a:solidFill>
                  <a:prstClr val="black"/>
                </a:solidFill>
              </a:rPr>
              <a:pPr/>
              <a:t>82</a:t>
            </a:fld>
            <a:endParaRPr lang="en-US">
              <a:solidFill>
                <a:prstClr val="black"/>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2BC44-1948-495E-A965-B2515A8C2BE1}" type="slidenum">
              <a:rPr lang="en-US"/>
              <a:pPr/>
              <a:t>8</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3E7BA-43E2-40BC-B630-458F007564FC}" type="slidenum">
              <a:rPr lang="en-US">
                <a:solidFill>
                  <a:prstClr val="black"/>
                </a:solidFill>
              </a:rPr>
              <a:pPr/>
              <a:t>83</a:t>
            </a:fld>
            <a:endParaRPr lang="en-US">
              <a:solidFill>
                <a:prstClr val="black"/>
              </a:solidFill>
            </a:endParaRP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57DFF-8EF3-4B1C-9763-3CCFAA4965D9}" type="slidenum">
              <a:rPr lang="en-US">
                <a:solidFill>
                  <a:prstClr val="black"/>
                </a:solidFill>
              </a:rPr>
              <a:pPr/>
              <a:t>84</a:t>
            </a:fld>
            <a:endParaRPr lang="en-US">
              <a:solidFill>
                <a:prstClr val="black"/>
              </a:solidFill>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FDCFB-2404-4550-93DA-1E2B9D76FC4B}" type="slidenum">
              <a:rPr lang="en-US">
                <a:solidFill>
                  <a:prstClr val="black"/>
                </a:solidFill>
              </a:rPr>
              <a:pPr/>
              <a:t>85</a:t>
            </a:fld>
            <a:endParaRPr lang="en-US">
              <a:solidFill>
                <a:prstClr val="black"/>
              </a:solidFill>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9E069-33A2-49CD-BDC5-BB697B2302FE}" type="slidenum">
              <a:rPr lang="en-US">
                <a:solidFill>
                  <a:prstClr val="black"/>
                </a:solidFill>
              </a:rPr>
              <a:pPr/>
              <a:t>86</a:t>
            </a:fld>
            <a:endParaRPr lang="en-US">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10EBE-179A-44D9-9C84-5C0E82AC94F6}" type="slidenum">
              <a:rPr lang="en-US">
                <a:solidFill>
                  <a:prstClr val="black"/>
                </a:solidFill>
              </a:rPr>
              <a:pPr/>
              <a:t>90</a:t>
            </a:fld>
            <a:endParaRPr lang="en-US">
              <a:solidFill>
                <a:prstClr val="black"/>
              </a:solidFill>
            </a:endParaRP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A3D3A-F95C-4ED2-90E1-99506BC6B6B2}" type="slidenum">
              <a:rPr lang="en-US">
                <a:solidFill>
                  <a:prstClr val="black"/>
                </a:solidFill>
              </a:rPr>
              <a:pPr/>
              <a:t>91</a:t>
            </a:fld>
            <a:endParaRPr lang="en-US">
              <a:solidFill>
                <a:prstClr val="black"/>
              </a:solidFill>
            </a:endParaRPr>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EAD754-1A27-43AB-8F84-744F64CDAFD0}" type="slidenum">
              <a:rPr lang="en-US">
                <a:solidFill>
                  <a:prstClr val="black"/>
                </a:solidFill>
              </a:rPr>
              <a:pPr/>
              <a:t>93</a:t>
            </a:fld>
            <a:endParaRPr lang="en-US">
              <a:solidFill>
                <a:prstClr val="black"/>
              </a:solidFill>
            </a:endParaRPr>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89246-CAAC-42DD-BC72-626D5FCD4CD4}" type="slidenum">
              <a:rPr lang="en-US">
                <a:solidFill>
                  <a:prstClr val="black"/>
                </a:solidFill>
              </a:rPr>
              <a:pPr/>
              <a:t>94</a:t>
            </a:fld>
            <a:endParaRPr 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3A998-6E3F-479F-A16A-7ED1FB8A4248}" type="slidenum">
              <a:rPr lang="en-US">
                <a:solidFill>
                  <a:prstClr val="black"/>
                </a:solidFill>
              </a:rPr>
              <a:pPr/>
              <a:t>95</a:t>
            </a:fld>
            <a:endParaRPr lang="en-US">
              <a:solidFill>
                <a:prstClr val="black"/>
              </a:solidFill>
            </a:endParaRP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3F54A-D5DF-4A18-9ABB-7A8193A8FBCA}" type="slidenum">
              <a:rPr lang="en-US">
                <a:solidFill>
                  <a:prstClr val="black"/>
                </a:solidFill>
              </a:rPr>
              <a:pPr/>
              <a:t>96</a:t>
            </a:fld>
            <a:endParaRPr lang="en-US">
              <a:solidFill>
                <a:prstClr val="black"/>
              </a:solidFill>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73427-214C-4C9D-8D17-FC2E4FDB37A4}" type="slidenum">
              <a:rPr lang="en-US"/>
              <a:pPr/>
              <a:t>9</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7B80B-AAFB-4D06-8FD6-BF0A4AB670CC}" type="slidenum">
              <a:rPr lang="en-US">
                <a:solidFill>
                  <a:prstClr val="black"/>
                </a:solidFill>
              </a:rPr>
              <a:pPr/>
              <a:t>97</a:t>
            </a:fld>
            <a:endParaRPr lang="en-US">
              <a:solidFill>
                <a:prstClr val="black"/>
              </a:solidFill>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FD3DC-C347-4F97-9D90-E9E3403D4D64}" type="slidenum">
              <a:rPr lang="en-US">
                <a:solidFill>
                  <a:prstClr val="black"/>
                </a:solidFill>
              </a:rPr>
              <a:pPr/>
              <a:t>98</a:t>
            </a:fld>
            <a:endParaRPr lang="en-US">
              <a:solidFill>
                <a:prstClr val="black"/>
              </a:solidFill>
            </a:endParaRPr>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B64EA-2870-4487-8D8B-D1B9E2DDFE69}" type="slidenum">
              <a:rPr lang="en-US">
                <a:solidFill>
                  <a:prstClr val="black"/>
                </a:solidFill>
              </a:rPr>
              <a:pPr/>
              <a:t>99</a:t>
            </a:fld>
            <a:endParaRPr lang="en-US">
              <a:solidFill>
                <a:prstClr val="black"/>
              </a:solidFill>
            </a:endParaRPr>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CF4DA-883C-41AB-927F-BC83D1D7A3CB}" type="slidenum">
              <a:rPr lang="en-US">
                <a:solidFill>
                  <a:prstClr val="black"/>
                </a:solidFill>
              </a:rPr>
              <a:pPr/>
              <a:t>100</a:t>
            </a:fld>
            <a:endParaRPr lang="en-US">
              <a:solidFill>
                <a:prstClr val="black"/>
              </a:solidFill>
            </a:endParaRPr>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9E628-4A12-4AA7-AE66-699A16054790}" type="slidenum">
              <a:rPr lang="en-US">
                <a:solidFill>
                  <a:prstClr val="black"/>
                </a:solidFill>
              </a:rPr>
              <a:pPr/>
              <a:t>101</a:t>
            </a:fld>
            <a:endParaRPr lang="en-US">
              <a:solidFill>
                <a:prstClr val="black"/>
              </a:solidFill>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5DCF2-4C3F-4CEE-9E6B-FF95F5AE3BA3}" type="slidenum">
              <a:rPr lang="en-US">
                <a:solidFill>
                  <a:prstClr val="black"/>
                </a:solidFill>
              </a:rPr>
              <a:pPr/>
              <a:t>104</a:t>
            </a:fld>
            <a:endParaRPr lang="en-US">
              <a:solidFill>
                <a:prstClr val="black"/>
              </a:solidFill>
            </a:endParaRPr>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F7D146-0163-4BC1-BEF9-28B46B3A043C}" type="slidenum">
              <a:rPr lang="en-US">
                <a:solidFill>
                  <a:prstClr val="black"/>
                </a:solidFill>
              </a:rPr>
              <a:pPr/>
              <a:t>105</a:t>
            </a:fld>
            <a:endParaRPr lang="en-US">
              <a:solidFill>
                <a:prstClr val="black"/>
              </a:solidFill>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55ED5-B0B3-4420-A18C-50E30331BD94}" type="slidenum">
              <a:rPr lang="en-US">
                <a:solidFill>
                  <a:prstClr val="black"/>
                </a:solidFill>
              </a:rPr>
              <a:pPr/>
              <a:t>106</a:t>
            </a:fld>
            <a:endParaRPr lang="en-US">
              <a:solidFill>
                <a:prstClr val="black"/>
              </a:solidFill>
            </a:endParaRPr>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B52176-D796-4288-B27A-31307490D02A}" type="slidenum">
              <a:rPr lang="en-US">
                <a:solidFill>
                  <a:prstClr val="black"/>
                </a:solidFill>
              </a:rPr>
              <a:pPr/>
              <a:t>107</a:t>
            </a:fld>
            <a:endParaRPr lang="en-US">
              <a:solidFill>
                <a:prstClr val="black"/>
              </a:solidFill>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2895600" y="1371600"/>
            <a:ext cx="5867400" cy="2286000"/>
          </a:xfrm>
        </p:spPr>
        <p:txBody>
          <a:bodyPr/>
          <a:lstStyle>
            <a:lvl1pPr>
              <a:defRPr sz="4500"/>
            </a:lvl1pPr>
          </a:lstStyle>
          <a:p>
            <a:r>
              <a:rPr lang="en-US"/>
              <a:t>Click to edit Master title style</a:t>
            </a:r>
          </a:p>
        </p:txBody>
      </p:sp>
      <p:sp>
        <p:nvSpPr>
          <p:cNvPr id="168963"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en-US"/>
              <a:t>Click to edit Master subtitle style</a:t>
            </a:r>
          </a:p>
        </p:txBody>
      </p:sp>
      <p:sp>
        <p:nvSpPr>
          <p:cNvPr id="168964" name="Rectangle 4"/>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168965" name="Rectangle 5"/>
          <p:cNvSpPr>
            <a:spLocks noGrp="1" noChangeArrowheads="1"/>
          </p:cNvSpPr>
          <p:nvPr>
            <p:ph type="ftr" sz="quarter" idx="3"/>
          </p:nvPr>
        </p:nvSpPr>
        <p:spPr/>
        <p:txBody>
          <a:bodyPr/>
          <a:lstStyle>
            <a:lvl1pPr>
              <a:defRPr/>
            </a:lvl1pPr>
          </a:lstStyle>
          <a:p>
            <a:endParaRPr lang="en-US"/>
          </a:p>
        </p:txBody>
      </p:sp>
      <p:sp>
        <p:nvSpPr>
          <p:cNvPr id="168966" name="Rectangle 6"/>
          <p:cNvSpPr>
            <a:spLocks noGrp="1" noChangeArrowheads="1"/>
          </p:cNvSpPr>
          <p:nvPr>
            <p:ph type="sldNum" sz="quarter" idx="4"/>
          </p:nvPr>
        </p:nvSpPr>
        <p:spPr/>
        <p:txBody>
          <a:bodyPr/>
          <a:lstStyle>
            <a:lvl1pPr>
              <a:defRPr/>
            </a:lvl1pPr>
          </a:lstStyle>
          <a:p>
            <a:fld id="{8EC79B1D-1D9C-4B6F-84A9-91D49C7BA091}" type="slidenum">
              <a:rPr lang="en-US"/>
              <a:pPr/>
              <a:t>‹#›</a:t>
            </a:fld>
            <a:endParaRPr lang="en-US"/>
          </a:p>
        </p:txBody>
      </p:sp>
      <p:sp>
        <p:nvSpPr>
          <p:cNvPr id="168967"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endParaRPr lang="en-US"/>
          </a:p>
        </p:txBody>
      </p:sp>
      <p:grpSp>
        <p:nvGrpSpPr>
          <p:cNvPr id="168968" name="Group 8"/>
          <p:cNvGrpSpPr>
            <a:grpSpLocks/>
          </p:cNvGrpSpPr>
          <p:nvPr/>
        </p:nvGrpSpPr>
        <p:grpSpPr bwMode="auto">
          <a:xfrm>
            <a:off x="228600" y="1447800"/>
            <a:ext cx="2286000" cy="2514600"/>
            <a:chOff x="144" y="912"/>
            <a:chExt cx="1440" cy="1584"/>
          </a:xfrm>
        </p:grpSpPr>
        <p:sp>
          <p:nvSpPr>
            <p:cNvPr id="168969"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endParaRPr lang="en-US"/>
            </a:p>
          </p:txBody>
        </p:sp>
        <p:sp>
          <p:nvSpPr>
            <p:cNvPr id="168970"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endParaRPr lang="en-US"/>
            </a:p>
          </p:txBody>
        </p:sp>
        <p:sp>
          <p:nvSpPr>
            <p:cNvPr id="168971"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endParaRPr lang="en-US"/>
            </a:p>
          </p:txBody>
        </p:sp>
        <p:sp>
          <p:nvSpPr>
            <p:cNvPr id="168972"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endParaRPr lang="en-US"/>
            </a:p>
          </p:txBody>
        </p:sp>
        <p:sp>
          <p:nvSpPr>
            <p:cNvPr id="168973"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endParaRPr lang="en-US"/>
            </a:p>
          </p:txBody>
        </p:sp>
        <p:sp>
          <p:nvSpPr>
            <p:cNvPr id="168974"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endParaRPr lang="en-US"/>
            </a:p>
          </p:txBody>
        </p:sp>
        <p:sp>
          <p:nvSpPr>
            <p:cNvPr id="168975"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endParaRPr lang="en-US"/>
            </a:p>
          </p:txBody>
        </p:sp>
        <p:sp>
          <p:nvSpPr>
            <p:cNvPr id="168976"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endParaRPr lang="en-US"/>
            </a:p>
          </p:txBody>
        </p:sp>
        <p:sp>
          <p:nvSpPr>
            <p:cNvPr id="168977"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endParaRPr lang="en-US"/>
            </a:p>
          </p:txBody>
        </p:sp>
        <p:sp>
          <p:nvSpPr>
            <p:cNvPr id="168978"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endParaRPr lang="en-US"/>
            </a:p>
          </p:txBody>
        </p:sp>
        <p:sp>
          <p:nvSpPr>
            <p:cNvPr id="168979"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endParaRPr lang="en-US"/>
            </a:p>
          </p:txBody>
        </p:sp>
        <p:sp>
          <p:nvSpPr>
            <p:cNvPr id="168980"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endParaRPr lang="en-US"/>
            </a:p>
          </p:txBody>
        </p:sp>
        <p:sp>
          <p:nvSpPr>
            <p:cNvPr id="168981"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endParaRPr lang="en-US"/>
            </a:p>
          </p:txBody>
        </p:sp>
      </p:grpSp>
      <p:sp>
        <p:nvSpPr>
          <p:cNvPr id="168982"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barn(outVertical)">
                                      <p:cBhvr>
                                        <p:cTn id="7" dur="500"/>
                                        <p:tgtEl>
                                          <p:spTgt spid="16896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8963">
                                            <p:txEl>
                                              <p:pRg st="0" end="0"/>
                                            </p:txEl>
                                          </p:spTgt>
                                        </p:tgtEl>
                                        <p:attrNameLst>
                                          <p:attrName>style.visibility</p:attrName>
                                        </p:attrNameLst>
                                      </p:cBhvr>
                                      <p:to>
                                        <p:strVal val="visible"/>
                                      </p:to>
                                    </p:set>
                                    <p:animEffect transition="in" filter="wipe(up)">
                                      <p:cBhvr>
                                        <p:cTn id="11" dur="500"/>
                                        <p:tgtEl>
                                          <p:spTgt spid="168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autoUpdateAnimBg="0"/>
      <p:bldP spid="168963" grpId="0" build="p" autoUpdateAnimBg="0" advAuto="0">
        <p:tmplLst>
          <p:tmpl lvl="1">
            <p:tnLst>
              <p:par>
                <p:cTn presetID="22" presetClass="entr" presetSubtype="1" fill="hold" nodeType="afterEffect">
                  <p:stCondLst>
                    <p:cond delay="0"/>
                  </p:stCondLst>
                  <p:childTnLst>
                    <p:set>
                      <p:cBhvr>
                        <p:cTn dur="1" fill="hold">
                          <p:stCondLst>
                            <p:cond delay="0"/>
                          </p:stCondLst>
                        </p:cTn>
                        <p:tgtEl>
                          <p:spTgt spid="168963"/>
                        </p:tgtEl>
                        <p:attrNameLst>
                          <p:attrName>style.visibility</p:attrName>
                        </p:attrNameLst>
                      </p:cBhvr>
                      <p:to>
                        <p:strVal val="visible"/>
                      </p:to>
                    </p:set>
                    <p:animEffect transition="in" filter="wipe(up)">
                      <p:cBhvr>
                        <p:cTn dur="500"/>
                        <p:tgtEl>
                          <p:spTgt spid="16896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F1433C4-91B4-4866-9329-CC4519BF87CE}"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E603AF6-5643-4002-8694-CFA51EDE9BB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93F48534-1384-4829-8DEE-B040715A4D09}"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19"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solidFill>
                  <a:srgbClr val="FFFFFF"/>
                </a:solidFill>
              </a:endParaRPr>
            </a:p>
          </p:txBody>
        </p:sp>
        <p:sp>
          <p:nvSpPr>
            <p:cNvPr id="20" name="Rectangle 18"/>
            <p:cNvSpPr>
              <a:spLocks noChangeArrowheads="1"/>
            </p:cNvSpPr>
            <p:nvPr userDrawn="1"/>
          </p:nvSpPr>
          <p:spPr bwMode="hidden">
            <a:xfrm rot="39991575" flipH="1" flipV="1">
              <a:off x="5369"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solidFill>
                  <a:srgbClr val="FFFFFF"/>
                </a:solidFill>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solidFill>
                  <a:srgbClr val="FFFFFF"/>
                </a:solidFill>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solidFill>
                  <a:srgbClr val="FFFFFF"/>
                </a:solidFill>
              </a:endParaRPr>
            </a:p>
          </p:txBody>
        </p:sp>
      </p:grpSp>
      <p:sp>
        <p:nvSpPr>
          <p:cNvPr id="185562"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185563"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221" name="Rectangle 221"/>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solidFill>
                <a:srgbClr val="FFFFFF"/>
              </a:solidFill>
            </a:endParaRPr>
          </a:p>
        </p:txBody>
      </p:sp>
      <p:sp>
        <p:nvSpPr>
          <p:cNvPr id="222" name="Rectangle 222"/>
          <p:cNvSpPr>
            <a:spLocks noGrp="1" noChangeArrowheads="1"/>
          </p:cNvSpPr>
          <p:nvPr>
            <p:ph type="sldNum" sz="quarter" idx="12"/>
          </p:nvPr>
        </p:nvSpPr>
        <p:spPr/>
        <p:txBody>
          <a:bodyPr/>
          <a:lstStyle>
            <a:lvl1pPr>
              <a:defRPr smtClean="0"/>
            </a:lvl1pPr>
          </a:lstStyle>
          <a:p>
            <a:pPr>
              <a:defRPr/>
            </a:pPr>
            <a:fld id="{B50CAED0-CBDE-42DB-8D2C-7C881457A32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9A2BB67A-18E7-4B49-A498-151DD3ABD3F4}"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2192760A-0FA0-47DA-8F0E-B3CE4C9C9329}"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014E726B-B496-4BF1-A88A-09FAE9A2D199}"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8"/>
          <p:cNvSpPr>
            <a:spLocks noGrp="1" noChangeArrowheads="1"/>
          </p:cNvSpPr>
          <p:nvPr>
            <p:ph type="sldNum" sz="quarter" idx="10"/>
          </p:nvPr>
        </p:nvSpPr>
        <p:spPr>
          <a:ln/>
        </p:spPr>
        <p:txBody>
          <a:bodyPr/>
          <a:lstStyle>
            <a:lvl1pPr>
              <a:defRPr/>
            </a:lvl1pPr>
          </a:lstStyle>
          <a:p>
            <a:pPr>
              <a:defRPr/>
            </a:pPr>
            <a:fld id="{87336137-9396-4B6A-945C-1495F66C9BAB}" type="slidenum">
              <a:rPr lang="en-US">
                <a:solidFill>
                  <a:srgbClr val="FFFFFF"/>
                </a:solidFill>
              </a:rPr>
              <a:pPr>
                <a:defRPr/>
              </a:pPr>
              <a:t>‹#›</a:t>
            </a:fld>
            <a:endParaRPr lang="en-US">
              <a:solidFill>
                <a:srgbClr val="FFFFFF"/>
              </a:solidFill>
            </a:endParaRPr>
          </a:p>
        </p:txBody>
      </p:sp>
      <p:sp>
        <p:nvSpPr>
          <p:cNvPr id="8"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4A03B642-DDC2-4728-9AE8-C5B4ADC4D680}" type="slidenum">
              <a:rPr lang="en-US">
                <a:solidFill>
                  <a:srgbClr val="FFFFFF"/>
                </a:solidFill>
              </a:rPr>
              <a:pPr>
                <a:defRPr/>
              </a:pPr>
              <a:t>‹#›</a:t>
            </a:fld>
            <a:endParaRPr lang="en-US">
              <a:solidFill>
                <a:srgbClr val="FFFFFF"/>
              </a:solidFill>
            </a:endParaRPr>
          </a:p>
        </p:txBody>
      </p:sp>
      <p:sp>
        <p:nvSpPr>
          <p:cNvPr id="4"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4BA1745B-0C4A-4CB9-A71E-6600EDD4F781}" type="slidenum">
              <a:rPr lang="en-US">
                <a:solidFill>
                  <a:srgbClr val="FFFFFF"/>
                </a:solidFill>
              </a:rPr>
              <a:pPr>
                <a:defRPr/>
              </a:pPr>
              <a:t>‹#›</a:t>
            </a:fld>
            <a:endParaRPr lang="en-US">
              <a:solidFill>
                <a:srgbClr val="FFFFFF"/>
              </a:solidFill>
            </a:endParaRPr>
          </a:p>
        </p:txBody>
      </p:sp>
      <p:sp>
        <p:nvSpPr>
          <p:cNvPr id="3"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0D47B76-EBDE-4864-87DE-7A9F506F38A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D1E8D2F1-5AB6-414E-902A-B15ABEC8D85D}"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9628031C-1955-482B-B30E-B1B1CF81ED70}"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BC782A0A-F615-49EC-A068-8EAD655140BD}"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CBD76FDC-950C-43DF-9DF5-89591D6C603E}"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3BD5339A-BB10-457D-951B-DA912993F2EB}"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752600"/>
            <a:ext cx="8824912" cy="5129213"/>
            <a:chOff x="201" y="1104"/>
            <a:chExt cx="5559" cy="3231"/>
          </a:xfrm>
        </p:grpSpPr>
        <p:sp>
          <p:nvSpPr>
            <p:cNvPr id="65539"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US" smtClean="0">
                <a:solidFill>
                  <a:srgbClr val="FFFFFF"/>
                </a:solidFill>
                <a:cs typeface="+mn-cs"/>
              </a:endParaRPr>
            </a:p>
          </p:txBody>
        </p:sp>
        <p:sp>
          <p:nvSpPr>
            <p:cNvPr id="65540"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smtClean="0">
                <a:solidFill>
                  <a:srgbClr val="FFFFFF"/>
                </a:solidFill>
                <a:cs typeface="+mn-cs"/>
              </a:endParaRPr>
            </a:p>
          </p:txBody>
        </p:sp>
        <p:sp>
          <p:nvSpPr>
            <p:cNvPr id="65541"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smtClean="0">
                <a:solidFill>
                  <a:srgbClr val="FFFFFF"/>
                </a:solidFill>
                <a:cs typeface="+mn-cs"/>
              </a:endParaRPr>
            </a:p>
          </p:txBody>
        </p:sp>
        <p:sp>
          <p:nvSpPr>
            <p:cNvPr id="65542"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smtClean="0">
                <a:solidFill>
                  <a:srgbClr val="FFFFFF"/>
                </a:solidFill>
                <a:cs typeface="+mn-cs"/>
              </a:endParaRPr>
            </a:p>
          </p:txBody>
        </p:sp>
        <p:sp>
          <p:nvSpPr>
            <p:cNvPr id="65543"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smtClean="0">
                <a:solidFill>
                  <a:srgbClr val="FFFFFF"/>
                </a:solidFill>
                <a:cs typeface="+mn-cs"/>
              </a:endParaRPr>
            </a:p>
          </p:txBody>
        </p:sp>
        <p:sp>
          <p:nvSpPr>
            <p:cNvPr id="65544"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smtClean="0">
                <a:solidFill>
                  <a:srgbClr val="FFFFFF"/>
                </a:solidFill>
                <a:cs typeface="+mn-cs"/>
              </a:endParaRPr>
            </a:p>
          </p:txBody>
        </p:sp>
      </p:grpSp>
      <p:sp>
        <p:nvSpPr>
          <p:cNvPr id="6554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6554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65547" name="Rectangle 11"/>
          <p:cNvSpPr>
            <a:spLocks noGrp="1" noChangeArrowheads="1"/>
          </p:cNvSpPr>
          <p:nvPr>
            <p:ph type="dt" sz="quarter" idx="2"/>
          </p:nvPr>
        </p:nvSpPr>
        <p:spPr>
          <a:xfrm>
            <a:off x="990600" y="6245225"/>
            <a:ext cx="1901825" cy="476250"/>
          </a:xfrm>
        </p:spPr>
        <p:txBody>
          <a:bodyPr/>
          <a:lstStyle>
            <a:lvl1pPr>
              <a:defRPr/>
            </a:lvl1pPr>
          </a:lstStyle>
          <a:p>
            <a:endParaRPr lang="en-US">
              <a:solidFill>
                <a:srgbClr val="FFFFFF"/>
              </a:solidFill>
            </a:endParaRPr>
          </a:p>
        </p:txBody>
      </p:sp>
      <p:sp>
        <p:nvSpPr>
          <p:cNvPr id="65548" name="Rectangle 12"/>
          <p:cNvSpPr>
            <a:spLocks noGrp="1" noChangeArrowheads="1"/>
          </p:cNvSpPr>
          <p:nvPr>
            <p:ph type="ftr" sz="quarter" idx="3"/>
          </p:nvPr>
        </p:nvSpPr>
        <p:spPr>
          <a:xfrm>
            <a:off x="3468688" y="6245225"/>
            <a:ext cx="2895600" cy="476250"/>
          </a:xfrm>
        </p:spPr>
        <p:txBody>
          <a:bodyPr/>
          <a:lstStyle>
            <a:lvl1pPr>
              <a:defRPr/>
            </a:lvl1pPr>
          </a:lstStyle>
          <a:p>
            <a:endParaRPr lang="en-US">
              <a:solidFill>
                <a:srgbClr val="FFFFFF"/>
              </a:solidFill>
            </a:endParaRPr>
          </a:p>
        </p:txBody>
      </p:sp>
      <p:sp>
        <p:nvSpPr>
          <p:cNvPr id="65549" name="Rectangle 13"/>
          <p:cNvSpPr>
            <a:spLocks noGrp="1" noChangeArrowheads="1"/>
          </p:cNvSpPr>
          <p:nvPr>
            <p:ph type="sldNum" sz="quarter" idx="4"/>
          </p:nvPr>
        </p:nvSpPr>
        <p:spPr/>
        <p:txBody>
          <a:bodyPr/>
          <a:lstStyle>
            <a:lvl1pPr>
              <a:defRPr/>
            </a:lvl1pPr>
          </a:lstStyle>
          <a:p>
            <a:fld id="{D8BDA8DE-7D0D-4296-BD16-A1EE7DBD5CA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F80D836-5022-4DA7-B66D-5FE5F5373B5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1D57C49-A52C-449A-B278-D3C45AE92C1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1B291BB-EE09-40C5-B607-211472CC672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FA2A77E-1899-497A-BDE2-F5F35CC642D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F059E53-6AEC-46AD-97DF-4F91B9F2DFC4}"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F2AF30C-E6F2-4DDD-9ED9-F39FE12C123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EE29095-D460-49BD-9AC3-9A1E9FD55C7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304BE4-D42F-4EA4-8AF8-8ABD26976C8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E629DFF-B07E-41B5-B64E-142FE821FFB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31F2473-CC6A-487B-B0EE-1F58FFBC5B3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DD3206B-BF61-4AD8-803D-92E9860BAE0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grpSp>
      <p:sp>
        <p:nvSpPr>
          <p:cNvPr id="199698"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19969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smtClean="0"/>
            </a:lvl1pPr>
          </a:lstStyle>
          <a:p>
            <a:pPr>
              <a:defRPr/>
            </a:pPr>
            <a:endParaRPr lang="en-US">
              <a:solidFill>
                <a:srgbClr val="EAEAEA"/>
              </a:solidFill>
            </a:endParaRPr>
          </a:p>
        </p:txBody>
      </p:sp>
      <p:sp>
        <p:nvSpPr>
          <p:cNvPr id="21" name="Rectangle 21"/>
          <p:cNvSpPr>
            <a:spLocks noGrp="1" noChangeArrowheads="1"/>
          </p:cNvSpPr>
          <p:nvPr>
            <p:ph type="ftr" sz="quarter" idx="11"/>
          </p:nvPr>
        </p:nvSpPr>
        <p:spPr/>
        <p:txBody>
          <a:bodyPr/>
          <a:lstStyle>
            <a:lvl1pPr>
              <a:defRPr smtClean="0"/>
            </a:lvl1pPr>
          </a:lstStyle>
          <a:p>
            <a:pPr>
              <a:defRPr/>
            </a:pPr>
            <a:endParaRPr lang="en-US">
              <a:solidFill>
                <a:srgbClr val="EAEAEA"/>
              </a:solidFill>
            </a:endParaRPr>
          </a:p>
        </p:txBody>
      </p:sp>
      <p:sp>
        <p:nvSpPr>
          <p:cNvPr id="22" name="Rectangle 22"/>
          <p:cNvSpPr>
            <a:spLocks noGrp="1" noChangeArrowheads="1"/>
          </p:cNvSpPr>
          <p:nvPr>
            <p:ph type="sldNum" sz="quarter" idx="12"/>
          </p:nvPr>
        </p:nvSpPr>
        <p:spPr/>
        <p:txBody>
          <a:bodyPr/>
          <a:lstStyle>
            <a:lvl1pPr>
              <a:defRPr smtClean="0"/>
            </a:lvl1pPr>
          </a:lstStyle>
          <a:p>
            <a:pPr>
              <a:defRPr/>
            </a:pPr>
            <a:fld id="{CDF0D101-8995-497B-96F5-C82CBB3B78E1}" type="slidenum">
              <a:rPr lang="en-US">
                <a:solidFill>
                  <a:srgbClr val="EAEAEA"/>
                </a:solidFill>
              </a:rPr>
              <a:pPr>
                <a:defRPr/>
              </a:pPr>
              <a:t>‹#›</a:t>
            </a:fld>
            <a:endParaRPr lang="en-US">
              <a:solidFill>
                <a:srgbClr val="EAEAEA"/>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1B730573-2E3D-475C-B63B-90A8D15DE6AB}" type="slidenum">
              <a:rPr lang="en-US">
                <a:solidFill>
                  <a:srgbClr val="EAEAEA"/>
                </a:solidFill>
              </a:rPr>
              <a:pPr>
                <a:defRPr/>
              </a:pPr>
              <a:t>‹#›</a:t>
            </a:fld>
            <a:endParaRPr lang="en-US">
              <a:solidFill>
                <a:srgbClr val="EAEAEA"/>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94EA4DD-A677-47DF-8F1A-AD72566CFD61}" type="slidenum">
              <a:rPr lang="en-US">
                <a:solidFill>
                  <a:srgbClr val="EAEAEA"/>
                </a:solidFill>
              </a:rPr>
              <a:pPr>
                <a:defRPr/>
              </a:pPr>
              <a:t>‹#›</a:t>
            </a:fld>
            <a:endParaRPr lang="en-US">
              <a:solidFill>
                <a:srgbClr val="EAEAEA"/>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A194B7AB-3A7C-475F-B808-C465B9392049}" type="slidenum">
              <a:rPr lang="en-US">
                <a:solidFill>
                  <a:srgbClr val="EAEAEA"/>
                </a:solidFill>
              </a:rPr>
              <a:pPr>
                <a:defRPr/>
              </a:pPr>
              <a:t>‹#›</a:t>
            </a:fld>
            <a:endParaRPr lang="en-US">
              <a:solidFill>
                <a:srgbClr val="EAEAEA"/>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C183327-BE8C-4AEE-9245-9E7937CEEDD3}"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1"/>
          <p:cNvSpPr>
            <a:spLocks noGrp="1" noChangeArrowheads="1"/>
          </p:cNvSpPr>
          <p:nvPr>
            <p:ph type="sldNum" sz="quarter" idx="12"/>
          </p:nvPr>
        </p:nvSpPr>
        <p:spPr>
          <a:ln/>
        </p:spPr>
        <p:txBody>
          <a:bodyPr/>
          <a:lstStyle>
            <a:lvl1pPr>
              <a:defRPr/>
            </a:lvl1pPr>
          </a:lstStyle>
          <a:p>
            <a:pPr>
              <a:defRPr/>
            </a:pPr>
            <a:fld id="{1460A464-AB98-4286-A385-9C1920FCC6AE}" type="slidenum">
              <a:rPr lang="en-US">
                <a:solidFill>
                  <a:srgbClr val="EAEAEA"/>
                </a:solidFill>
              </a:rPr>
              <a:pPr>
                <a:defRPr/>
              </a:pPr>
              <a:t>‹#›</a:t>
            </a:fld>
            <a:endParaRPr lang="en-US">
              <a:solidFill>
                <a:srgbClr val="EAEAEA"/>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7B9089BF-4F1D-40BA-9522-35215352F114}" type="slidenum">
              <a:rPr lang="en-US">
                <a:solidFill>
                  <a:srgbClr val="EAEAEA"/>
                </a:solidFill>
              </a:rPr>
              <a:pPr>
                <a:defRPr/>
              </a:pPr>
              <a:t>‹#›</a:t>
            </a:fld>
            <a:endParaRPr lang="en-US">
              <a:solidFill>
                <a:srgbClr val="EAEAEA"/>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1"/>
          <p:cNvSpPr>
            <a:spLocks noGrp="1" noChangeArrowheads="1"/>
          </p:cNvSpPr>
          <p:nvPr>
            <p:ph type="sldNum" sz="quarter" idx="12"/>
          </p:nvPr>
        </p:nvSpPr>
        <p:spPr>
          <a:ln/>
        </p:spPr>
        <p:txBody>
          <a:bodyPr/>
          <a:lstStyle>
            <a:lvl1pPr>
              <a:defRPr/>
            </a:lvl1pPr>
          </a:lstStyle>
          <a:p>
            <a:pPr>
              <a:defRPr/>
            </a:pPr>
            <a:fld id="{73D6E87B-39D9-4A33-94F4-EE3017A9FCD9}" type="slidenum">
              <a:rPr lang="en-US">
                <a:solidFill>
                  <a:srgbClr val="EAEAEA"/>
                </a:solidFill>
              </a:rPr>
              <a:pPr>
                <a:defRPr/>
              </a:pPr>
              <a:t>‹#›</a:t>
            </a:fld>
            <a:endParaRPr lang="en-US">
              <a:solidFill>
                <a:srgbClr val="EAEAEA"/>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0862DE99-6458-4AB9-9141-1FFCDAF2F046}" type="slidenum">
              <a:rPr lang="en-US">
                <a:solidFill>
                  <a:srgbClr val="EAEAEA"/>
                </a:solidFill>
              </a:rPr>
              <a:pPr>
                <a:defRPr/>
              </a:pPr>
              <a:t>‹#›</a:t>
            </a:fld>
            <a:endParaRPr lang="en-US">
              <a:solidFill>
                <a:srgbClr val="EAEAEA"/>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BD3923ED-7C24-46D4-A6A4-795A7E799410}" type="slidenum">
              <a:rPr lang="en-US">
                <a:solidFill>
                  <a:srgbClr val="EAEAEA"/>
                </a:solidFill>
              </a:rPr>
              <a:pPr>
                <a:defRPr/>
              </a:pPr>
              <a:t>‹#›</a:t>
            </a:fld>
            <a:endParaRPr lang="en-US">
              <a:solidFill>
                <a:srgbClr val="EAEAEA"/>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CD66E845-5068-4EE2-9815-02A660881B65}" type="slidenum">
              <a:rPr lang="en-US">
                <a:solidFill>
                  <a:srgbClr val="EAEAEA"/>
                </a:solidFill>
              </a:rPr>
              <a:pPr>
                <a:defRPr/>
              </a:pPr>
              <a:t>‹#›</a:t>
            </a:fld>
            <a:endParaRPr lang="en-US">
              <a:solidFill>
                <a:srgbClr val="EAEAEA"/>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FDCBB04C-D614-4159-BFCB-8DEA1350F979}" type="slidenum">
              <a:rPr lang="en-US">
                <a:solidFill>
                  <a:srgbClr val="EAEAEA"/>
                </a:solidFill>
              </a:rPr>
              <a:pPr>
                <a:defRPr/>
              </a:pPr>
              <a:t>‹#›</a:t>
            </a:fld>
            <a:endParaRPr lang="en-US">
              <a:solidFill>
                <a:srgbClr val="EAEAEA"/>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695B9FAD-9AA3-4AC4-8F87-B15B49DD650A}" type="slidenum">
              <a:rPr lang="en-US">
                <a:solidFill>
                  <a:srgbClr val="EAEAEA"/>
                </a:solidFill>
              </a:rPr>
              <a:pPr>
                <a:defRPr/>
              </a:pPr>
              <a:t>‹#›</a:t>
            </a:fld>
            <a:endParaRPr lang="en-US">
              <a:solidFill>
                <a:srgbClr val="EAEAEA"/>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0946" name="Rectangle 2"/>
          <p:cNvSpPr>
            <a:spLocks noGrp="1" noChangeArrowheads="1"/>
          </p:cNvSpPr>
          <p:nvPr>
            <p:ph type="dt" sz="quarter" idx="2"/>
          </p:nvPr>
        </p:nvSpPr>
        <p:spPr>
          <a:xfrm>
            <a:off x="711200" y="6264275"/>
            <a:ext cx="2463800" cy="544513"/>
          </a:xfrm>
        </p:spPr>
        <p:txBody>
          <a:bodyPr/>
          <a:lstStyle>
            <a:lvl1pPr>
              <a:defRPr/>
            </a:lvl1pPr>
          </a:lstStyle>
          <a:p>
            <a:endParaRPr lang="en-US">
              <a:solidFill>
                <a:srgbClr val="FFFFFF"/>
              </a:solidFill>
            </a:endParaRPr>
          </a:p>
        </p:txBody>
      </p:sp>
      <p:sp>
        <p:nvSpPr>
          <p:cNvPr id="210947" name="Rectangle 3"/>
          <p:cNvSpPr>
            <a:spLocks noGrp="1" noChangeArrowheads="1"/>
          </p:cNvSpPr>
          <p:nvPr>
            <p:ph type="ftr" sz="quarter" idx="3"/>
          </p:nvPr>
        </p:nvSpPr>
        <p:spPr>
          <a:xfrm>
            <a:off x="3314700" y="6251575"/>
            <a:ext cx="2641600" cy="544513"/>
          </a:xfrm>
        </p:spPr>
        <p:txBody>
          <a:bodyPr/>
          <a:lstStyle>
            <a:lvl1pPr>
              <a:defRPr/>
            </a:lvl1pPr>
          </a:lstStyle>
          <a:p>
            <a:endParaRPr lang="en-US">
              <a:solidFill>
                <a:srgbClr val="FFFFFF"/>
              </a:solidFill>
            </a:endParaRPr>
          </a:p>
        </p:txBody>
      </p:sp>
      <p:sp>
        <p:nvSpPr>
          <p:cNvPr id="210948" name="Rectangle 4"/>
          <p:cNvSpPr>
            <a:spLocks noGrp="1" noChangeArrowheads="1"/>
          </p:cNvSpPr>
          <p:nvPr>
            <p:ph type="sldNum" sz="quarter" idx="4"/>
          </p:nvPr>
        </p:nvSpPr>
        <p:spPr>
          <a:xfrm>
            <a:off x="6108700" y="6251575"/>
            <a:ext cx="2374900" cy="544513"/>
          </a:xfrm>
        </p:spPr>
        <p:txBody>
          <a:bodyPr/>
          <a:lstStyle>
            <a:lvl1pPr>
              <a:defRPr/>
            </a:lvl1pPr>
          </a:lstStyle>
          <a:p>
            <a:endParaRPr lang="en-US">
              <a:solidFill>
                <a:srgbClr val="FFFFFF"/>
              </a:solidFill>
            </a:endParaRPr>
          </a:p>
        </p:txBody>
      </p:sp>
      <p:grpSp>
        <p:nvGrpSpPr>
          <p:cNvPr id="2" name="Group 5"/>
          <p:cNvGrpSpPr>
            <a:grpSpLocks/>
          </p:cNvGrpSpPr>
          <p:nvPr/>
        </p:nvGrpSpPr>
        <p:grpSpPr bwMode="auto">
          <a:xfrm>
            <a:off x="177800" y="152400"/>
            <a:ext cx="508000" cy="469900"/>
            <a:chOff x="112" y="96"/>
            <a:chExt cx="320" cy="296"/>
          </a:xfrm>
        </p:grpSpPr>
        <p:sp>
          <p:nvSpPr>
            <p:cNvPr id="210950" name="Oval 6"/>
            <p:cNvSpPr>
              <a:spLocks noChangeArrowheads="1"/>
            </p:cNvSpPr>
            <p:nvPr/>
          </p:nvSpPr>
          <p:spPr bwMode="auto">
            <a:xfrm>
              <a:off x="112" y="96"/>
              <a:ext cx="320" cy="296"/>
            </a:xfrm>
            <a:prstGeom prst="ellipse">
              <a:avLst/>
            </a:prstGeom>
            <a:gradFill rotWithShape="0">
              <a:gsLst>
                <a:gs pos="0">
                  <a:srgbClr val="000000"/>
                </a:gs>
                <a:gs pos="100000">
                  <a:schemeClr val="folHlink"/>
                </a:gs>
              </a:gsLst>
              <a:lin ang="18900000" scaled="1"/>
            </a:gradFill>
            <a:ln w="9525">
              <a:noFill/>
              <a:round/>
              <a:headEnd/>
              <a:tailEnd/>
            </a:ln>
            <a:effectLst>
              <a:outerShdw dist="107763" dir="8100000" algn="ctr" rotWithShape="0">
                <a:schemeClr val="bg2"/>
              </a:outerShdw>
            </a:effectLst>
          </p:spPr>
          <p:txBody>
            <a:bodyPr/>
            <a:lstStyle/>
            <a:p>
              <a:endParaRPr lang="en-US">
                <a:solidFill>
                  <a:srgbClr val="FFFFFF"/>
                </a:solidFill>
                <a:latin typeface="Times New Roman" pitchFamily="18" charset="0"/>
              </a:endParaRPr>
            </a:p>
          </p:txBody>
        </p:sp>
        <p:sp>
          <p:nvSpPr>
            <p:cNvPr id="210951" name="Freeform 7"/>
            <p:cNvSpPr>
              <a:spLocks/>
            </p:cNvSpPr>
            <p:nvPr/>
          </p:nvSpPr>
          <p:spPr bwMode="auto">
            <a:xfrm>
              <a:off x="268" y="101"/>
              <a:ext cx="160" cy="150"/>
            </a:xfrm>
            <a:custGeom>
              <a:avLst/>
              <a:gdLst/>
              <a:ahLst/>
              <a:cxnLst>
                <a:cxn ang="0">
                  <a:pos x="0" y="3"/>
                </a:cxn>
                <a:cxn ang="0">
                  <a:pos x="29" y="0"/>
                </a:cxn>
                <a:cxn ang="0">
                  <a:pos x="55" y="8"/>
                </a:cxn>
                <a:cxn ang="0">
                  <a:pos x="83" y="19"/>
                </a:cxn>
                <a:cxn ang="0">
                  <a:pos x="106" y="34"/>
                </a:cxn>
                <a:cxn ang="0">
                  <a:pos x="127" y="55"/>
                </a:cxn>
                <a:cxn ang="0">
                  <a:pos x="143" y="78"/>
                </a:cxn>
                <a:cxn ang="0">
                  <a:pos x="155" y="107"/>
                </a:cxn>
                <a:cxn ang="0">
                  <a:pos x="159" y="138"/>
                </a:cxn>
                <a:cxn ang="0">
                  <a:pos x="155" y="149"/>
                </a:cxn>
                <a:cxn ang="0">
                  <a:pos x="153" y="134"/>
                </a:cxn>
                <a:cxn ang="0">
                  <a:pos x="146" y="101"/>
                </a:cxn>
                <a:cxn ang="0">
                  <a:pos x="134" y="78"/>
                </a:cxn>
                <a:cxn ang="0">
                  <a:pos x="117" y="58"/>
                </a:cxn>
                <a:cxn ang="0">
                  <a:pos x="97" y="40"/>
                </a:cxn>
                <a:cxn ang="0">
                  <a:pos x="74" y="25"/>
                </a:cxn>
                <a:cxn ang="0">
                  <a:pos x="50" y="15"/>
                </a:cxn>
                <a:cxn ang="0">
                  <a:pos x="27" y="7"/>
                </a:cxn>
                <a:cxn ang="0">
                  <a:pos x="7" y="5"/>
                </a:cxn>
              </a:cxnLst>
              <a:rect l="0" t="0" r="r" b="b"/>
              <a:pathLst>
                <a:path w="160" h="150">
                  <a:moveTo>
                    <a:pt x="0" y="3"/>
                  </a:moveTo>
                  <a:lnTo>
                    <a:pt x="29" y="0"/>
                  </a:lnTo>
                  <a:lnTo>
                    <a:pt x="55" y="8"/>
                  </a:lnTo>
                  <a:lnTo>
                    <a:pt x="83" y="19"/>
                  </a:lnTo>
                  <a:lnTo>
                    <a:pt x="106" y="34"/>
                  </a:lnTo>
                  <a:lnTo>
                    <a:pt x="127" y="55"/>
                  </a:lnTo>
                  <a:lnTo>
                    <a:pt x="143" y="78"/>
                  </a:lnTo>
                  <a:lnTo>
                    <a:pt x="155" y="107"/>
                  </a:lnTo>
                  <a:lnTo>
                    <a:pt x="159" y="138"/>
                  </a:lnTo>
                  <a:lnTo>
                    <a:pt x="155" y="149"/>
                  </a:lnTo>
                  <a:lnTo>
                    <a:pt x="153" y="134"/>
                  </a:lnTo>
                  <a:lnTo>
                    <a:pt x="146" y="101"/>
                  </a:lnTo>
                  <a:lnTo>
                    <a:pt x="134" y="78"/>
                  </a:lnTo>
                  <a:lnTo>
                    <a:pt x="117" y="58"/>
                  </a:lnTo>
                  <a:lnTo>
                    <a:pt x="97" y="40"/>
                  </a:lnTo>
                  <a:lnTo>
                    <a:pt x="74" y="25"/>
                  </a:lnTo>
                  <a:lnTo>
                    <a:pt x="50" y="15"/>
                  </a:lnTo>
                  <a:lnTo>
                    <a:pt x="27" y="7"/>
                  </a:lnTo>
                  <a:lnTo>
                    <a:pt x="7" y="5"/>
                  </a:lnTo>
                </a:path>
              </a:pathLst>
            </a:custGeom>
            <a:solidFill>
              <a:srgbClr val="FFFFFF"/>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sp>
          <p:nvSpPr>
            <p:cNvPr id="210952" name="Freeform 8"/>
            <p:cNvSpPr>
              <a:spLocks/>
            </p:cNvSpPr>
            <p:nvPr/>
          </p:nvSpPr>
          <p:spPr bwMode="auto">
            <a:xfrm>
              <a:off x="120" y="233"/>
              <a:ext cx="158" cy="151"/>
            </a:xfrm>
            <a:custGeom>
              <a:avLst/>
              <a:gdLst/>
              <a:ahLst/>
              <a:cxnLst>
                <a:cxn ang="0">
                  <a:pos x="157" y="146"/>
                </a:cxn>
                <a:cxn ang="0">
                  <a:pos x="128" y="150"/>
                </a:cxn>
                <a:cxn ang="0">
                  <a:pos x="101" y="141"/>
                </a:cxn>
                <a:cxn ang="0">
                  <a:pos x="74" y="130"/>
                </a:cxn>
                <a:cxn ang="0">
                  <a:pos x="52" y="115"/>
                </a:cxn>
                <a:cxn ang="0">
                  <a:pos x="30" y="94"/>
                </a:cxn>
                <a:cxn ang="0">
                  <a:pos x="15" y="70"/>
                </a:cxn>
                <a:cxn ang="0">
                  <a:pos x="3" y="41"/>
                </a:cxn>
                <a:cxn ang="0">
                  <a:pos x="0" y="10"/>
                </a:cxn>
                <a:cxn ang="0">
                  <a:pos x="3" y="0"/>
                </a:cxn>
                <a:cxn ang="0">
                  <a:pos x="5" y="15"/>
                </a:cxn>
                <a:cxn ang="0">
                  <a:pos x="12" y="47"/>
                </a:cxn>
                <a:cxn ang="0">
                  <a:pos x="24" y="70"/>
                </a:cxn>
                <a:cxn ang="0">
                  <a:pos x="41" y="91"/>
                </a:cxn>
                <a:cxn ang="0">
                  <a:pos x="61" y="109"/>
                </a:cxn>
                <a:cxn ang="0">
                  <a:pos x="83" y="123"/>
                </a:cxn>
                <a:cxn ang="0">
                  <a:pos x="107" y="134"/>
                </a:cxn>
                <a:cxn ang="0">
                  <a:pos x="129" y="142"/>
                </a:cxn>
                <a:cxn ang="0">
                  <a:pos x="149" y="144"/>
                </a:cxn>
              </a:cxnLst>
              <a:rect l="0" t="0" r="r" b="b"/>
              <a:pathLst>
                <a:path w="158" h="151">
                  <a:moveTo>
                    <a:pt x="157" y="146"/>
                  </a:moveTo>
                  <a:lnTo>
                    <a:pt x="128" y="150"/>
                  </a:lnTo>
                  <a:lnTo>
                    <a:pt x="101" y="141"/>
                  </a:lnTo>
                  <a:lnTo>
                    <a:pt x="74" y="130"/>
                  </a:lnTo>
                  <a:lnTo>
                    <a:pt x="52" y="115"/>
                  </a:lnTo>
                  <a:lnTo>
                    <a:pt x="30" y="94"/>
                  </a:lnTo>
                  <a:lnTo>
                    <a:pt x="15" y="70"/>
                  </a:lnTo>
                  <a:lnTo>
                    <a:pt x="3" y="41"/>
                  </a:lnTo>
                  <a:lnTo>
                    <a:pt x="0" y="10"/>
                  </a:lnTo>
                  <a:lnTo>
                    <a:pt x="3" y="0"/>
                  </a:lnTo>
                  <a:lnTo>
                    <a:pt x="5" y="15"/>
                  </a:lnTo>
                  <a:lnTo>
                    <a:pt x="12" y="47"/>
                  </a:lnTo>
                  <a:lnTo>
                    <a:pt x="24" y="70"/>
                  </a:lnTo>
                  <a:lnTo>
                    <a:pt x="41" y="91"/>
                  </a:lnTo>
                  <a:lnTo>
                    <a:pt x="61" y="109"/>
                  </a:lnTo>
                  <a:lnTo>
                    <a:pt x="83" y="123"/>
                  </a:lnTo>
                  <a:lnTo>
                    <a:pt x="107" y="134"/>
                  </a:lnTo>
                  <a:lnTo>
                    <a:pt x="129" y="142"/>
                  </a:lnTo>
                  <a:lnTo>
                    <a:pt x="149" y="144"/>
                  </a:lnTo>
                </a:path>
              </a:pathLst>
            </a:custGeom>
            <a:solidFill>
              <a:schemeClr val="bg1"/>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grpSp>
      <p:grpSp>
        <p:nvGrpSpPr>
          <p:cNvPr id="3" name="Group 9"/>
          <p:cNvGrpSpPr>
            <a:grpSpLocks/>
          </p:cNvGrpSpPr>
          <p:nvPr/>
        </p:nvGrpSpPr>
        <p:grpSpPr bwMode="auto">
          <a:xfrm>
            <a:off x="2895600" y="101600"/>
            <a:ext cx="508000" cy="469900"/>
            <a:chOff x="1824" y="64"/>
            <a:chExt cx="320" cy="296"/>
          </a:xfrm>
        </p:grpSpPr>
        <p:sp>
          <p:nvSpPr>
            <p:cNvPr id="210954" name="Oval 10"/>
            <p:cNvSpPr>
              <a:spLocks noChangeArrowheads="1"/>
            </p:cNvSpPr>
            <p:nvPr/>
          </p:nvSpPr>
          <p:spPr bwMode="auto">
            <a:xfrm>
              <a:off x="1824" y="64"/>
              <a:ext cx="320" cy="296"/>
            </a:xfrm>
            <a:prstGeom prst="ellipse">
              <a:avLst/>
            </a:prstGeom>
            <a:gradFill rotWithShape="0">
              <a:gsLst>
                <a:gs pos="0">
                  <a:srgbClr val="000000"/>
                </a:gs>
                <a:gs pos="100000">
                  <a:schemeClr val="folHlink"/>
                </a:gs>
              </a:gsLst>
              <a:lin ang="18900000" scaled="1"/>
            </a:gradFill>
            <a:ln w="9525">
              <a:noFill/>
              <a:round/>
              <a:headEnd/>
              <a:tailEnd/>
            </a:ln>
            <a:effectLst>
              <a:outerShdw dist="107763" dir="8100000" algn="ctr" rotWithShape="0">
                <a:schemeClr val="bg2"/>
              </a:outerShdw>
            </a:effectLst>
          </p:spPr>
          <p:txBody>
            <a:bodyPr/>
            <a:lstStyle/>
            <a:p>
              <a:endParaRPr lang="en-US">
                <a:solidFill>
                  <a:srgbClr val="FFFFFF"/>
                </a:solidFill>
                <a:latin typeface="Times New Roman" pitchFamily="18" charset="0"/>
              </a:endParaRPr>
            </a:p>
          </p:txBody>
        </p:sp>
        <p:sp>
          <p:nvSpPr>
            <p:cNvPr id="210955" name="Freeform 11"/>
            <p:cNvSpPr>
              <a:spLocks/>
            </p:cNvSpPr>
            <p:nvPr/>
          </p:nvSpPr>
          <p:spPr bwMode="auto">
            <a:xfrm>
              <a:off x="1980" y="69"/>
              <a:ext cx="160" cy="150"/>
            </a:xfrm>
            <a:custGeom>
              <a:avLst/>
              <a:gdLst/>
              <a:ahLst/>
              <a:cxnLst>
                <a:cxn ang="0">
                  <a:pos x="0" y="3"/>
                </a:cxn>
                <a:cxn ang="0">
                  <a:pos x="29" y="0"/>
                </a:cxn>
                <a:cxn ang="0">
                  <a:pos x="55" y="8"/>
                </a:cxn>
                <a:cxn ang="0">
                  <a:pos x="83" y="19"/>
                </a:cxn>
                <a:cxn ang="0">
                  <a:pos x="106" y="34"/>
                </a:cxn>
                <a:cxn ang="0">
                  <a:pos x="127" y="55"/>
                </a:cxn>
                <a:cxn ang="0">
                  <a:pos x="143" y="78"/>
                </a:cxn>
                <a:cxn ang="0">
                  <a:pos x="155" y="107"/>
                </a:cxn>
                <a:cxn ang="0">
                  <a:pos x="159" y="138"/>
                </a:cxn>
                <a:cxn ang="0">
                  <a:pos x="155" y="149"/>
                </a:cxn>
                <a:cxn ang="0">
                  <a:pos x="153" y="134"/>
                </a:cxn>
                <a:cxn ang="0">
                  <a:pos x="146" y="101"/>
                </a:cxn>
                <a:cxn ang="0">
                  <a:pos x="134" y="78"/>
                </a:cxn>
                <a:cxn ang="0">
                  <a:pos x="117" y="58"/>
                </a:cxn>
                <a:cxn ang="0">
                  <a:pos x="97" y="40"/>
                </a:cxn>
                <a:cxn ang="0">
                  <a:pos x="74" y="25"/>
                </a:cxn>
                <a:cxn ang="0">
                  <a:pos x="50" y="15"/>
                </a:cxn>
                <a:cxn ang="0">
                  <a:pos x="27" y="7"/>
                </a:cxn>
                <a:cxn ang="0">
                  <a:pos x="7" y="5"/>
                </a:cxn>
              </a:cxnLst>
              <a:rect l="0" t="0" r="r" b="b"/>
              <a:pathLst>
                <a:path w="160" h="150">
                  <a:moveTo>
                    <a:pt x="0" y="3"/>
                  </a:moveTo>
                  <a:lnTo>
                    <a:pt x="29" y="0"/>
                  </a:lnTo>
                  <a:lnTo>
                    <a:pt x="55" y="8"/>
                  </a:lnTo>
                  <a:lnTo>
                    <a:pt x="83" y="19"/>
                  </a:lnTo>
                  <a:lnTo>
                    <a:pt x="106" y="34"/>
                  </a:lnTo>
                  <a:lnTo>
                    <a:pt x="127" y="55"/>
                  </a:lnTo>
                  <a:lnTo>
                    <a:pt x="143" y="78"/>
                  </a:lnTo>
                  <a:lnTo>
                    <a:pt x="155" y="107"/>
                  </a:lnTo>
                  <a:lnTo>
                    <a:pt x="159" y="138"/>
                  </a:lnTo>
                  <a:lnTo>
                    <a:pt x="155" y="149"/>
                  </a:lnTo>
                  <a:lnTo>
                    <a:pt x="153" y="134"/>
                  </a:lnTo>
                  <a:lnTo>
                    <a:pt x="146" y="101"/>
                  </a:lnTo>
                  <a:lnTo>
                    <a:pt x="134" y="78"/>
                  </a:lnTo>
                  <a:lnTo>
                    <a:pt x="117" y="58"/>
                  </a:lnTo>
                  <a:lnTo>
                    <a:pt x="97" y="40"/>
                  </a:lnTo>
                  <a:lnTo>
                    <a:pt x="74" y="25"/>
                  </a:lnTo>
                  <a:lnTo>
                    <a:pt x="50" y="15"/>
                  </a:lnTo>
                  <a:lnTo>
                    <a:pt x="27" y="7"/>
                  </a:lnTo>
                  <a:lnTo>
                    <a:pt x="7" y="5"/>
                  </a:lnTo>
                </a:path>
              </a:pathLst>
            </a:custGeom>
            <a:solidFill>
              <a:srgbClr val="FFFFFF"/>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sp>
          <p:nvSpPr>
            <p:cNvPr id="210956" name="Freeform 12"/>
            <p:cNvSpPr>
              <a:spLocks/>
            </p:cNvSpPr>
            <p:nvPr/>
          </p:nvSpPr>
          <p:spPr bwMode="auto">
            <a:xfrm>
              <a:off x="1832" y="201"/>
              <a:ext cx="158" cy="151"/>
            </a:xfrm>
            <a:custGeom>
              <a:avLst/>
              <a:gdLst/>
              <a:ahLst/>
              <a:cxnLst>
                <a:cxn ang="0">
                  <a:pos x="157" y="146"/>
                </a:cxn>
                <a:cxn ang="0">
                  <a:pos x="128" y="150"/>
                </a:cxn>
                <a:cxn ang="0">
                  <a:pos x="101" y="141"/>
                </a:cxn>
                <a:cxn ang="0">
                  <a:pos x="74" y="130"/>
                </a:cxn>
                <a:cxn ang="0">
                  <a:pos x="52" y="115"/>
                </a:cxn>
                <a:cxn ang="0">
                  <a:pos x="30" y="94"/>
                </a:cxn>
                <a:cxn ang="0">
                  <a:pos x="15" y="70"/>
                </a:cxn>
                <a:cxn ang="0">
                  <a:pos x="3" y="41"/>
                </a:cxn>
                <a:cxn ang="0">
                  <a:pos x="0" y="10"/>
                </a:cxn>
                <a:cxn ang="0">
                  <a:pos x="3" y="0"/>
                </a:cxn>
                <a:cxn ang="0">
                  <a:pos x="5" y="15"/>
                </a:cxn>
                <a:cxn ang="0">
                  <a:pos x="12" y="47"/>
                </a:cxn>
                <a:cxn ang="0">
                  <a:pos x="24" y="70"/>
                </a:cxn>
                <a:cxn ang="0">
                  <a:pos x="41" y="91"/>
                </a:cxn>
                <a:cxn ang="0">
                  <a:pos x="61" y="109"/>
                </a:cxn>
                <a:cxn ang="0">
                  <a:pos x="83" y="123"/>
                </a:cxn>
                <a:cxn ang="0">
                  <a:pos x="107" y="134"/>
                </a:cxn>
                <a:cxn ang="0">
                  <a:pos x="129" y="142"/>
                </a:cxn>
                <a:cxn ang="0">
                  <a:pos x="149" y="144"/>
                </a:cxn>
              </a:cxnLst>
              <a:rect l="0" t="0" r="r" b="b"/>
              <a:pathLst>
                <a:path w="158" h="151">
                  <a:moveTo>
                    <a:pt x="157" y="146"/>
                  </a:moveTo>
                  <a:lnTo>
                    <a:pt x="128" y="150"/>
                  </a:lnTo>
                  <a:lnTo>
                    <a:pt x="101" y="141"/>
                  </a:lnTo>
                  <a:lnTo>
                    <a:pt x="74" y="130"/>
                  </a:lnTo>
                  <a:lnTo>
                    <a:pt x="52" y="115"/>
                  </a:lnTo>
                  <a:lnTo>
                    <a:pt x="30" y="94"/>
                  </a:lnTo>
                  <a:lnTo>
                    <a:pt x="15" y="70"/>
                  </a:lnTo>
                  <a:lnTo>
                    <a:pt x="3" y="41"/>
                  </a:lnTo>
                  <a:lnTo>
                    <a:pt x="0" y="10"/>
                  </a:lnTo>
                  <a:lnTo>
                    <a:pt x="3" y="0"/>
                  </a:lnTo>
                  <a:lnTo>
                    <a:pt x="5" y="15"/>
                  </a:lnTo>
                  <a:lnTo>
                    <a:pt x="12" y="47"/>
                  </a:lnTo>
                  <a:lnTo>
                    <a:pt x="24" y="70"/>
                  </a:lnTo>
                  <a:lnTo>
                    <a:pt x="41" y="91"/>
                  </a:lnTo>
                  <a:lnTo>
                    <a:pt x="61" y="109"/>
                  </a:lnTo>
                  <a:lnTo>
                    <a:pt x="83" y="123"/>
                  </a:lnTo>
                  <a:lnTo>
                    <a:pt x="107" y="134"/>
                  </a:lnTo>
                  <a:lnTo>
                    <a:pt x="129" y="142"/>
                  </a:lnTo>
                  <a:lnTo>
                    <a:pt x="149" y="144"/>
                  </a:lnTo>
                </a:path>
              </a:pathLst>
            </a:custGeom>
            <a:solidFill>
              <a:schemeClr val="bg1"/>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grpSp>
      <p:grpSp>
        <p:nvGrpSpPr>
          <p:cNvPr id="4" name="Group 13"/>
          <p:cNvGrpSpPr>
            <a:grpSpLocks/>
          </p:cNvGrpSpPr>
          <p:nvPr/>
        </p:nvGrpSpPr>
        <p:grpSpPr bwMode="auto">
          <a:xfrm>
            <a:off x="88900" y="6299200"/>
            <a:ext cx="508000" cy="469900"/>
            <a:chOff x="56" y="3968"/>
            <a:chExt cx="320" cy="296"/>
          </a:xfrm>
        </p:grpSpPr>
        <p:sp>
          <p:nvSpPr>
            <p:cNvPr id="210958" name="Oval 14"/>
            <p:cNvSpPr>
              <a:spLocks noChangeArrowheads="1"/>
            </p:cNvSpPr>
            <p:nvPr/>
          </p:nvSpPr>
          <p:spPr bwMode="auto">
            <a:xfrm>
              <a:off x="56" y="3968"/>
              <a:ext cx="320" cy="296"/>
            </a:xfrm>
            <a:prstGeom prst="ellipse">
              <a:avLst/>
            </a:prstGeom>
            <a:gradFill rotWithShape="0">
              <a:gsLst>
                <a:gs pos="0">
                  <a:srgbClr val="000000"/>
                </a:gs>
                <a:gs pos="100000">
                  <a:schemeClr val="folHlink"/>
                </a:gs>
              </a:gsLst>
              <a:lin ang="18900000" scaled="1"/>
            </a:gradFill>
            <a:ln w="9525">
              <a:noFill/>
              <a:round/>
              <a:headEnd/>
              <a:tailEnd/>
            </a:ln>
            <a:effectLst>
              <a:outerShdw dist="107763" dir="8100000" algn="ctr" rotWithShape="0">
                <a:schemeClr val="bg2"/>
              </a:outerShdw>
            </a:effectLst>
          </p:spPr>
          <p:txBody>
            <a:bodyPr/>
            <a:lstStyle/>
            <a:p>
              <a:endParaRPr lang="en-US">
                <a:solidFill>
                  <a:srgbClr val="FFFFFF"/>
                </a:solidFill>
                <a:latin typeface="Times New Roman" pitchFamily="18" charset="0"/>
              </a:endParaRPr>
            </a:p>
          </p:txBody>
        </p:sp>
        <p:sp>
          <p:nvSpPr>
            <p:cNvPr id="210959" name="Freeform 15"/>
            <p:cNvSpPr>
              <a:spLocks/>
            </p:cNvSpPr>
            <p:nvPr/>
          </p:nvSpPr>
          <p:spPr bwMode="auto">
            <a:xfrm>
              <a:off x="212" y="3973"/>
              <a:ext cx="160" cy="150"/>
            </a:xfrm>
            <a:custGeom>
              <a:avLst/>
              <a:gdLst/>
              <a:ahLst/>
              <a:cxnLst>
                <a:cxn ang="0">
                  <a:pos x="0" y="3"/>
                </a:cxn>
                <a:cxn ang="0">
                  <a:pos x="29" y="0"/>
                </a:cxn>
                <a:cxn ang="0">
                  <a:pos x="55" y="8"/>
                </a:cxn>
                <a:cxn ang="0">
                  <a:pos x="83" y="19"/>
                </a:cxn>
                <a:cxn ang="0">
                  <a:pos x="106" y="34"/>
                </a:cxn>
                <a:cxn ang="0">
                  <a:pos x="127" y="55"/>
                </a:cxn>
                <a:cxn ang="0">
                  <a:pos x="143" y="78"/>
                </a:cxn>
                <a:cxn ang="0">
                  <a:pos x="155" y="107"/>
                </a:cxn>
                <a:cxn ang="0">
                  <a:pos x="159" y="138"/>
                </a:cxn>
                <a:cxn ang="0">
                  <a:pos x="155" y="149"/>
                </a:cxn>
                <a:cxn ang="0">
                  <a:pos x="153" y="134"/>
                </a:cxn>
                <a:cxn ang="0">
                  <a:pos x="146" y="101"/>
                </a:cxn>
                <a:cxn ang="0">
                  <a:pos x="134" y="78"/>
                </a:cxn>
                <a:cxn ang="0">
                  <a:pos x="117" y="58"/>
                </a:cxn>
                <a:cxn ang="0">
                  <a:pos x="97" y="40"/>
                </a:cxn>
                <a:cxn ang="0">
                  <a:pos x="74" y="25"/>
                </a:cxn>
                <a:cxn ang="0">
                  <a:pos x="50" y="15"/>
                </a:cxn>
                <a:cxn ang="0">
                  <a:pos x="27" y="7"/>
                </a:cxn>
                <a:cxn ang="0">
                  <a:pos x="7" y="5"/>
                </a:cxn>
              </a:cxnLst>
              <a:rect l="0" t="0" r="r" b="b"/>
              <a:pathLst>
                <a:path w="160" h="150">
                  <a:moveTo>
                    <a:pt x="0" y="3"/>
                  </a:moveTo>
                  <a:lnTo>
                    <a:pt x="29" y="0"/>
                  </a:lnTo>
                  <a:lnTo>
                    <a:pt x="55" y="8"/>
                  </a:lnTo>
                  <a:lnTo>
                    <a:pt x="83" y="19"/>
                  </a:lnTo>
                  <a:lnTo>
                    <a:pt x="106" y="34"/>
                  </a:lnTo>
                  <a:lnTo>
                    <a:pt x="127" y="55"/>
                  </a:lnTo>
                  <a:lnTo>
                    <a:pt x="143" y="78"/>
                  </a:lnTo>
                  <a:lnTo>
                    <a:pt x="155" y="107"/>
                  </a:lnTo>
                  <a:lnTo>
                    <a:pt x="159" y="138"/>
                  </a:lnTo>
                  <a:lnTo>
                    <a:pt x="155" y="149"/>
                  </a:lnTo>
                  <a:lnTo>
                    <a:pt x="153" y="134"/>
                  </a:lnTo>
                  <a:lnTo>
                    <a:pt x="146" y="101"/>
                  </a:lnTo>
                  <a:lnTo>
                    <a:pt x="134" y="78"/>
                  </a:lnTo>
                  <a:lnTo>
                    <a:pt x="117" y="58"/>
                  </a:lnTo>
                  <a:lnTo>
                    <a:pt x="97" y="40"/>
                  </a:lnTo>
                  <a:lnTo>
                    <a:pt x="74" y="25"/>
                  </a:lnTo>
                  <a:lnTo>
                    <a:pt x="50" y="15"/>
                  </a:lnTo>
                  <a:lnTo>
                    <a:pt x="27" y="7"/>
                  </a:lnTo>
                  <a:lnTo>
                    <a:pt x="7" y="5"/>
                  </a:lnTo>
                </a:path>
              </a:pathLst>
            </a:custGeom>
            <a:solidFill>
              <a:srgbClr val="FFFFFF"/>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sp>
          <p:nvSpPr>
            <p:cNvPr id="210960" name="Freeform 16"/>
            <p:cNvSpPr>
              <a:spLocks/>
            </p:cNvSpPr>
            <p:nvPr/>
          </p:nvSpPr>
          <p:spPr bwMode="auto">
            <a:xfrm>
              <a:off x="64" y="4105"/>
              <a:ext cx="158" cy="151"/>
            </a:xfrm>
            <a:custGeom>
              <a:avLst/>
              <a:gdLst/>
              <a:ahLst/>
              <a:cxnLst>
                <a:cxn ang="0">
                  <a:pos x="157" y="146"/>
                </a:cxn>
                <a:cxn ang="0">
                  <a:pos x="128" y="150"/>
                </a:cxn>
                <a:cxn ang="0">
                  <a:pos x="101" y="141"/>
                </a:cxn>
                <a:cxn ang="0">
                  <a:pos x="74" y="130"/>
                </a:cxn>
                <a:cxn ang="0">
                  <a:pos x="52" y="115"/>
                </a:cxn>
                <a:cxn ang="0">
                  <a:pos x="30" y="94"/>
                </a:cxn>
                <a:cxn ang="0">
                  <a:pos x="15" y="70"/>
                </a:cxn>
                <a:cxn ang="0">
                  <a:pos x="3" y="41"/>
                </a:cxn>
                <a:cxn ang="0">
                  <a:pos x="0" y="10"/>
                </a:cxn>
                <a:cxn ang="0">
                  <a:pos x="3" y="0"/>
                </a:cxn>
                <a:cxn ang="0">
                  <a:pos x="5" y="15"/>
                </a:cxn>
                <a:cxn ang="0">
                  <a:pos x="12" y="47"/>
                </a:cxn>
                <a:cxn ang="0">
                  <a:pos x="24" y="70"/>
                </a:cxn>
                <a:cxn ang="0">
                  <a:pos x="41" y="91"/>
                </a:cxn>
                <a:cxn ang="0">
                  <a:pos x="61" y="109"/>
                </a:cxn>
                <a:cxn ang="0">
                  <a:pos x="83" y="123"/>
                </a:cxn>
                <a:cxn ang="0">
                  <a:pos x="107" y="134"/>
                </a:cxn>
                <a:cxn ang="0">
                  <a:pos x="129" y="142"/>
                </a:cxn>
                <a:cxn ang="0">
                  <a:pos x="149" y="144"/>
                </a:cxn>
              </a:cxnLst>
              <a:rect l="0" t="0" r="r" b="b"/>
              <a:pathLst>
                <a:path w="158" h="151">
                  <a:moveTo>
                    <a:pt x="157" y="146"/>
                  </a:moveTo>
                  <a:lnTo>
                    <a:pt x="128" y="150"/>
                  </a:lnTo>
                  <a:lnTo>
                    <a:pt x="101" y="141"/>
                  </a:lnTo>
                  <a:lnTo>
                    <a:pt x="74" y="130"/>
                  </a:lnTo>
                  <a:lnTo>
                    <a:pt x="52" y="115"/>
                  </a:lnTo>
                  <a:lnTo>
                    <a:pt x="30" y="94"/>
                  </a:lnTo>
                  <a:lnTo>
                    <a:pt x="15" y="70"/>
                  </a:lnTo>
                  <a:lnTo>
                    <a:pt x="3" y="41"/>
                  </a:lnTo>
                  <a:lnTo>
                    <a:pt x="0" y="10"/>
                  </a:lnTo>
                  <a:lnTo>
                    <a:pt x="3" y="0"/>
                  </a:lnTo>
                  <a:lnTo>
                    <a:pt x="5" y="15"/>
                  </a:lnTo>
                  <a:lnTo>
                    <a:pt x="12" y="47"/>
                  </a:lnTo>
                  <a:lnTo>
                    <a:pt x="24" y="70"/>
                  </a:lnTo>
                  <a:lnTo>
                    <a:pt x="41" y="91"/>
                  </a:lnTo>
                  <a:lnTo>
                    <a:pt x="61" y="109"/>
                  </a:lnTo>
                  <a:lnTo>
                    <a:pt x="83" y="123"/>
                  </a:lnTo>
                  <a:lnTo>
                    <a:pt x="107" y="134"/>
                  </a:lnTo>
                  <a:lnTo>
                    <a:pt x="129" y="142"/>
                  </a:lnTo>
                  <a:lnTo>
                    <a:pt x="149" y="144"/>
                  </a:lnTo>
                </a:path>
              </a:pathLst>
            </a:custGeom>
            <a:solidFill>
              <a:schemeClr val="bg1"/>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grpSp>
      <p:grpSp>
        <p:nvGrpSpPr>
          <p:cNvPr id="5" name="Group 17"/>
          <p:cNvGrpSpPr>
            <a:grpSpLocks/>
          </p:cNvGrpSpPr>
          <p:nvPr/>
        </p:nvGrpSpPr>
        <p:grpSpPr bwMode="auto">
          <a:xfrm>
            <a:off x="8483600" y="139700"/>
            <a:ext cx="508000" cy="469900"/>
            <a:chOff x="5344" y="88"/>
            <a:chExt cx="320" cy="296"/>
          </a:xfrm>
        </p:grpSpPr>
        <p:sp>
          <p:nvSpPr>
            <p:cNvPr id="210962" name="Oval 18"/>
            <p:cNvSpPr>
              <a:spLocks noChangeArrowheads="1"/>
            </p:cNvSpPr>
            <p:nvPr/>
          </p:nvSpPr>
          <p:spPr bwMode="auto">
            <a:xfrm>
              <a:off x="5344" y="88"/>
              <a:ext cx="320" cy="296"/>
            </a:xfrm>
            <a:prstGeom prst="ellipse">
              <a:avLst/>
            </a:prstGeom>
            <a:gradFill rotWithShape="0">
              <a:gsLst>
                <a:gs pos="0">
                  <a:srgbClr val="000000"/>
                </a:gs>
                <a:gs pos="100000">
                  <a:schemeClr val="folHlink"/>
                </a:gs>
              </a:gsLst>
              <a:lin ang="18900000" scaled="1"/>
            </a:gradFill>
            <a:ln w="9525">
              <a:noFill/>
              <a:round/>
              <a:headEnd/>
              <a:tailEnd/>
            </a:ln>
            <a:effectLst>
              <a:outerShdw dist="107763" dir="8100000" algn="ctr" rotWithShape="0">
                <a:schemeClr val="bg2"/>
              </a:outerShdw>
            </a:effectLst>
          </p:spPr>
          <p:txBody>
            <a:bodyPr/>
            <a:lstStyle/>
            <a:p>
              <a:endParaRPr lang="en-US">
                <a:solidFill>
                  <a:srgbClr val="FFFFFF"/>
                </a:solidFill>
                <a:latin typeface="Times New Roman" pitchFamily="18" charset="0"/>
              </a:endParaRPr>
            </a:p>
          </p:txBody>
        </p:sp>
        <p:sp>
          <p:nvSpPr>
            <p:cNvPr id="210963" name="Freeform 19"/>
            <p:cNvSpPr>
              <a:spLocks/>
            </p:cNvSpPr>
            <p:nvPr/>
          </p:nvSpPr>
          <p:spPr bwMode="auto">
            <a:xfrm>
              <a:off x="5500" y="93"/>
              <a:ext cx="160" cy="150"/>
            </a:xfrm>
            <a:custGeom>
              <a:avLst/>
              <a:gdLst/>
              <a:ahLst/>
              <a:cxnLst>
                <a:cxn ang="0">
                  <a:pos x="0" y="3"/>
                </a:cxn>
                <a:cxn ang="0">
                  <a:pos x="29" y="0"/>
                </a:cxn>
                <a:cxn ang="0">
                  <a:pos x="55" y="8"/>
                </a:cxn>
                <a:cxn ang="0">
                  <a:pos x="83" y="19"/>
                </a:cxn>
                <a:cxn ang="0">
                  <a:pos x="106" y="34"/>
                </a:cxn>
                <a:cxn ang="0">
                  <a:pos x="127" y="55"/>
                </a:cxn>
                <a:cxn ang="0">
                  <a:pos x="143" y="78"/>
                </a:cxn>
                <a:cxn ang="0">
                  <a:pos x="155" y="107"/>
                </a:cxn>
                <a:cxn ang="0">
                  <a:pos x="159" y="138"/>
                </a:cxn>
                <a:cxn ang="0">
                  <a:pos x="155" y="149"/>
                </a:cxn>
                <a:cxn ang="0">
                  <a:pos x="153" y="134"/>
                </a:cxn>
                <a:cxn ang="0">
                  <a:pos x="146" y="101"/>
                </a:cxn>
                <a:cxn ang="0">
                  <a:pos x="134" y="78"/>
                </a:cxn>
                <a:cxn ang="0">
                  <a:pos x="117" y="58"/>
                </a:cxn>
                <a:cxn ang="0">
                  <a:pos x="97" y="40"/>
                </a:cxn>
                <a:cxn ang="0">
                  <a:pos x="74" y="25"/>
                </a:cxn>
                <a:cxn ang="0">
                  <a:pos x="50" y="15"/>
                </a:cxn>
                <a:cxn ang="0">
                  <a:pos x="27" y="7"/>
                </a:cxn>
                <a:cxn ang="0">
                  <a:pos x="7" y="5"/>
                </a:cxn>
              </a:cxnLst>
              <a:rect l="0" t="0" r="r" b="b"/>
              <a:pathLst>
                <a:path w="160" h="150">
                  <a:moveTo>
                    <a:pt x="0" y="3"/>
                  </a:moveTo>
                  <a:lnTo>
                    <a:pt x="29" y="0"/>
                  </a:lnTo>
                  <a:lnTo>
                    <a:pt x="55" y="8"/>
                  </a:lnTo>
                  <a:lnTo>
                    <a:pt x="83" y="19"/>
                  </a:lnTo>
                  <a:lnTo>
                    <a:pt x="106" y="34"/>
                  </a:lnTo>
                  <a:lnTo>
                    <a:pt x="127" y="55"/>
                  </a:lnTo>
                  <a:lnTo>
                    <a:pt x="143" y="78"/>
                  </a:lnTo>
                  <a:lnTo>
                    <a:pt x="155" y="107"/>
                  </a:lnTo>
                  <a:lnTo>
                    <a:pt x="159" y="138"/>
                  </a:lnTo>
                  <a:lnTo>
                    <a:pt x="155" y="149"/>
                  </a:lnTo>
                  <a:lnTo>
                    <a:pt x="153" y="134"/>
                  </a:lnTo>
                  <a:lnTo>
                    <a:pt x="146" y="101"/>
                  </a:lnTo>
                  <a:lnTo>
                    <a:pt x="134" y="78"/>
                  </a:lnTo>
                  <a:lnTo>
                    <a:pt x="117" y="58"/>
                  </a:lnTo>
                  <a:lnTo>
                    <a:pt x="97" y="40"/>
                  </a:lnTo>
                  <a:lnTo>
                    <a:pt x="74" y="25"/>
                  </a:lnTo>
                  <a:lnTo>
                    <a:pt x="50" y="15"/>
                  </a:lnTo>
                  <a:lnTo>
                    <a:pt x="27" y="7"/>
                  </a:lnTo>
                  <a:lnTo>
                    <a:pt x="7" y="5"/>
                  </a:lnTo>
                </a:path>
              </a:pathLst>
            </a:custGeom>
            <a:solidFill>
              <a:srgbClr val="FFFFFF"/>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sp>
          <p:nvSpPr>
            <p:cNvPr id="210964" name="Freeform 20"/>
            <p:cNvSpPr>
              <a:spLocks/>
            </p:cNvSpPr>
            <p:nvPr/>
          </p:nvSpPr>
          <p:spPr bwMode="auto">
            <a:xfrm>
              <a:off x="5352" y="225"/>
              <a:ext cx="158" cy="151"/>
            </a:xfrm>
            <a:custGeom>
              <a:avLst/>
              <a:gdLst/>
              <a:ahLst/>
              <a:cxnLst>
                <a:cxn ang="0">
                  <a:pos x="157" y="146"/>
                </a:cxn>
                <a:cxn ang="0">
                  <a:pos x="128" y="150"/>
                </a:cxn>
                <a:cxn ang="0">
                  <a:pos x="101" y="141"/>
                </a:cxn>
                <a:cxn ang="0">
                  <a:pos x="74" y="130"/>
                </a:cxn>
                <a:cxn ang="0">
                  <a:pos x="52" y="115"/>
                </a:cxn>
                <a:cxn ang="0">
                  <a:pos x="30" y="94"/>
                </a:cxn>
                <a:cxn ang="0">
                  <a:pos x="15" y="70"/>
                </a:cxn>
                <a:cxn ang="0">
                  <a:pos x="3" y="41"/>
                </a:cxn>
                <a:cxn ang="0">
                  <a:pos x="0" y="10"/>
                </a:cxn>
                <a:cxn ang="0">
                  <a:pos x="3" y="0"/>
                </a:cxn>
                <a:cxn ang="0">
                  <a:pos x="5" y="15"/>
                </a:cxn>
                <a:cxn ang="0">
                  <a:pos x="12" y="47"/>
                </a:cxn>
                <a:cxn ang="0">
                  <a:pos x="24" y="70"/>
                </a:cxn>
                <a:cxn ang="0">
                  <a:pos x="41" y="91"/>
                </a:cxn>
                <a:cxn ang="0">
                  <a:pos x="61" y="109"/>
                </a:cxn>
                <a:cxn ang="0">
                  <a:pos x="83" y="123"/>
                </a:cxn>
                <a:cxn ang="0">
                  <a:pos x="107" y="134"/>
                </a:cxn>
                <a:cxn ang="0">
                  <a:pos x="129" y="142"/>
                </a:cxn>
                <a:cxn ang="0">
                  <a:pos x="149" y="144"/>
                </a:cxn>
              </a:cxnLst>
              <a:rect l="0" t="0" r="r" b="b"/>
              <a:pathLst>
                <a:path w="158" h="151">
                  <a:moveTo>
                    <a:pt x="157" y="146"/>
                  </a:moveTo>
                  <a:lnTo>
                    <a:pt x="128" y="150"/>
                  </a:lnTo>
                  <a:lnTo>
                    <a:pt x="101" y="141"/>
                  </a:lnTo>
                  <a:lnTo>
                    <a:pt x="74" y="130"/>
                  </a:lnTo>
                  <a:lnTo>
                    <a:pt x="52" y="115"/>
                  </a:lnTo>
                  <a:lnTo>
                    <a:pt x="30" y="94"/>
                  </a:lnTo>
                  <a:lnTo>
                    <a:pt x="15" y="70"/>
                  </a:lnTo>
                  <a:lnTo>
                    <a:pt x="3" y="41"/>
                  </a:lnTo>
                  <a:lnTo>
                    <a:pt x="0" y="10"/>
                  </a:lnTo>
                  <a:lnTo>
                    <a:pt x="3" y="0"/>
                  </a:lnTo>
                  <a:lnTo>
                    <a:pt x="5" y="15"/>
                  </a:lnTo>
                  <a:lnTo>
                    <a:pt x="12" y="47"/>
                  </a:lnTo>
                  <a:lnTo>
                    <a:pt x="24" y="70"/>
                  </a:lnTo>
                  <a:lnTo>
                    <a:pt x="41" y="91"/>
                  </a:lnTo>
                  <a:lnTo>
                    <a:pt x="61" y="109"/>
                  </a:lnTo>
                  <a:lnTo>
                    <a:pt x="83" y="123"/>
                  </a:lnTo>
                  <a:lnTo>
                    <a:pt x="107" y="134"/>
                  </a:lnTo>
                  <a:lnTo>
                    <a:pt x="129" y="142"/>
                  </a:lnTo>
                  <a:lnTo>
                    <a:pt x="149" y="144"/>
                  </a:lnTo>
                </a:path>
              </a:pathLst>
            </a:custGeom>
            <a:solidFill>
              <a:schemeClr val="bg1"/>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grpSp>
      <p:grpSp>
        <p:nvGrpSpPr>
          <p:cNvPr id="6" name="Group 21"/>
          <p:cNvGrpSpPr>
            <a:grpSpLocks/>
          </p:cNvGrpSpPr>
          <p:nvPr/>
        </p:nvGrpSpPr>
        <p:grpSpPr bwMode="auto">
          <a:xfrm>
            <a:off x="8585200" y="6324600"/>
            <a:ext cx="508000" cy="469900"/>
            <a:chOff x="5408" y="3984"/>
            <a:chExt cx="320" cy="296"/>
          </a:xfrm>
        </p:grpSpPr>
        <p:sp>
          <p:nvSpPr>
            <p:cNvPr id="210966" name="Oval 22"/>
            <p:cNvSpPr>
              <a:spLocks noChangeArrowheads="1"/>
            </p:cNvSpPr>
            <p:nvPr/>
          </p:nvSpPr>
          <p:spPr bwMode="auto">
            <a:xfrm>
              <a:off x="5408" y="3984"/>
              <a:ext cx="320" cy="296"/>
            </a:xfrm>
            <a:prstGeom prst="ellipse">
              <a:avLst/>
            </a:prstGeom>
            <a:gradFill rotWithShape="0">
              <a:gsLst>
                <a:gs pos="0">
                  <a:srgbClr val="000000"/>
                </a:gs>
                <a:gs pos="100000">
                  <a:schemeClr val="folHlink"/>
                </a:gs>
              </a:gsLst>
              <a:lin ang="18900000" scaled="1"/>
            </a:gradFill>
            <a:ln w="9525">
              <a:noFill/>
              <a:round/>
              <a:headEnd/>
              <a:tailEnd/>
            </a:ln>
            <a:effectLst>
              <a:outerShdw dist="107763" dir="8100000" algn="ctr" rotWithShape="0">
                <a:schemeClr val="bg2"/>
              </a:outerShdw>
            </a:effectLst>
          </p:spPr>
          <p:txBody>
            <a:bodyPr/>
            <a:lstStyle/>
            <a:p>
              <a:endParaRPr lang="en-US">
                <a:solidFill>
                  <a:srgbClr val="FFFFFF"/>
                </a:solidFill>
                <a:latin typeface="Times New Roman" pitchFamily="18" charset="0"/>
              </a:endParaRPr>
            </a:p>
          </p:txBody>
        </p:sp>
        <p:sp>
          <p:nvSpPr>
            <p:cNvPr id="210967" name="Freeform 23"/>
            <p:cNvSpPr>
              <a:spLocks/>
            </p:cNvSpPr>
            <p:nvPr/>
          </p:nvSpPr>
          <p:spPr bwMode="auto">
            <a:xfrm>
              <a:off x="5564" y="3989"/>
              <a:ext cx="160" cy="150"/>
            </a:xfrm>
            <a:custGeom>
              <a:avLst/>
              <a:gdLst/>
              <a:ahLst/>
              <a:cxnLst>
                <a:cxn ang="0">
                  <a:pos x="0" y="3"/>
                </a:cxn>
                <a:cxn ang="0">
                  <a:pos x="29" y="0"/>
                </a:cxn>
                <a:cxn ang="0">
                  <a:pos x="55" y="8"/>
                </a:cxn>
                <a:cxn ang="0">
                  <a:pos x="83" y="19"/>
                </a:cxn>
                <a:cxn ang="0">
                  <a:pos x="106" y="34"/>
                </a:cxn>
                <a:cxn ang="0">
                  <a:pos x="127" y="55"/>
                </a:cxn>
                <a:cxn ang="0">
                  <a:pos x="143" y="78"/>
                </a:cxn>
                <a:cxn ang="0">
                  <a:pos x="155" y="107"/>
                </a:cxn>
                <a:cxn ang="0">
                  <a:pos x="159" y="138"/>
                </a:cxn>
                <a:cxn ang="0">
                  <a:pos x="155" y="149"/>
                </a:cxn>
                <a:cxn ang="0">
                  <a:pos x="153" y="134"/>
                </a:cxn>
                <a:cxn ang="0">
                  <a:pos x="146" y="101"/>
                </a:cxn>
                <a:cxn ang="0">
                  <a:pos x="134" y="78"/>
                </a:cxn>
                <a:cxn ang="0">
                  <a:pos x="117" y="58"/>
                </a:cxn>
                <a:cxn ang="0">
                  <a:pos x="97" y="40"/>
                </a:cxn>
                <a:cxn ang="0">
                  <a:pos x="74" y="25"/>
                </a:cxn>
                <a:cxn ang="0">
                  <a:pos x="50" y="15"/>
                </a:cxn>
                <a:cxn ang="0">
                  <a:pos x="27" y="7"/>
                </a:cxn>
                <a:cxn ang="0">
                  <a:pos x="7" y="5"/>
                </a:cxn>
              </a:cxnLst>
              <a:rect l="0" t="0" r="r" b="b"/>
              <a:pathLst>
                <a:path w="160" h="150">
                  <a:moveTo>
                    <a:pt x="0" y="3"/>
                  </a:moveTo>
                  <a:lnTo>
                    <a:pt x="29" y="0"/>
                  </a:lnTo>
                  <a:lnTo>
                    <a:pt x="55" y="8"/>
                  </a:lnTo>
                  <a:lnTo>
                    <a:pt x="83" y="19"/>
                  </a:lnTo>
                  <a:lnTo>
                    <a:pt x="106" y="34"/>
                  </a:lnTo>
                  <a:lnTo>
                    <a:pt x="127" y="55"/>
                  </a:lnTo>
                  <a:lnTo>
                    <a:pt x="143" y="78"/>
                  </a:lnTo>
                  <a:lnTo>
                    <a:pt x="155" y="107"/>
                  </a:lnTo>
                  <a:lnTo>
                    <a:pt x="159" y="138"/>
                  </a:lnTo>
                  <a:lnTo>
                    <a:pt x="155" y="149"/>
                  </a:lnTo>
                  <a:lnTo>
                    <a:pt x="153" y="134"/>
                  </a:lnTo>
                  <a:lnTo>
                    <a:pt x="146" y="101"/>
                  </a:lnTo>
                  <a:lnTo>
                    <a:pt x="134" y="78"/>
                  </a:lnTo>
                  <a:lnTo>
                    <a:pt x="117" y="58"/>
                  </a:lnTo>
                  <a:lnTo>
                    <a:pt x="97" y="40"/>
                  </a:lnTo>
                  <a:lnTo>
                    <a:pt x="74" y="25"/>
                  </a:lnTo>
                  <a:lnTo>
                    <a:pt x="50" y="15"/>
                  </a:lnTo>
                  <a:lnTo>
                    <a:pt x="27" y="7"/>
                  </a:lnTo>
                  <a:lnTo>
                    <a:pt x="7" y="5"/>
                  </a:lnTo>
                </a:path>
              </a:pathLst>
            </a:custGeom>
            <a:solidFill>
              <a:srgbClr val="FFFFFF"/>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sp>
          <p:nvSpPr>
            <p:cNvPr id="210968" name="Freeform 24"/>
            <p:cNvSpPr>
              <a:spLocks/>
            </p:cNvSpPr>
            <p:nvPr/>
          </p:nvSpPr>
          <p:spPr bwMode="auto">
            <a:xfrm>
              <a:off x="5416" y="4121"/>
              <a:ext cx="158" cy="151"/>
            </a:xfrm>
            <a:custGeom>
              <a:avLst/>
              <a:gdLst/>
              <a:ahLst/>
              <a:cxnLst>
                <a:cxn ang="0">
                  <a:pos x="157" y="146"/>
                </a:cxn>
                <a:cxn ang="0">
                  <a:pos x="128" y="150"/>
                </a:cxn>
                <a:cxn ang="0">
                  <a:pos x="101" y="141"/>
                </a:cxn>
                <a:cxn ang="0">
                  <a:pos x="74" y="130"/>
                </a:cxn>
                <a:cxn ang="0">
                  <a:pos x="52" y="115"/>
                </a:cxn>
                <a:cxn ang="0">
                  <a:pos x="30" y="94"/>
                </a:cxn>
                <a:cxn ang="0">
                  <a:pos x="15" y="70"/>
                </a:cxn>
                <a:cxn ang="0">
                  <a:pos x="3" y="41"/>
                </a:cxn>
                <a:cxn ang="0">
                  <a:pos x="0" y="10"/>
                </a:cxn>
                <a:cxn ang="0">
                  <a:pos x="3" y="0"/>
                </a:cxn>
                <a:cxn ang="0">
                  <a:pos x="5" y="15"/>
                </a:cxn>
                <a:cxn ang="0">
                  <a:pos x="12" y="47"/>
                </a:cxn>
                <a:cxn ang="0">
                  <a:pos x="24" y="70"/>
                </a:cxn>
                <a:cxn ang="0">
                  <a:pos x="41" y="91"/>
                </a:cxn>
                <a:cxn ang="0">
                  <a:pos x="61" y="109"/>
                </a:cxn>
                <a:cxn ang="0">
                  <a:pos x="83" y="123"/>
                </a:cxn>
                <a:cxn ang="0">
                  <a:pos x="107" y="134"/>
                </a:cxn>
                <a:cxn ang="0">
                  <a:pos x="129" y="142"/>
                </a:cxn>
                <a:cxn ang="0">
                  <a:pos x="149" y="144"/>
                </a:cxn>
              </a:cxnLst>
              <a:rect l="0" t="0" r="r" b="b"/>
              <a:pathLst>
                <a:path w="158" h="151">
                  <a:moveTo>
                    <a:pt x="157" y="146"/>
                  </a:moveTo>
                  <a:lnTo>
                    <a:pt x="128" y="150"/>
                  </a:lnTo>
                  <a:lnTo>
                    <a:pt x="101" y="141"/>
                  </a:lnTo>
                  <a:lnTo>
                    <a:pt x="74" y="130"/>
                  </a:lnTo>
                  <a:lnTo>
                    <a:pt x="52" y="115"/>
                  </a:lnTo>
                  <a:lnTo>
                    <a:pt x="30" y="94"/>
                  </a:lnTo>
                  <a:lnTo>
                    <a:pt x="15" y="70"/>
                  </a:lnTo>
                  <a:lnTo>
                    <a:pt x="3" y="41"/>
                  </a:lnTo>
                  <a:lnTo>
                    <a:pt x="0" y="10"/>
                  </a:lnTo>
                  <a:lnTo>
                    <a:pt x="3" y="0"/>
                  </a:lnTo>
                  <a:lnTo>
                    <a:pt x="5" y="15"/>
                  </a:lnTo>
                  <a:lnTo>
                    <a:pt x="12" y="47"/>
                  </a:lnTo>
                  <a:lnTo>
                    <a:pt x="24" y="70"/>
                  </a:lnTo>
                  <a:lnTo>
                    <a:pt x="41" y="91"/>
                  </a:lnTo>
                  <a:lnTo>
                    <a:pt x="61" y="109"/>
                  </a:lnTo>
                  <a:lnTo>
                    <a:pt x="83" y="123"/>
                  </a:lnTo>
                  <a:lnTo>
                    <a:pt x="107" y="134"/>
                  </a:lnTo>
                  <a:lnTo>
                    <a:pt x="129" y="142"/>
                  </a:lnTo>
                  <a:lnTo>
                    <a:pt x="149" y="144"/>
                  </a:lnTo>
                </a:path>
              </a:pathLst>
            </a:custGeom>
            <a:solidFill>
              <a:schemeClr val="bg1"/>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grpSp>
      <p:grpSp>
        <p:nvGrpSpPr>
          <p:cNvPr id="7" name="Group 25"/>
          <p:cNvGrpSpPr>
            <a:grpSpLocks/>
          </p:cNvGrpSpPr>
          <p:nvPr/>
        </p:nvGrpSpPr>
        <p:grpSpPr bwMode="auto">
          <a:xfrm>
            <a:off x="5626100" y="114300"/>
            <a:ext cx="508000" cy="469900"/>
            <a:chOff x="3544" y="72"/>
            <a:chExt cx="320" cy="296"/>
          </a:xfrm>
        </p:grpSpPr>
        <p:sp>
          <p:nvSpPr>
            <p:cNvPr id="210970" name="Oval 26"/>
            <p:cNvSpPr>
              <a:spLocks noChangeArrowheads="1"/>
            </p:cNvSpPr>
            <p:nvPr/>
          </p:nvSpPr>
          <p:spPr bwMode="auto">
            <a:xfrm>
              <a:off x="3544" y="72"/>
              <a:ext cx="320" cy="296"/>
            </a:xfrm>
            <a:prstGeom prst="ellipse">
              <a:avLst/>
            </a:prstGeom>
            <a:gradFill rotWithShape="0">
              <a:gsLst>
                <a:gs pos="0">
                  <a:srgbClr val="000000"/>
                </a:gs>
                <a:gs pos="100000">
                  <a:schemeClr val="folHlink"/>
                </a:gs>
              </a:gsLst>
              <a:lin ang="18900000" scaled="1"/>
            </a:gradFill>
            <a:ln w="9525">
              <a:noFill/>
              <a:round/>
              <a:headEnd/>
              <a:tailEnd/>
            </a:ln>
            <a:effectLst>
              <a:outerShdw dist="107763" dir="8100000" algn="ctr" rotWithShape="0">
                <a:schemeClr val="bg2"/>
              </a:outerShdw>
            </a:effectLst>
          </p:spPr>
          <p:txBody>
            <a:bodyPr/>
            <a:lstStyle/>
            <a:p>
              <a:endParaRPr lang="en-US">
                <a:solidFill>
                  <a:srgbClr val="FFFFFF"/>
                </a:solidFill>
                <a:latin typeface="Times New Roman" pitchFamily="18" charset="0"/>
              </a:endParaRPr>
            </a:p>
          </p:txBody>
        </p:sp>
        <p:sp>
          <p:nvSpPr>
            <p:cNvPr id="210971" name="Freeform 27"/>
            <p:cNvSpPr>
              <a:spLocks/>
            </p:cNvSpPr>
            <p:nvPr/>
          </p:nvSpPr>
          <p:spPr bwMode="auto">
            <a:xfrm>
              <a:off x="3700" y="77"/>
              <a:ext cx="160" cy="150"/>
            </a:xfrm>
            <a:custGeom>
              <a:avLst/>
              <a:gdLst/>
              <a:ahLst/>
              <a:cxnLst>
                <a:cxn ang="0">
                  <a:pos x="0" y="3"/>
                </a:cxn>
                <a:cxn ang="0">
                  <a:pos x="29" y="0"/>
                </a:cxn>
                <a:cxn ang="0">
                  <a:pos x="55" y="8"/>
                </a:cxn>
                <a:cxn ang="0">
                  <a:pos x="83" y="19"/>
                </a:cxn>
                <a:cxn ang="0">
                  <a:pos x="106" y="34"/>
                </a:cxn>
                <a:cxn ang="0">
                  <a:pos x="127" y="55"/>
                </a:cxn>
                <a:cxn ang="0">
                  <a:pos x="143" y="78"/>
                </a:cxn>
                <a:cxn ang="0">
                  <a:pos x="155" y="107"/>
                </a:cxn>
                <a:cxn ang="0">
                  <a:pos x="159" y="138"/>
                </a:cxn>
                <a:cxn ang="0">
                  <a:pos x="155" y="149"/>
                </a:cxn>
                <a:cxn ang="0">
                  <a:pos x="153" y="134"/>
                </a:cxn>
                <a:cxn ang="0">
                  <a:pos x="146" y="101"/>
                </a:cxn>
                <a:cxn ang="0">
                  <a:pos x="134" y="78"/>
                </a:cxn>
                <a:cxn ang="0">
                  <a:pos x="117" y="58"/>
                </a:cxn>
                <a:cxn ang="0">
                  <a:pos x="97" y="40"/>
                </a:cxn>
                <a:cxn ang="0">
                  <a:pos x="74" y="25"/>
                </a:cxn>
                <a:cxn ang="0">
                  <a:pos x="50" y="15"/>
                </a:cxn>
                <a:cxn ang="0">
                  <a:pos x="27" y="7"/>
                </a:cxn>
                <a:cxn ang="0">
                  <a:pos x="7" y="5"/>
                </a:cxn>
              </a:cxnLst>
              <a:rect l="0" t="0" r="r" b="b"/>
              <a:pathLst>
                <a:path w="160" h="150">
                  <a:moveTo>
                    <a:pt x="0" y="3"/>
                  </a:moveTo>
                  <a:lnTo>
                    <a:pt x="29" y="0"/>
                  </a:lnTo>
                  <a:lnTo>
                    <a:pt x="55" y="8"/>
                  </a:lnTo>
                  <a:lnTo>
                    <a:pt x="83" y="19"/>
                  </a:lnTo>
                  <a:lnTo>
                    <a:pt x="106" y="34"/>
                  </a:lnTo>
                  <a:lnTo>
                    <a:pt x="127" y="55"/>
                  </a:lnTo>
                  <a:lnTo>
                    <a:pt x="143" y="78"/>
                  </a:lnTo>
                  <a:lnTo>
                    <a:pt x="155" y="107"/>
                  </a:lnTo>
                  <a:lnTo>
                    <a:pt x="159" y="138"/>
                  </a:lnTo>
                  <a:lnTo>
                    <a:pt x="155" y="149"/>
                  </a:lnTo>
                  <a:lnTo>
                    <a:pt x="153" y="134"/>
                  </a:lnTo>
                  <a:lnTo>
                    <a:pt x="146" y="101"/>
                  </a:lnTo>
                  <a:lnTo>
                    <a:pt x="134" y="78"/>
                  </a:lnTo>
                  <a:lnTo>
                    <a:pt x="117" y="58"/>
                  </a:lnTo>
                  <a:lnTo>
                    <a:pt x="97" y="40"/>
                  </a:lnTo>
                  <a:lnTo>
                    <a:pt x="74" y="25"/>
                  </a:lnTo>
                  <a:lnTo>
                    <a:pt x="50" y="15"/>
                  </a:lnTo>
                  <a:lnTo>
                    <a:pt x="27" y="7"/>
                  </a:lnTo>
                  <a:lnTo>
                    <a:pt x="7" y="5"/>
                  </a:lnTo>
                </a:path>
              </a:pathLst>
            </a:custGeom>
            <a:solidFill>
              <a:srgbClr val="FFFFFF"/>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sp>
          <p:nvSpPr>
            <p:cNvPr id="210972" name="Freeform 28"/>
            <p:cNvSpPr>
              <a:spLocks/>
            </p:cNvSpPr>
            <p:nvPr/>
          </p:nvSpPr>
          <p:spPr bwMode="auto">
            <a:xfrm>
              <a:off x="3552" y="209"/>
              <a:ext cx="158" cy="151"/>
            </a:xfrm>
            <a:custGeom>
              <a:avLst/>
              <a:gdLst/>
              <a:ahLst/>
              <a:cxnLst>
                <a:cxn ang="0">
                  <a:pos x="157" y="146"/>
                </a:cxn>
                <a:cxn ang="0">
                  <a:pos x="128" y="150"/>
                </a:cxn>
                <a:cxn ang="0">
                  <a:pos x="101" y="141"/>
                </a:cxn>
                <a:cxn ang="0">
                  <a:pos x="74" y="130"/>
                </a:cxn>
                <a:cxn ang="0">
                  <a:pos x="52" y="115"/>
                </a:cxn>
                <a:cxn ang="0">
                  <a:pos x="30" y="94"/>
                </a:cxn>
                <a:cxn ang="0">
                  <a:pos x="15" y="70"/>
                </a:cxn>
                <a:cxn ang="0">
                  <a:pos x="3" y="41"/>
                </a:cxn>
                <a:cxn ang="0">
                  <a:pos x="0" y="10"/>
                </a:cxn>
                <a:cxn ang="0">
                  <a:pos x="3" y="0"/>
                </a:cxn>
                <a:cxn ang="0">
                  <a:pos x="5" y="15"/>
                </a:cxn>
                <a:cxn ang="0">
                  <a:pos x="12" y="47"/>
                </a:cxn>
                <a:cxn ang="0">
                  <a:pos x="24" y="70"/>
                </a:cxn>
                <a:cxn ang="0">
                  <a:pos x="41" y="91"/>
                </a:cxn>
                <a:cxn ang="0">
                  <a:pos x="61" y="109"/>
                </a:cxn>
                <a:cxn ang="0">
                  <a:pos x="83" y="123"/>
                </a:cxn>
                <a:cxn ang="0">
                  <a:pos x="107" y="134"/>
                </a:cxn>
                <a:cxn ang="0">
                  <a:pos x="129" y="142"/>
                </a:cxn>
                <a:cxn ang="0">
                  <a:pos x="149" y="144"/>
                </a:cxn>
              </a:cxnLst>
              <a:rect l="0" t="0" r="r" b="b"/>
              <a:pathLst>
                <a:path w="158" h="151">
                  <a:moveTo>
                    <a:pt x="157" y="146"/>
                  </a:moveTo>
                  <a:lnTo>
                    <a:pt x="128" y="150"/>
                  </a:lnTo>
                  <a:lnTo>
                    <a:pt x="101" y="141"/>
                  </a:lnTo>
                  <a:lnTo>
                    <a:pt x="74" y="130"/>
                  </a:lnTo>
                  <a:lnTo>
                    <a:pt x="52" y="115"/>
                  </a:lnTo>
                  <a:lnTo>
                    <a:pt x="30" y="94"/>
                  </a:lnTo>
                  <a:lnTo>
                    <a:pt x="15" y="70"/>
                  </a:lnTo>
                  <a:lnTo>
                    <a:pt x="3" y="41"/>
                  </a:lnTo>
                  <a:lnTo>
                    <a:pt x="0" y="10"/>
                  </a:lnTo>
                  <a:lnTo>
                    <a:pt x="3" y="0"/>
                  </a:lnTo>
                  <a:lnTo>
                    <a:pt x="5" y="15"/>
                  </a:lnTo>
                  <a:lnTo>
                    <a:pt x="12" y="47"/>
                  </a:lnTo>
                  <a:lnTo>
                    <a:pt x="24" y="70"/>
                  </a:lnTo>
                  <a:lnTo>
                    <a:pt x="41" y="91"/>
                  </a:lnTo>
                  <a:lnTo>
                    <a:pt x="61" y="109"/>
                  </a:lnTo>
                  <a:lnTo>
                    <a:pt x="83" y="123"/>
                  </a:lnTo>
                  <a:lnTo>
                    <a:pt x="107" y="134"/>
                  </a:lnTo>
                  <a:lnTo>
                    <a:pt x="129" y="142"/>
                  </a:lnTo>
                  <a:lnTo>
                    <a:pt x="149" y="144"/>
                  </a:lnTo>
                </a:path>
              </a:pathLst>
            </a:custGeom>
            <a:solidFill>
              <a:schemeClr val="bg1"/>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grpSp>
      <p:grpSp>
        <p:nvGrpSpPr>
          <p:cNvPr id="8" name="Group 29"/>
          <p:cNvGrpSpPr>
            <a:grpSpLocks/>
          </p:cNvGrpSpPr>
          <p:nvPr/>
        </p:nvGrpSpPr>
        <p:grpSpPr bwMode="auto">
          <a:xfrm>
            <a:off x="88900" y="3200400"/>
            <a:ext cx="508000" cy="469900"/>
            <a:chOff x="56" y="2016"/>
            <a:chExt cx="320" cy="296"/>
          </a:xfrm>
        </p:grpSpPr>
        <p:sp>
          <p:nvSpPr>
            <p:cNvPr id="210974" name="Oval 30"/>
            <p:cNvSpPr>
              <a:spLocks noChangeArrowheads="1"/>
            </p:cNvSpPr>
            <p:nvPr/>
          </p:nvSpPr>
          <p:spPr bwMode="auto">
            <a:xfrm>
              <a:off x="56" y="2016"/>
              <a:ext cx="320" cy="296"/>
            </a:xfrm>
            <a:prstGeom prst="ellipse">
              <a:avLst/>
            </a:prstGeom>
            <a:gradFill rotWithShape="0">
              <a:gsLst>
                <a:gs pos="0">
                  <a:srgbClr val="000000"/>
                </a:gs>
                <a:gs pos="100000">
                  <a:schemeClr val="folHlink"/>
                </a:gs>
              </a:gsLst>
              <a:lin ang="18900000" scaled="1"/>
            </a:gradFill>
            <a:ln w="9525">
              <a:noFill/>
              <a:round/>
              <a:headEnd/>
              <a:tailEnd/>
            </a:ln>
            <a:effectLst>
              <a:outerShdw dist="107763" dir="8100000" algn="ctr" rotWithShape="0">
                <a:schemeClr val="bg2"/>
              </a:outerShdw>
            </a:effectLst>
          </p:spPr>
          <p:txBody>
            <a:bodyPr/>
            <a:lstStyle/>
            <a:p>
              <a:endParaRPr lang="en-US">
                <a:solidFill>
                  <a:srgbClr val="FFFFFF"/>
                </a:solidFill>
                <a:latin typeface="Times New Roman" pitchFamily="18" charset="0"/>
              </a:endParaRPr>
            </a:p>
          </p:txBody>
        </p:sp>
        <p:sp>
          <p:nvSpPr>
            <p:cNvPr id="210975" name="Freeform 31"/>
            <p:cNvSpPr>
              <a:spLocks/>
            </p:cNvSpPr>
            <p:nvPr/>
          </p:nvSpPr>
          <p:spPr bwMode="auto">
            <a:xfrm>
              <a:off x="212" y="2021"/>
              <a:ext cx="160" cy="150"/>
            </a:xfrm>
            <a:custGeom>
              <a:avLst/>
              <a:gdLst/>
              <a:ahLst/>
              <a:cxnLst>
                <a:cxn ang="0">
                  <a:pos x="0" y="3"/>
                </a:cxn>
                <a:cxn ang="0">
                  <a:pos x="29" y="0"/>
                </a:cxn>
                <a:cxn ang="0">
                  <a:pos x="55" y="8"/>
                </a:cxn>
                <a:cxn ang="0">
                  <a:pos x="83" y="19"/>
                </a:cxn>
                <a:cxn ang="0">
                  <a:pos x="106" y="34"/>
                </a:cxn>
                <a:cxn ang="0">
                  <a:pos x="127" y="55"/>
                </a:cxn>
                <a:cxn ang="0">
                  <a:pos x="143" y="78"/>
                </a:cxn>
                <a:cxn ang="0">
                  <a:pos x="155" y="107"/>
                </a:cxn>
                <a:cxn ang="0">
                  <a:pos x="159" y="138"/>
                </a:cxn>
                <a:cxn ang="0">
                  <a:pos x="155" y="149"/>
                </a:cxn>
                <a:cxn ang="0">
                  <a:pos x="153" y="134"/>
                </a:cxn>
                <a:cxn ang="0">
                  <a:pos x="146" y="101"/>
                </a:cxn>
                <a:cxn ang="0">
                  <a:pos x="134" y="78"/>
                </a:cxn>
                <a:cxn ang="0">
                  <a:pos x="117" y="58"/>
                </a:cxn>
                <a:cxn ang="0">
                  <a:pos x="97" y="40"/>
                </a:cxn>
                <a:cxn ang="0">
                  <a:pos x="74" y="25"/>
                </a:cxn>
                <a:cxn ang="0">
                  <a:pos x="50" y="15"/>
                </a:cxn>
                <a:cxn ang="0">
                  <a:pos x="27" y="7"/>
                </a:cxn>
                <a:cxn ang="0">
                  <a:pos x="7" y="5"/>
                </a:cxn>
              </a:cxnLst>
              <a:rect l="0" t="0" r="r" b="b"/>
              <a:pathLst>
                <a:path w="160" h="150">
                  <a:moveTo>
                    <a:pt x="0" y="3"/>
                  </a:moveTo>
                  <a:lnTo>
                    <a:pt x="29" y="0"/>
                  </a:lnTo>
                  <a:lnTo>
                    <a:pt x="55" y="8"/>
                  </a:lnTo>
                  <a:lnTo>
                    <a:pt x="83" y="19"/>
                  </a:lnTo>
                  <a:lnTo>
                    <a:pt x="106" y="34"/>
                  </a:lnTo>
                  <a:lnTo>
                    <a:pt x="127" y="55"/>
                  </a:lnTo>
                  <a:lnTo>
                    <a:pt x="143" y="78"/>
                  </a:lnTo>
                  <a:lnTo>
                    <a:pt x="155" y="107"/>
                  </a:lnTo>
                  <a:lnTo>
                    <a:pt x="159" y="138"/>
                  </a:lnTo>
                  <a:lnTo>
                    <a:pt x="155" y="149"/>
                  </a:lnTo>
                  <a:lnTo>
                    <a:pt x="153" y="134"/>
                  </a:lnTo>
                  <a:lnTo>
                    <a:pt x="146" y="101"/>
                  </a:lnTo>
                  <a:lnTo>
                    <a:pt x="134" y="78"/>
                  </a:lnTo>
                  <a:lnTo>
                    <a:pt x="117" y="58"/>
                  </a:lnTo>
                  <a:lnTo>
                    <a:pt x="97" y="40"/>
                  </a:lnTo>
                  <a:lnTo>
                    <a:pt x="74" y="25"/>
                  </a:lnTo>
                  <a:lnTo>
                    <a:pt x="50" y="15"/>
                  </a:lnTo>
                  <a:lnTo>
                    <a:pt x="27" y="7"/>
                  </a:lnTo>
                  <a:lnTo>
                    <a:pt x="7" y="5"/>
                  </a:lnTo>
                </a:path>
              </a:pathLst>
            </a:custGeom>
            <a:solidFill>
              <a:srgbClr val="FFFFFF"/>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sp>
          <p:nvSpPr>
            <p:cNvPr id="210976" name="Freeform 32"/>
            <p:cNvSpPr>
              <a:spLocks/>
            </p:cNvSpPr>
            <p:nvPr/>
          </p:nvSpPr>
          <p:spPr bwMode="auto">
            <a:xfrm>
              <a:off x="64" y="2153"/>
              <a:ext cx="158" cy="151"/>
            </a:xfrm>
            <a:custGeom>
              <a:avLst/>
              <a:gdLst/>
              <a:ahLst/>
              <a:cxnLst>
                <a:cxn ang="0">
                  <a:pos x="157" y="146"/>
                </a:cxn>
                <a:cxn ang="0">
                  <a:pos x="128" y="150"/>
                </a:cxn>
                <a:cxn ang="0">
                  <a:pos x="101" y="141"/>
                </a:cxn>
                <a:cxn ang="0">
                  <a:pos x="74" y="130"/>
                </a:cxn>
                <a:cxn ang="0">
                  <a:pos x="52" y="115"/>
                </a:cxn>
                <a:cxn ang="0">
                  <a:pos x="30" y="94"/>
                </a:cxn>
                <a:cxn ang="0">
                  <a:pos x="15" y="70"/>
                </a:cxn>
                <a:cxn ang="0">
                  <a:pos x="3" y="41"/>
                </a:cxn>
                <a:cxn ang="0">
                  <a:pos x="0" y="10"/>
                </a:cxn>
                <a:cxn ang="0">
                  <a:pos x="3" y="0"/>
                </a:cxn>
                <a:cxn ang="0">
                  <a:pos x="5" y="15"/>
                </a:cxn>
                <a:cxn ang="0">
                  <a:pos x="12" y="47"/>
                </a:cxn>
                <a:cxn ang="0">
                  <a:pos x="24" y="70"/>
                </a:cxn>
                <a:cxn ang="0">
                  <a:pos x="41" y="91"/>
                </a:cxn>
                <a:cxn ang="0">
                  <a:pos x="61" y="109"/>
                </a:cxn>
                <a:cxn ang="0">
                  <a:pos x="83" y="123"/>
                </a:cxn>
                <a:cxn ang="0">
                  <a:pos x="107" y="134"/>
                </a:cxn>
                <a:cxn ang="0">
                  <a:pos x="129" y="142"/>
                </a:cxn>
                <a:cxn ang="0">
                  <a:pos x="149" y="144"/>
                </a:cxn>
              </a:cxnLst>
              <a:rect l="0" t="0" r="r" b="b"/>
              <a:pathLst>
                <a:path w="158" h="151">
                  <a:moveTo>
                    <a:pt x="157" y="146"/>
                  </a:moveTo>
                  <a:lnTo>
                    <a:pt x="128" y="150"/>
                  </a:lnTo>
                  <a:lnTo>
                    <a:pt x="101" y="141"/>
                  </a:lnTo>
                  <a:lnTo>
                    <a:pt x="74" y="130"/>
                  </a:lnTo>
                  <a:lnTo>
                    <a:pt x="52" y="115"/>
                  </a:lnTo>
                  <a:lnTo>
                    <a:pt x="30" y="94"/>
                  </a:lnTo>
                  <a:lnTo>
                    <a:pt x="15" y="70"/>
                  </a:lnTo>
                  <a:lnTo>
                    <a:pt x="3" y="41"/>
                  </a:lnTo>
                  <a:lnTo>
                    <a:pt x="0" y="10"/>
                  </a:lnTo>
                  <a:lnTo>
                    <a:pt x="3" y="0"/>
                  </a:lnTo>
                  <a:lnTo>
                    <a:pt x="5" y="15"/>
                  </a:lnTo>
                  <a:lnTo>
                    <a:pt x="12" y="47"/>
                  </a:lnTo>
                  <a:lnTo>
                    <a:pt x="24" y="70"/>
                  </a:lnTo>
                  <a:lnTo>
                    <a:pt x="41" y="91"/>
                  </a:lnTo>
                  <a:lnTo>
                    <a:pt x="61" y="109"/>
                  </a:lnTo>
                  <a:lnTo>
                    <a:pt x="83" y="123"/>
                  </a:lnTo>
                  <a:lnTo>
                    <a:pt x="107" y="134"/>
                  </a:lnTo>
                  <a:lnTo>
                    <a:pt x="129" y="142"/>
                  </a:lnTo>
                  <a:lnTo>
                    <a:pt x="149" y="144"/>
                  </a:lnTo>
                </a:path>
              </a:pathLst>
            </a:custGeom>
            <a:solidFill>
              <a:schemeClr val="bg1"/>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grpSp>
      <p:grpSp>
        <p:nvGrpSpPr>
          <p:cNvPr id="9" name="Group 33"/>
          <p:cNvGrpSpPr>
            <a:grpSpLocks/>
          </p:cNvGrpSpPr>
          <p:nvPr/>
        </p:nvGrpSpPr>
        <p:grpSpPr bwMode="auto">
          <a:xfrm>
            <a:off x="8559800" y="3327400"/>
            <a:ext cx="508000" cy="469900"/>
            <a:chOff x="5392" y="2096"/>
            <a:chExt cx="320" cy="296"/>
          </a:xfrm>
        </p:grpSpPr>
        <p:sp>
          <p:nvSpPr>
            <p:cNvPr id="210978" name="Oval 34"/>
            <p:cNvSpPr>
              <a:spLocks noChangeArrowheads="1"/>
            </p:cNvSpPr>
            <p:nvPr/>
          </p:nvSpPr>
          <p:spPr bwMode="auto">
            <a:xfrm>
              <a:off x="5392" y="2096"/>
              <a:ext cx="320" cy="296"/>
            </a:xfrm>
            <a:prstGeom prst="ellipse">
              <a:avLst/>
            </a:prstGeom>
            <a:gradFill rotWithShape="0">
              <a:gsLst>
                <a:gs pos="0">
                  <a:srgbClr val="000000"/>
                </a:gs>
                <a:gs pos="100000">
                  <a:schemeClr val="folHlink"/>
                </a:gs>
              </a:gsLst>
              <a:lin ang="18900000" scaled="1"/>
            </a:gradFill>
            <a:ln w="9525">
              <a:noFill/>
              <a:round/>
              <a:headEnd/>
              <a:tailEnd/>
            </a:ln>
            <a:effectLst>
              <a:outerShdw dist="107763" dir="8100000" algn="ctr" rotWithShape="0">
                <a:schemeClr val="bg2"/>
              </a:outerShdw>
            </a:effectLst>
          </p:spPr>
          <p:txBody>
            <a:bodyPr/>
            <a:lstStyle/>
            <a:p>
              <a:endParaRPr lang="en-US">
                <a:solidFill>
                  <a:srgbClr val="FFFFFF"/>
                </a:solidFill>
                <a:latin typeface="Times New Roman" pitchFamily="18" charset="0"/>
              </a:endParaRPr>
            </a:p>
          </p:txBody>
        </p:sp>
        <p:sp>
          <p:nvSpPr>
            <p:cNvPr id="210979" name="Freeform 35"/>
            <p:cNvSpPr>
              <a:spLocks/>
            </p:cNvSpPr>
            <p:nvPr/>
          </p:nvSpPr>
          <p:spPr bwMode="auto">
            <a:xfrm>
              <a:off x="5548" y="2101"/>
              <a:ext cx="160" cy="150"/>
            </a:xfrm>
            <a:custGeom>
              <a:avLst/>
              <a:gdLst/>
              <a:ahLst/>
              <a:cxnLst>
                <a:cxn ang="0">
                  <a:pos x="0" y="3"/>
                </a:cxn>
                <a:cxn ang="0">
                  <a:pos x="29" y="0"/>
                </a:cxn>
                <a:cxn ang="0">
                  <a:pos x="55" y="8"/>
                </a:cxn>
                <a:cxn ang="0">
                  <a:pos x="83" y="19"/>
                </a:cxn>
                <a:cxn ang="0">
                  <a:pos x="106" y="34"/>
                </a:cxn>
                <a:cxn ang="0">
                  <a:pos x="127" y="55"/>
                </a:cxn>
                <a:cxn ang="0">
                  <a:pos x="143" y="78"/>
                </a:cxn>
                <a:cxn ang="0">
                  <a:pos x="155" y="107"/>
                </a:cxn>
                <a:cxn ang="0">
                  <a:pos x="159" y="138"/>
                </a:cxn>
                <a:cxn ang="0">
                  <a:pos x="155" y="149"/>
                </a:cxn>
                <a:cxn ang="0">
                  <a:pos x="153" y="134"/>
                </a:cxn>
                <a:cxn ang="0">
                  <a:pos x="146" y="101"/>
                </a:cxn>
                <a:cxn ang="0">
                  <a:pos x="134" y="78"/>
                </a:cxn>
                <a:cxn ang="0">
                  <a:pos x="117" y="58"/>
                </a:cxn>
                <a:cxn ang="0">
                  <a:pos x="97" y="40"/>
                </a:cxn>
                <a:cxn ang="0">
                  <a:pos x="74" y="25"/>
                </a:cxn>
                <a:cxn ang="0">
                  <a:pos x="50" y="15"/>
                </a:cxn>
                <a:cxn ang="0">
                  <a:pos x="27" y="7"/>
                </a:cxn>
                <a:cxn ang="0">
                  <a:pos x="7" y="5"/>
                </a:cxn>
              </a:cxnLst>
              <a:rect l="0" t="0" r="r" b="b"/>
              <a:pathLst>
                <a:path w="160" h="150">
                  <a:moveTo>
                    <a:pt x="0" y="3"/>
                  </a:moveTo>
                  <a:lnTo>
                    <a:pt x="29" y="0"/>
                  </a:lnTo>
                  <a:lnTo>
                    <a:pt x="55" y="8"/>
                  </a:lnTo>
                  <a:lnTo>
                    <a:pt x="83" y="19"/>
                  </a:lnTo>
                  <a:lnTo>
                    <a:pt x="106" y="34"/>
                  </a:lnTo>
                  <a:lnTo>
                    <a:pt x="127" y="55"/>
                  </a:lnTo>
                  <a:lnTo>
                    <a:pt x="143" y="78"/>
                  </a:lnTo>
                  <a:lnTo>
                    <a:pt x="155" y="107"/>
                  </a:lnTo>
                  <a:lnTo>
                    <a:pt x="159" y="138"/>
                  </a:lnTo>
                  <a:lnTo>
                    <a:pt x="155" y="149"/>
                  </a:lnTo>
                  <a:lnTo>
                    <a:pt x="153" y="134"/>
                  </a:lnTo>
                  <a:lnTo>
                    <a:pt x="146" y="101"/>
                  </a:lnTo>
                  <a:lnTo>
                    <a:pt x="134" y="78"/>
                  </a:lnTo>
                  <a:lnTo>
                    <a:pt x="117" y="58"/>
                  </a:lnTo>
                  <a:lnTo>
                    <a:pt x="97" y="40"/>
                  </a:lnTo>
                  <a:lnTo>
                    <a:pt x="74" y="25"/>
                  </a:lnTo>
                  <a:lnTo>
                    <a:pt x="50" y="15"/>
                  </a:lnTo>
                  <a:lnTo>
                    <a:pt x="27" y="7"/>
                  </a:lnTo>
                  <a:lnTo>
                    <a:pt x="7" y="5"/>
                  </a:lnTo>
                </a:path>
              </a:pathLst>
            </a:custGeom>
            <a:solidFill>
              <a:srgbClr val="FFFFFF"/>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sp>
          <p:nvSpPr>
            <p:cNvPr id="210980" name="Freeform 36"/>
            <p:cNvSpPr>
              <a:spLocks/>
            </p:cNvSpPr>
            <p:nvPr/>
          </p:nvSpPr>
          <p:spPr bwMode="auto">
            <a:xfrm>
              <a:off x="5400" y="2233"/>
              <a:ext cx="158" cy="151"/>
            </a:xfrm>
            <a:custGeom>
              <a:avLst/>
              <a:gdLst/>
              <a:ahLst/>
              <a:cxnLst>
                <a:cxn ang="0">
                  <a:pos x="157" y="146"/>
                </a:cxn>
                <a:cxn ang="0">
                  <a:pos x="128" y="150"/>
                </a:cxn>
                <a:cxn ang="0">
                  <a:pos x="101" y="141"/>
                </a:cxn>
                <a:cxn ang="0">
                  <a:pos x="74" y="130"/>
                </a:cxn>
                <a:cxn ang="0">
                  <a:pos x="52" y="115"/>
                </a:cxn>
                <a:cxn ang="0">
                  <a:pos x="30" y="94"/>
                </a:cxn>
                <a:cxn ang="0">
                  <a:pos x="15" y="70"/>
                </a:cxn>
                <a:cxn ang="0">
                  <a:pos x="3" y="41"/>
                </a:cxn>
                <a:cxn ang="0">
                  <a:pos x="0" y="10"/>
                </a:cxn>
                <a:cxn ang="0">
                  <a:pos x="3" y="0"/>
                </a:cxn>
                <a:cxn ang="0">
                  <a:pos x="5" y="15"/>
                </a:cxn>
                <a:cxn ang="0">
                  <a:pos x="12" y="47"/>
                </a:cxn>
                <a:cxn ang="0">
                  <a:pos x="24" y="70"/>
                </a:cxn>
                <a:cxn ang="0">
                  <a:pos x="41" y="91"/>
                </a:cxn>
                <a:cxn ang="0">
                  <a:pos x="61" y="109"/>
                </a:cxn>
                <a:cxn ang="0">
                  <a:pos x="83" y="123"/>
                </a:cxn>
                <a:cxn ang="0">
                  <a:pos x="107" y="134"/>
                </a:cxn>
                <a:cxn ang="0">
                  <a:pos x="129" y="142"/>
                </a:cxn>
                <a:cxn ang="0">
                  <a:pos x="149" y="144"/>
                </a:cxn>
              </a:cxnLst>
              <a:rect l="0" t="0" r="r" b="b"/>
              <a:pathLst>
                <a:path w="158" h="151">
                  <a:moveTo>
                    <a:pt x="157" y="146"/>
                  </a:moveTo>
                  <a:lnTo>
                    <a:pt x="128" y="150"/>
                  </a:lnTo>
                  <a:lnTo>
                    <a:pt x="101" y="141"/>
                  </a:lnTo>
                  <a:lnTo>
                    <a:pt x="74" y="130"/>
                  </a:lnTo>
                  <a:lnTo>
                    <a:pt x="52" y="115"/>
                  </a:lnTo>
                  <a:lnTo>
                    <a:pt x="30" y="94"/>
                  </a:lnTo>
                  <a:lnTo>
                    <a:pt x="15" y="70"/>
                  </a:lnTo>
                  <a:lnTo>
                    <a:pt x="3" y="41"/>
                  </a:lnTo>
                  <a:lnTo>
                    <a:pt x="0" y="10"/>
                  </a:lnTo>
                  <a:lnTo>
                    <a:pt x="3" y="0"/>
                  </a:lnTo>
                  <a:lnTo>
                    <a:pt x="5" y="15"/>
                  </a:lnTo>
                  <a:lnTo>
                    <a:pt x="12" y="47"/>
                  </a:lnTo>
                  <a:lnTo>
                    <a:pt x="24" y="70"/>
                  </a:lnTo>
                  <a:lnTo>
                    <a:pt x="41" y="91"/>
                  </a:lnTo>
                  <a:lnTo>
                    <a:pt x="61" y="109"/>
                  </a:lnTo>
                  <a:lnTo>
                    <a:pt x="83" y="123"/>
                  </a:lnTo>
                  <a:lnTo>
                    <a:pt x="107" y="134"/>
                  </a:lnTo>
                  <a:lnTo>
                    <a:pt x="129" y="142"/>
                  </a:lnTo>
                  <a:lnTo>
                    <a:pt x="149" y="144"/>
                  </a:lnTo>
                </a:path>
              </a:pathLst>
            </a:custGeom>
            <a:solidFill>
              <a:schemeClr val="bg1"/>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grpSp>
      <p:sp>
        <p:nvSpPr>
          <p:cNvPr id="210981" name="Rectangle 37"/>
          <p:cNvSpPr>
            <a:spLocks noGrp="1" noChangeArrowheads="1"/>
          </p:cNvSpPr>
          <p:nvPr>
            <p:ph type="ctrTitle" sz="quarter"/>
          </p:nvPr>
        </p:nvSpPr>
        <p:spPr>
          <a:xfrm>
            <a:off x="685800" y="2286000"/>
            <a:ext cx="7772400" cy="1143000"/>
          </a:xfrm>
        </p:spPr>
        <p:txBody>
          <a:bodyPr lIns="91440" tIns="45720" rIns="91440" bIns="45720"/>
          <a:lstStyle>
            <a:lvl1pPr>
              <a:defRPr>
                <a:effectLst>
                  <a:outerShdw blurRad="38100" dist="38100" dir="2700000" algn="tl">
                    <a:srgbClr val="000000"/>
                  </a:outerShdw>
                </a:effectLst>
              </a:defRPr>
            </a:lvl1pPr>
          </a:lstStyle>
          <a:p>
            <a:r>
              <a:rPr lang="en-US"/>
              <a:t>Click to edit Master title style</a:t>
            </a:r>
          </a:p>
        </p:txBody>
      </p:sp>
      <p:sp>
        <p:nvSpPr>
          <p:cNvPr id="210982" name="Rectangle 38"/>
          <p:cNvSpPr>
            <a:spLocks noGrp="1" noChangeArrowheads="1"/>
          </p:cNvSpPr>
          <p:nvPr>
            <p:ph type="subTitle" sz="quarter" idx="1"/>
          </p:nvPr>
        </p:nvSpPr>
        <p:spPr>
          <a:xfrm>
            <a:off x="1371600" y="3886200"/>
            <a:ext cx="6400800" cy="1752600"/>
          </a:xfrm>
        </p:spPr>
        <p:txBody>
          <a:bodyPr lIns="91440" tIns="45720" rIns="91440" bIns="45720"/>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10981"/>
                                        </p:tgtEl>
                                        <p:attrNameLst>
                                          <p:attrName>style.visibility</p:attrName>
                                        </p:attrNameLst>
                                      </p:cBhvr>
                                      <p:to>
                                        <p:strVal val="visible"/>
                                      </p:to>
                                    </p:set>
                                    <p:animEffect transition="in" filter="barn(outVertical)">
                                      <p:cBhvr>
                                        <p:cTn id="7" dur="500"/>
                                        <p:tgtEl>
                                          <p:spTgt spid="21098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0982">
                                            <p:txEl>
                                              <p:pRg st="0" end="0"/>
                                            </p:txEl>
                                          </p:spTgt>
                                        </p:tgtEl>
                                        <p:attrNameLst>
                                          <p:attrName>style.visibility</p:attrName>
                                        </p:attrNameLst>
                                      </p:cBhvr>
                                      <p:to>
                                        <p:strVal val="visible"/>
                                      </p:to>
                                    </p:set>
                                    <p:animEffect transition="in" filter="wipe(up)">
                                      <p:cBhvr>
                                        <p:cTn id="11" dur="500"/>
                                        <p:tgtEl>
                                          <p:spTgt spid="2109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81" grpId="0" autoUpdateAnimBg="0"/>
      <p:bldP spid="210982" grpId="0" build="p" autoUpdateAnimBg="0" advAuto="0">
        <p:tmplLst>
          <p:tmpl lvl="1">
            <p:tnLst>
              <p:par>
                <p:cTn presetID="22" presetClass="entr" presetSubtype="1" fill="hold" nodeType="afterEffect">
                  <p:stCondLst>
                    <p:cond delay="0"/>
                  </p:stCondLst>
                  <p:childTnLst>
                    <p:set>
                      <p:cBhvr>
                        <p:cTn dur="1" fill="hold">
                          <p:stCondLst>
                            <p:cond delay="0"/>
                          </p:stCondLst>
                        </p:cTn>
                        <p:tgtEl>
                          <p:spTgt spid="210982"/>
                        </p:tgtEl>
                        <p:attrNameLst>
                          <p:attrName>style.visibility</p:attrName>
                        </p:attrNameLst>
                      </p:cBhvr>
                      <p:to>
                        <p:strVal val="visible"/>
                      </p:to>
                    </p:set>
                    <p:animEffect transition="in" filter="wipe(up)">
                      <p:cBhvr>
                        <p:cTn dur="500"/>
                        <p:tgtEl>
                          <p:spTgt spid="210982"/>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530246C-FCF9-49C9-A451-AF18A102ACB2}"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524000"/>
            <a:ext cx="4330700" cy="4657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5663" y="1524000"/>
            <a:ext cx="4330700" cy="4657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2913" y="228600"/>
            <a:ext cx="2203450"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228600"/>
            <a:ext cx="6457950"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675" y="228600"/>
            <a:ext cx="8802688"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563" y="1524000"/>
            <a:ext cx="4330700" cy="4657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5663" y="1524000"/>
            <a:ext cx="4330700" cy="4657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2225675"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2992438" y="6248400"/>
            <a:ext cx="33909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2001838" cy="457200"/>
          </a:xfrm>
        </p:spPr>
        <p:txBody>
          <a:bodyPr/>
          <a:lstStyle>
            <a:lvl1pPr>
              <a:defRPr/>
            </a:lvl1pPr>
          </a:lstStyle>
          <a:p>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E0781CFA-600A-4A5C-9298-273AE025AFCA}"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01B58DC6-74B7-452A-BE6B-DABA921A5CDB}"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BF4E264-7F1E-45C2-8843-8F3AA7ABDC3B}"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ED78378C-B207-4821-8775-CCD4DDDE7523}"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7939"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7940"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defRPr>
            </a:lvl1pPr>
          </a:lstStyle>
          <a:p>
            <a:endParaRPr lang="en-US"/>
          </a:p>
        </p:txBody>
      </p:sp>
      <p:sp>
        <p:nvSpPr>
          <p:cNvPr id="167941"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defRPr>
            </a:lvl1pPr>
          </a:lstStyle>
          <a:p>
            <a:fld id="{0E483566-BE45-464C-AC8C-29C731E628D2}" type="slidenum">
              <a:rPr lang="en-US"/>
              <a:pPr/>
              <a:t>‹#›</a:t>
            </a:fld>
            <a:endParaRPr lang="en-US"/>
          </a:p>
        </p:txBody>
      </p:sp>
      <p:sp>
        <p:nvSpPr>
          <p:cNvPr id="167942"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endParaRPr lang="en-US"/>
          </a:p>
        </p:txBody>
      </p:sp>
      <p:sp>
        <p:nvSpPr>
          <p:cNvPr id="167943"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endParaRPr lang="en-US"/>
          </a:p>
        </p:txBody>
      </p:sp>
      <p:grpSp>
        <p:nvGrpSpPr>
          <p:cNvPr id="167944" name="Group 8"/>
          <p:cNvGrpSpPr>
            <a:grpSpLocks/>
          </p:cNvGrpSpPr>
          <p:nvPr/>
        </p:nvGrpSpPr>
        <p:grpSpPr bwMode="auto">
          <a:xfrm>
            <a:off x="228600" y="457200"/>
            <a:ext cx="1246188" cy="1371600"/>
            <a:chOff x="144" y="288"/>
            <a:chExt cx="785" cy="864"/>
          </a:xfrm>
        </p:grpSpPr>
        <p:sp>
          <p:nvSpPr>
            <p:cNvPr id="167945"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endParaRPr lang="en-US"/>
            </a:p>
          </p:txBody>
        </p:sp>
        <p:sp>
          <p:nvSpPr>
            <p:cNvPr id="167946"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endParaRPr lang="en-US"/>
            </a:p>
          </p:txBody>
        </p:sp>
        <p:sp>
          <p:nvSpPr>
            <p:cNvPr id="167947"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endParaRPr lang="en-US"/>
            </a:p>
          </p:txBody>
        </p:sp>
        <p:sp>
          <p:nvSpPr>
            <p:cNvPr id="167948"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endParaRPr lang="en-US"/>
            </a:p>
          </p:txBody>
        </p:sp>
        <p:sp>
          <p:nvSpPr>
            <p:cNvPr id="167949"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endParaRPr lang="en-US"/>
            </a:p>
          </p:txBody>
        </p:sp>
        <p:sp>
          <p:nvSpPr>
            <p:cNvPr id="167950"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endParaRPr lang="en-US"/>
            </a:p>
          </p:txBody>
        </p:sp>
        <p:sp>
          <p:nvSpPr>
            <p:cNvPr id="167951"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endParaRPr lang="en-US"/>
            </a:p>
          </p:txBody>
        </p:sp>
        <p:sp>
          <p:nvSpPr>
            <p:cNvPr id="167952"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endParaRPr lang="en-US"/>
            </a:p>
          </p:txBody>
        </p:sp>
        <p:sp>
          <p:nvSpPr>
            <p:cNvPr id="167953"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endParaRPr lang="en-US"/>
            </a:p>
          </p:txBody>
        </p:sp>
        <p:sp>
          <p:nvSpPr>
            <p:cNvPr id="167954"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endParaRPr lang="en-US"/>
            </a:p>
          </p:txBody>
        </p:sp>
        <p:sp>
          <p:nvSpPr>
            <p:cNvPr id="167955"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endParaRPr lang="en-US"/>
            </a:p>
          </p:txBody>
        </p:sp>
        <p:sp>
          <p:nvSpPr>
            <p:cNvPr id="167956"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endParaRPr lang="en-US"/>
            </a:p>
          </p:txBody>
        </p:sp>
        <p:sp>
          <p:nvSpPr>
            <p:cNvPr id="167957"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endParaRPr lang="en-US"/>
            </a:p>
          </p:txBody>
        </p:sp>
      </p:grpSp>
      <p:sp>
        <p:nvSpPr>
          <p:cNvPr id="167958"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defRPr>
            </a:lvl1pPr>
          </a:lstStyle>
          <a:p>
            <a:endParaRPr lang="en-US"/>
          </a:p>
        </p:txBody>
      </p:sp>
    </p:spTree>
  </p:cSld>
  <p:clrMap bg1="dk2" tx1="lt1" bg2="dk1"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rtl="0" fontAlgn="base">
        <a:spcBef>
          <a:spcPct val="0"/>
        </a:spcBef>
        <a:spcAft>
          <a:spcPct val="0"/>
        </a:spcAft>
        <a:defRPr sz="3900">
          <a:solidFill>
            <a:schemeClr val="tx2"/>
          </a:solidFill>
          <a:latin typeface="+mj-lt"/>
          <a:ea typeface="+mj-ea"/>
          <a:cs typeface="+mj-cs"/>
        </a:defRPr>
      </a:lvl1pPr>
      <a:lvl2pPr algn="l" rtl="0" fontAlgn="base">
        <a:spcBef>
          <a:spcPct val="0"/>
        </a:spcBef>
        <a:spcAft>
          <a:spcPct val="0"/>
        </a:spcAft>
        <a:defRPr sz="3900">
          <a:solidFill>
            <a:schemeClr val="tx2"/>
          </a:solidFill>
          <a:latin typeface="Arial" charset="0"/>
        </a:defRPr>
      </a:lvl2pPr>
      <a:lvl3pPr algn="l" rtl="0" fontAlgn="base">
        <a:spcBef>
          <a:spcPct val="0"/>
        </a:spcBef>
        <a:spcAft>
          <a:spcPct val="0"/>
        </a:spcAft>
        <a:defRPr sz="3900">
          <a:solidFill>
            <a:schemeClr val="tx2"/>
          </a:solidFill>
          <a:latin typeface="Arial" charset="0"/>
        </a:defRPr>
      </a:lvl3pPr>
      <a:lvl4pPr algn="l" rtl="0" fontAlgn="base">
        <a:spcBef>
          <a:spcPct val="0"/>
        </a:spcBef>
        <a:spcAft>
          <a:spcPct val="0"/>
        </a:spcAft>
        <a:defRPr sz="3900">
          <a:solidFill>
            <a:schemeClr val="tx2"/>
          </a:solidFill>
          <a:latin typeface="Arial" charset="0"/>
        </a:defRPr>
      </a:lvl4pPr>
      <a:lvl5pPr algn="l" rtl="0" fontAlgn="base">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fontAlgn="base">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fontAlgn="base">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fontAlgn="base">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18432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2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2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2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2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2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2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3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3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3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3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3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3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3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37"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3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3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4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4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4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4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4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4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4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4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4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4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5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5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5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5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5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solidFill>
                  <a:srgbClr val="FFFFFF"/>
                </a:solidFill>
                <a:effectLst>
                  <a:outerShdw blurRad="38100" dist="38100" dir="2700000" algn="tl">
                    <a:srgbClr val="000000"/>
                  </a:outerShdw>
                </a:effectLst>
              </a:endParaRPr>
            </a:p>
          </p:txBody>
        </p:sp>
        <p:sp>
          <p:nvSpPr>
            <p:cNvPr id="18435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5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5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5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5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6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6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6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6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6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6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6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6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6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6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7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7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7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7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7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7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7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7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7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7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8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8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8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8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8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8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8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8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8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8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9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9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9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9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9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9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9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9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9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39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0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0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0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0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0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0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0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0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0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0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1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1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1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1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1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1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1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1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1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1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2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2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2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2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2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2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2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2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2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2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3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3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3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3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3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3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3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3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3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3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4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4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4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4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4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4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4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4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4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4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5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5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5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5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5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5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5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5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5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5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6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6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6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6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6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6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6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6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6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6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7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7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7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7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7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7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7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7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7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7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8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8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8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8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8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8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8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8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8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8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9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9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9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9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9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9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9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9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9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49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0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0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0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0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0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0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0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0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0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0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1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1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1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1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1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1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1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1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1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1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2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2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2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2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2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2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2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2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2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2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30"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3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3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3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3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3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3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solidFill>
                  <a:srgbClr val="FFFFFF"/>
                </a:solidFill>
              </a:endParaRPr>
            </a:p>
          </p:txBody>
        </p:sp>
        <p:sp>
          <p:nvSpPr>
            <p:cNvPr id="18453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solidFill>
                  <a:srgbClr val="FFFFFF"/>
                </a:solidFill>
              </a:endParaRPr>
            </a:p>
          </p:txBody>
        </p:sp>
      </p:grpSp>
      <p:sp>
        <p:nvSpPr>
          <p:cNvPr id="184538"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B91E1AFD-182C-4DED-A541-F165EA1E9954}" type="slidenum">
              <a:rPr lang="en-US">
                <a:solidFill>
                  <a:srgbClr val="FFFFFF"/>
                </a:solidFill>
              </a:rPr>
              <a:pPr>
                <a:defRPr/>
              </a:pPr>
              <a:t>‹#›</a:t>
            </a:fld>
            <a:endParaRPr lang="en-US">
              <a:solidFill>
                <a:srgbClr val="FFFFFF"/>
              </a:solidFill>
            </a:endParaRPr>
          </a:p>
        </p:txBody>
      </p:sp>
      <p:sp>
        <p:nvSpPr>
          <p:cNvPr id="184539"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defRPr>
            </a:lvl1pPr>
          </a:lstStyle>
          <a:p>
            <a:pPr>
              <a:defRPr/>
            </a:pPr>
            <a:endParaRPr lang="en-US">
              <a:solidFill>
                <a:srgbClr val="FFFFFF"/>
              </a:solidFill>
            </a:endParaRPr>
          </a:p>
        </p:txBody>
      </p:sp>
      <p:sp>
        <p:nvSpPr>
          <p:cNvPr id="184540"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defRPr>
            </a:lvl1pPr>
          </a:lstStyle>
          <a:p>
            <a:pPr>
              <a:defRPr/>
            </a:pPr>
            <a:endParaRPr lang="en-US">
              <a:solidFill>
                <a:srgbClr val="FFFFFF"/>
              </a:solidFill>
            </a:endParaRPr>
          </a:p>
        </p:txBody>
      </p:sp>
      <p:sp>
        <p:nvSpPr>
          <p:cNvPr id="184541"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542"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64515"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smtClean="0">
                <a:solidFill>
                  <a:srgbClr val="FFFFFF"/>
                </a:solidFill>
                <a:cs typeface="+mn-cs"/>
              </a:endParaRPr>
            </a:p>
          </p:txBody>
        </p:sp>
        <p:sp>
          <p:nvSpPr>
            <p:cNvPr id="64516"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US" smtClean="0">
                <a:solidFill>
                  <a:srgbClr val="FFFFFF"/>
                </a:solidFill>
                <a:cs typeface="+mn-cs"/>
              </a:endParaRPr>
            </a:p>
          </p:txBody>
        </p:sp>
        <p:sp>
          <p:nvSpPr>
            <p:cNvPr id="64517"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US" smtClean="0">
                <a:solidFill>
                  <a:srgbClr val="FFFFFF"/>
                </a:solidFill>
                <a:cs typeface="+mn-cs"/>
              </a:endParaRPr>
            </a:p>
          </p:txBody>
        </p:sp>
        <p:sp>
          <p:nvSpPr>
            <p:cNvPr id="6451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smtClean="0">
                <a:solidFill>
                  <a:srgbClr val="FFFFFF"/>
                </a:solidFill>
                <a:cs typeface="+mn-cs"/>
              </a:endParaRPr>
            </a:p>
          </p:txBody>
        </p:sp>
        <p:sp>
          <p:nvSpPr>
            <p:cNvPr id="6451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smtClean="0">
                <a:solidFill>
                  <a:srgbClr val="FFFFFF"/>
                </a:solidFill>
                <a:cs typeface="+mn-cs"/>
              </a:endParaRPr>
            </a:p>
          </p:txBody>
        </p:sp>
        <p:sp>
          <p:nvSpPr>
            <p:cNvPr id="6452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smtClean="0">
                <a:solidFill>
                  <a:srgbClr val="FFFFFF"/>
                </a:solidFill>
                <a:cs typeface="+mn-cs"/>
              </a:endParaRPr>
            </a:p>
          </p:txBody>
        </p:sp>
        <p:sp>
          <p:nvSpPr>
            <p:cNvPr id="6452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smtClean="0">
                <a:solidFill>
                  <a:srgbClr val="FFFFFF"/>
                </a:solidFill>
                <a:cs typeface="+mn-cs"/>
              </a:endParaRPr>
            </a:p>
          </p:txBody>
        </p:sp>
        <p:sp>
          <p:nvSpPr>
            <p:cNvPr id="6452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US" smtClean="0">
                <a:solidFill>
                  <a:srgbClr val="FFFFFF"/>
                </a:solidFill>
                <a:cs typeface="+mn-cs"/>
              </a:endParaRPr>
            </a:p>
          </p:txBody>
        </p:sp>
      </p:grpSp>
      <p:sp>
        <p:nvSpPr>
          <p:cNvPr id="6452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smtClean="0">
              <a:solidFill>
                <a:srgbClr val="FFFFFF"/>
              </a:solidFill>
              <a:cs typeface="+mn-cs"/>
            </a:endParaRPr>
          </a:p>
        </p:txBody>
      </p:sp>
      <p:sp>
        <p:nvSpPr>
          <p:cNvPr id="6452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smtClean="0">
              <a:solidFill>
                <a:srgbClr val="FFFFFF"/>
              </a:solidFill>
              <a:cs typeface="+mn-cs"/>
            </a:endParaRPr>
          </a:p>
        </p:txBody>
      </p:sp>
      <p:sp>
        <p:nvSpPr>
          <p:cNvPr id="6452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DDF3FD10-6F6D-4DC9-94A7-83500DEFF8CE}" type="slidenum">
              <a:rPr lang="en-US" smtClean="0">
                <a:solidFill>
                  <a:srgbClr val="FFFFFF"/>
                </a:solidFill>
                <a:cs typeface="+mn-cs"/>
              </a:rPr>
              <a:pPr/>
              <a:t>‹#›</a:t>
            </a:fld>
            <a:endParaRPr lang="en-US" smtClean="0">
              <a:solidFill>
                <a:srgbClr val="FFFFFF"/>
              </a:solidFill>
              <a:cs typeface="+mn-cs"/>
            </a:endParaRPr>
          </a:p>
        </p:txBody>
      </p:sp>
      <p:sp>
        <p:nvSpPr>
          <p:cNvPr id="6452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2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716463" y="5345113"/>
            <a:ext cx="4427537" cy="1512887"/>
            <a:chOff x="2971" y="3367"/>
            <a:chExt cx="2789" cy="953"/>
          </a:xfrm>
        </p:grpSpPr>
        <p:sp>
          <p:nvSpPr>
            <p:cNvPr id="198659"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98660"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98661"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98662"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98663"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98664"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98665"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98666"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98667"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98668"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98669"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98670"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98671"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98672"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sp>
          <p:nvSpPr>
            <p:cNvPr id="198673"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solidFill>
                  <a:srgbClr val="EAEAEA"/>
                </a:solidFill>
                <a:latin typeface="Verdana" pitchFamily="34" charset="0"/>
              </a:endParaRPr>
            </a:p>
          </p:txBody>
        </p:sp>
      </p:grpSp>
      <p:sp>
        <p:nvSpPr>
          <p:cNvPr id="198674"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98675"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defRPr>
            </a:lvl1pPr>
          </a:lstStyle>
          <a:p>
            <a:pPr>
              <a:defRPr/>
            </a:pPr>
            <a:endParaRPr lang="en-US">
              <a:solidFill>
                <a:srgbClr val="EAEAEA"/>
              </a:solidFill>
              <a:latin typeface="Verdana" pitchFamily="34" charset="0"/>
            </a:endParaRPr>
          </a:p>
        </p:txBody>
      </p:sp>
      <p:sp>
        <p:nvSpPr>
          <p:cNvPr id="19867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defRPr>
            </a:lvl1pPr>
          </a:lstStyle>
          <a:p>
            <a:pPr>
              <a:defRPr/>
            </a:pPr>
            <a:endParaRPr lang="en-US">
              <a:solidFill>
                <a:srgbClr val="EAEAEA"/>
              </a:solidFill>
              <a:latin typeface="Verdana" pitchFamily="34" charset="0"/>
            </a:endParaRPr>
          </a:p>
        </p:txBody>
      </p:sp>
      <p:sp>
        <p:nvSpPr>
          <p:cNvPr id="198677"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39F5D812-530B-4E19-97DC-B3024D5AAD96}" type="slidenum">
              <a:rPr lang="en-US">
                <a:solidFill>
                  <a:srgbClr val="EAEAEA"/>
                </a:solidFill>
                <a:latin typeface="Verdana" pitchFamily="34" charset="0"/>
              </a:rPr>
              <a:pPr>
                <a:defRPr/>
              </a:pPr>
              <a:t>‹#›</a:t>
            </a:fld>
            <a:endParaRPr lang="en-US">
              <a:solidFill>
                <a:srgbClr val="EAEAEA"/>
              </a:solidFill>
              <a:latin typeface="Verdana" pitchFamily="34" charset="0"/>
            </a:endParaRPr>
          </a:p>
        </p:txBody>
      </p:sp>
      <p:sp>
        <p:nvSpPr>
          <p:cNvPr id="19867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bwMode="auto">
          <a:xfrm>
            <a:off x="193675" y="228600"/>
            <a:ext cx="8802688"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9923" name="Rectangle 3"/>
          <p:cNvSpPr>
            <a:spLocks noGrp="1" noChangeArrowheads="1"/>
          </p:cNvSpPr>
          <p:nvPr>
            <p:ph type="body" idx="1"/>
          </p:nvPr>
        </p:nvSpPr>
        <p:spPr bwMode="auto">
          <a:xfrm>
            <a:off x="182563" y="1524000"/>
            <a:ext cx="8813800" cy="46577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9924" name="Rectangle 4"/>
          <p:cNvSpPr>
            <a:spLocks noGrp="1" noChangeArrowheads="1"/>
          </p:cNvSpPr>
          <p:nvPr>
            <p:ph type="dt" sz="half" idx="2"/>
          </p:nvPr>
        </p:nvSpPr>
        <p:spPr bwMode="auto">
          <a:xfrm>
            <a:off x="685800" y="6248400"/>
            <a:ext cx="222567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endParaRPr lang="en-US">
              <a:solidFill>
                <a:srgbClr val="FFFFFF"/>
              </a:solidFill>
              <a:latin typeface="Times New Roman" pitchFamily="18" charset="0"/>
            </a:endParaRPr>
          </a:p>
        </p:txBody>
      </p:sp>
      <p:sp>
        <p:nvSpPr>
          <p:cNvPr id="209925" name="Rectangle 5"/>
          <p:cNvSpPr>
            <a:spLocks noGrp="1" noChangeArrowheads="1"/>
          </p:cNvSpPr>
          <p:nvPr>
            <p:ph type="ftr" sz="quarter" idx="3"/>
          </p:nvPr>
        </p:nvSpPr>
        <p:spPr bwMode="auto">
          <a:xfrm>
            <a:off x="2992438" y="6248400"/>
            <a:ext cx="3390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endParaRPr lang="en-US">
              <a:solidFill>
                <a:srgbClr val="FFFFFF"/>
              </a:solidFill>
              <a:latin typeface="Times New Roman" pitchFamily="18" charset="0"/>
            </a:endParaRPr>
          </a:p>
        </p:txBody>
      </p:sp>
      <p:sp>
        <p:nvSpPr>
          <p:cNvPr id="209926" name="Rectangle 6"/>
          <p:cNvSpPr>
            <a:spLocks noGrp="1" noChangeArrowheads="1"/>
          </p:cNvSpPr>
          <p:nvPr>
            <p:ph type="sldNum" sz="quarter" idx="4"/>
          </p:nvPr>
        </p:nvSpPr>
        <p:spPr bwMode="auto">
          <a:xfrm>
            <a:off x="6553200" y="6248400"/>
            <a:ext cx="20018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endParaRPr lang="en-US">
              <a:solidFill>
                <a:srgbClr val="FFFFFF"/>
              </a:solidFill>
              <a:latin typeface="Times New Roman" pitchFamily="18" charset="0"/>
            </a:endParaRPr>
          </a:p>
        </p:txBody>
      </p:sp>
      <p:sp>
        <p:nvSpPr>
          <p:cNvPr id="209927" name="Oval 7"/>
          <p:cNvSpPr>
            <a:spLocks noChangeArrowheads="1"/>
          </p:cNvSpPr>
          <p:nvPr/>
        </p:nvSpPr>
        <p:spPr bwMode="auto">
          <a:xfrm>
            <a:off x="8910638" y="141288"/>
            <a:ext cx="53975" cy="53975"/>
          </a:xfrm>
          <a:prstGeom prst="ellipse">
            <a:avLst/>
          </a:prstGeom>
          <a:solidFill>
            <a:schemeClr val="bg1"/>
          </a:solidFill>
          <a:ln w="9525">
            <a:noFill/>
            <a:round/>
            <a:headEnd/>
            <a:tailEnd/>
          </a:ln>
          <a:effectLst/>
        </p:spPr>
        <p:txBody>
          <a:bodyPr/>
          <a:lstStyle/>
          <a:p>
            <a:endParaRPr lang="en-US">
              <a:solidFill>
                <a:srgbClr val="FFFFFF"/>
              </a:solidFill>
              <a:latin typeface="Times New Roman" pitchFamily="18" charset="0"/>
            </a:endParaRPr>
          </a:p>
        </p:txBody>
      </p:sp>
      <p:grpSp>
        <p:nvGrpSpPr>
          <p:cNvPr id="2" name="Group 8"/>
          <p:cNvGrpSpPr>
            <a:grpSpLocks/>
          </p:cNvGrpSpPr>
          <p:nvPr/>
        </p:nvGrpSpPr>
        <p:grpSpPr bwMode="auto">
          <a:xfrm>
            <a:off x="190500" y="138113"/>
            <a:ext cx="381000" cy="381000"/>
            <a:chOff x="120" y="87"/>
            <a:chExt cx="240" cy="240"/>
          </a:xfrm>
        </p:grpSpPr>
        <p:sp>
          <p:nvSpPr>
            <p:cNvPr id="209929" name="Oval 9"/>
            <p:cNvSpPr>
              <a:spLocks noChangeArrowheads="1"/>
            </p:cNvSpPr>
            <p:nvPr/>
          </p:nvSpPr>
          <p:spPr bwMode="auto">
            <a:xfrm>
              <a:off x="120" y="87"/>
              <a:ext cx="240" cy="240"/>
            </a:xfrm>
            <a:prstGeom prst="ellipse">
              <a:avLst/>
            </a:prstGeom>
            <a:gradFill rotWithShape="0">
              <a:gsLst>
                <a:gs pos="0">
                  <a:srgbClr val="003300"/>
                </a:gs>
                <a:gs pos="100000">
                  <a:schemeClr val="folHlink"/>
                </a:gs>
              </a:gsLst>
              <a:lin ang="18900000" scaled="1"/>
            </a:gradFill>
            <a:ln w="9525">
              <a:noFill/>
              <a:round/>
              <a:headEnd/>
              <a:tailEnd/>
            </a:ln>
            <a:effectLst>
              <a:outerShdw dist="107763" dir="8100000" algn="ctr" rotWithShape="0">
                <a:schemeClr val="bg2"/>
              </a:outerShdw>
            </a:effectLst>
          </p:spPr>
          <p:txBody>
            <a:bodyPr/>
            <a:lstStyle/>
            <a:p>
              <a:endParaRPr lang="en-US">
                <a:solidFill>
                  <a:srgbClr val="FFFFFF"/>
                </a:solidFill>
                <a:latin typeface="Times New Roman" pitchFamily="18" charset="0"/>
              </a:endParaRPr>
            </a:p>
          </p:txBody>
        </p:sp>
        <p:sp>
          <p:nvSpPr>
            <p:cNvPr id="209930" name="Freeform 10"/>
            <p:cNvSpPr>
              <a:spLocks/>
            </p:cNvSpPr>
            <p:nvPr/>
          </p:nvSpPr>
          <p:spPr bwMode="auto">
            <a:xfrm>
              <a:off x="221" y="103"/>
              <a:ext cx="123" cy="83"/>
            </a:xfrm>
            <a:custGeom>
              <a:avLst/>
              <a:gdLst/>
              <a:ahLst/>
              <a:cxnLst>
                <a:cxn ang="0">
                  <a:pos x="0" y="3"/>
                </a:cxn>
                <a:cxn ang="0">
                  <a:pos x="44" y="0"/>
                </a:cxn>
                <a:cxn ang="0">
                  <a:pos x="60" y="7"/>
                </a:cxn>
                <a:cxn ang="0">
                  <a:pos x="74" y="13"/>
                </a:cxn>
                <a:cxn ang="0">
                  <a:pos x="95" y="25"/>
                </a:cxn>
                <a:cxn ang="0">
                  <a:pos x="107" y="37"/>
                </a:cxn>
                <a:cxn ang="0">
                  <a:pos x="117" y="53"/>
                </a:cxn>
                <a:cxn ang="0">
                  <a:pos x="122" y="82"/>
                </a:cxn>
                <a:cxn ang="0">
                  <a:pos x="116" y="65"/>
                </a:cxn>
                <a:cxn ang="0">
                  <a:pos x="105" y="49"/>
                </a:cxn>
                <a:cxn ang="0">
                  <a:pos x="95" y="38"/>
                </a:cxn>
                <a:cxn ang="0">
                  <a:pos x="78" y="23"/>
                </a:cxn>
                <a:cxn ang="0">
                  <a:pos x="48" y="8"/>
                </a:cxn>
                <a:cxn ang="0">
                  <a:pos x="26" y="5"/>
                </a:cxn>
                <a:cxn ang="0">
                  <a:pos x="0" y="3"/>
                </a:cxn>
              </a:cxnLst>
              <a:rect l="0" t="0" r="r" b="b"/>
              <a:pathLst>
                <a:path w="123" h="83">
                  <a:moveTo>
                    <a:pt x="0" y="3"/>
                  </a:moveTo>
                  <a:lnTo>
                    <a:pt x="44" y="0"/>
                  </a:lnTo>
                  <a:lnTo>
                    <a:pt x="60" y="7"/>
                  </a:lnTo>
                  <a:lnTo>
                    <a:pt x="74" y="13"/>
                  </a:lnTo>
                  <a:lnTo>
                    <a:pt x="95" y="25"/>
                  </a:lnTo>
                  <a:lnTo>
                    <a:pt x="107" y="37"/>
                  </a:lnTo>
                  <a:lnTo>
                    <a:pt x="117" y="53"/>
                  </a:lnTo>
                  <a:lnTo>
                    <a:pt x="122" y="82"/>
                  </a:lnTo>
                  <a:lnTo>
                    <a:pt x="116" y="65"/>
                  </a:lnTo>
                  <a:lnTo>
                    <a:pt x="105" y="49"/>
                  </a:lnTo>
                  <a:lnTo>
                    <a:pt x="95" y="38"/>
                  </a:lnTo>
                  <a:lnTo>
                    <a:pt x="78" y="23"/>
                  </a:lnTo>
                  <a:lnTo>
                    <a:pt x="48" y="8"/>
                  </a:lnTo>
                  <a:lnTo>
                    <a:pt x="26" y="5"/>
                  </a:lnTo>
                  <a:lnTo>
                    <a:pt x="0" y="3"/>
                  </a:lnTo>
                </a:path>
              </a:pathLst>
            </a:custGeom>
            <a:solidFill>
              <a:srgbClr val="FFFFFF"/>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sp>
          <p:nvSpPr>
            <p:cNvPr id="209931" name="Freeform 11"/>
            <p:cNvSpPr>
              <a:spLocks/>
            </p:cNvSpPr>
            <p:nvPr/>
          </p:nvSpPr>
          <p:spPr bwMode="auto">
            <a:xfrm>
              <a:off x="138" y="230"/>
              <a:ext cx="133" cy="89"/>
            </a:xfrm>
            <a:custGeom>
              <a:avLst/>
              <a:gdLst/>
              <a:ahLst/>
              <a:cxnLst>
                <a:cxn ang="0">
                  <a:pos x="132" y="80"/>
                </a:cxn>
                <a:cxn ang="0">
                  <a:pos x="99" y="82"/>
                </a:cxn>
                <a:cxn ang="0">
                  <a:pos x="76" y="79"/>
                </a:cxn>
                <a:cxn ang="0">
                  <a:pos x="57" y="71"/>
                </a:cxn>
                <a:cxn ang="0">
                  <a:pos x="39" y="58"/>
                </a:cxn>
                <a:cxn ang="0">
                  <a:pos x="27" y="49"/>
                </a:cxn>
                <a:cxn ang="0">
                  <a:pos x="20" y="40"/>
                </a:cxn>
                <a:cxn ang="0">
                  <a:pos x="0" y="0"/>
                </a:cxn>
                <a:cxn ang="0">
                  <a:pos x="6" y="27"/>
                </a:cxn>
                <a:cxn ang="0">
                  <a:pos x="15" y="46"/>
                </a:cxn>
                <a:cxn ang="0">
                  <a:pos x="30" y="60"/>
                </a:cxn>
                <a:cxn ang="0">
                  <a:pos x="50" y="73"/>
                </a:cxn>
                <a:cxn ang="0">
                  <a:pos x="72" y="85"/>
                </a:cxn>
                <a:cxn ang="0">
                  <a:pos x="95" y="88"/>
                </a:cxn>
                <a:cxn ang="0">
                  <a:pos x="118" y="86"/>
                </a:cxn>
                <a:cxn ang="0">
                  <a:pos x="132" y="80"/>
                </a:cxn>
              </a:cxnLst>
              <a:rect l="0" t="0" r="r" b="b"/>
              <a:pathLst>
                <a:path w="133" h="89">
                  <a:moveTo>
                    <a:pt x="132" y="80"/>
                  </a:moveTo>
                  <a:lnTo>
                    <a:pt x="99" y="82"/>
                  </a:lnTo>
                  <a:lnTo>
                    <a:pt x="76" y="79"/>
                  </a:lnTo>
                  <a:lnTo>
                    <a:pt x="57" y="71"/>
                  </a:lnTo>
                  <a:lnTo>
                    <a:pt x="39" y="58"/>
                  </a:lnTo>
                  <a:lnTo>
                    <a:pt x="27" y="49"/>
                  </a:lnTo>
                  <a:lnTo>
                    <a:pt x="20" y="40"/>
                  </a:lnTo>
                  <a:lnTo>
                    <a:pt x="0" y="0"/>
                  </a:lnTo>
                  <a:lnTo>
                    <a:pt x="6" y="27"/>
                  </a:lnTo>
                  <a:lnTo>
                    <a:pt x="15" y="46"/>
                  </a:lnTo>
                  <a:lnTo>
                    <a:pt x="30" y="60"/>
                  </a:lnTo>
                  <a:lnTo>
                    <a:pt x="50" y="73"/>
                  </a:lnTo>
                  <a:lnTo>
                    <a:pt x="72" y="85"/>
                  </a:lnTo>
                  <a:lnTo>
                    <a:pt x="95" y="88"/>
                  </a:lnTo>
                  <a:lnTo>
                    <a:pt x="118" y="86"/>
                  </a:lnTo>
                  <a:lnTo>
                    <a:pt x="132" y="80"/>
                  </a:lnTo>
                </a:path>
              </a:pathLst>
            </a:custGeom>
            <a:solidFill>
              <a:schemeClr val="bg1"/>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grpSp>
      <p:grpSp>
        <p:nvGrpSpPr>
          <p:cNvPr id="3" name="Group 12"/>
          <p:cNvGrpSpPr>
            <a:grpSpLocks/>
          </p:cNvGrpSpPr>
          <p:nvPr/>
        </p:nvGrpSpPr>
        <p:grpSpPr bwMode="auto">
          <a:xfrm>
            <a:off x="8648700" y="163513"/>
            <a:ext cx="381000" cy="381000"/>
            <a:chOff x="5448" y="103"/>
            <a:chExt cx="240" cy="240"/>
          </a:xfrm>
        </p:grpSpPr>
        <p:sp>
          <p:nvSpPr>
            <p:cNvPr id="209933" name="Oval 13"/>
            <p:cNvSpPr>
              <a:spLocks noChangeArrowheads="1"/>
            </p:cNvSpPr>
            <p:nvPr/>
          </p:nvSpPr>
          <p:spPr bwMode="auto">
            <a:xfrm>
              <a:off x="5448" y="103"/>
              <a:ext cx="240" cy="240"/>
            </a:xfrm>
            <a:prstGeom prst="ellipse">
              <a:avLst/>
            </a:prstGeom>
            <a:gradFill rotWithShape="0">
              <a:gsLst>
                <a:gs pos="0">
                  <a:srgbClr val="003300"/>
                </a:gs>
                <a:gs pos="100000">
                  <a:schemeClr val="folHlink"/>
                </a:gs>
              </a:gsLst>
              <a:lin ang="18900000" scaled="1"/>
            </a:gradFill>
            <a:ln w="9525">
              <a:noFill/>
              <a:round/>
              <a:headEnd/>
              <a:tailEnd/>
            </a:ln>
            <a:effectLst>
              <a:outerShdw dist="107763" dir="8100000" algn="ctr" rotWithShape="0">
                <a:schemeClr val="bg2"/>
              </a:outerShdw>
            </a:effectLst>
          </p:spPr>
          <p:txBody>
            <a:bodyPr/>
            <a:lstStyle/>
            <a:p>
              <a:endParaRPr lang="en-US">
                <a:solidFill>
                  <a:srgbClr val="FFFFFF"/>
                </a:solidFill>
                <a:latin typeface="Times New Roman" pitchFamily="18" charset="0"/>
              </a:endParaRPr>
            </a:p>
          </p:txBody>
        </p:sp>
        <p:sp>
          <p:nvSpPr>
            <p:cNvPr id="209934" name="Freeform 14"/>
            <p:cNvSpPr>
              <a:spLocks/>
            </p:cNvSpPr>
            <p:nvPr/>
          </p:nvSpPr>
          <p:spPr bwMode="auto">
            <a:xfrm>
              <a:off x="5549" y="119"/>
              <a:ext cx="123" cy="83"/>
            </a:xfrm>
            <a:custGeom>
              <a:avLst/>
              <a:gdLst/>
              <a:ahLst/>
              <a:cxnLst>
                <a:cxn ang="0">
                  <a:pos x="0" y="3"/>
                </a:cxn>
                <a:cxn ang="0">
                  <a:pos x="44" y="0"/>
                </a:cxn>
                <a:cxn ang="0">
                  <a:pos x="60" y="7"/>
                </a:cxn>
                <a:cxn ang="0">
                  <a:pos x="74" y="13"/>
                </a:cxn>
                <a:cxn ang="0">
                  <a:pos x="95" y="25"/>
                </a:cxn>
                <a:cxn ang="0">
                  <a:pos x="107" y="37"/>
                </a:cxn>
                <a:cxn ang="0">
                  <a:pos x="117" y="53"/>
                </a:cxn>
                <a:cxn ang="0">
                  <a:pos x="122" y="82"/>
                </a:cxn>
                <a:cxn ang="0">
                  <a:pos x="116" y="65"/>
                </a:cxn>
                <a:cxn ang="0">
                  <a:pos x="105" y="49"/>
                </a:cxn>
                <a:cxn ang="0">
                  <a:pos x="95" y="38"/>
                </a:cxn>
                <a:cxn ang="0">
                  <a:pos x="78" y="23"/>
                </a:cxn>
                <a:cxn ang="0">
                  <a:pos x="48" y="8"/>
                </a:cxn>
                <a:cxn ang="0">
                  <a:pos x="26" y="5"/>
                </a:cxn>
                <a:cxn ang="0">
                  <a:pos x="0" y="3"/>
                </a:cxn>
              </a:cxnLst>
              <a:rect l="0" t="0" r="r" b="b"/>
              <a:pathLst>
                <a:path w="123" h="83">
                  <a:moveTo>
                    <a:pt x="0" y="3"/>
                  </a:moveTo>
                  <a:lnTo>
                    <a:pt x="44" y="0"/>
                  </a:lnTo>
                  <a:lnTo>
                    <a:pt x="60" y="7"/>
                  </a:lnTo>
                  <a:lnTo>
                    <a:pt x="74" y="13"/>
                  </a:lnTo>
                  <a:lnTo>
                    <a:pt x="95" y="25"/>
                  </a:lnTo>
                  <a:lnTo>
                    <a:pt x="107" y="37"/>
                  </a:lnTo>
                  <a:lnTo>
                    <a:pt x="117" y="53"/>
                  </a:lnTo>
                  <a:lnTo>
                    <a:pt x="122" y="82"/>
                  </a:lnTo>
                  <a:lnTo>
                    <a:pt x="116" y="65"/>
                  </a:lnTo>
                  <a:lnTo>
                    <a:pt x="105" y="49"/>
                  </a:lnTo>
                  <a:lnTo>
                    <a:pt x="95" y="38"/>
                  </a:lnTo>
                  <a:lnTo>
                    <a:pt x="78" y="23"/>
                  </a:lnTo>
                  <a:lnTo>
                    <a:pt x="48" y="8"/>
                  </a:lnTo>
                  <a:lnTo>
                    <a:pt x="26" y="5"/>
                  </a:lnTo>
                  <a:lnTo>
                    <a:pt x="0" y="3"/>
                  </a:lnTo>
                </a:path>
              </a:pathLst>
            </a:custGeom>
            <a:solidFill>
              <a:srgbClr val="FFFFFF"/>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sp>
          <p:nvSpPr>
            <p:cNvPr id="209935" name="Freeform 15"/>
            <p:cNvSpPr>
              <a:spLocks/>
            </p:cNvSpPr>
            <p:nvPr/>
          </p:nvSpPr>
          <p:spPr bwMode="auto">
            <a:xfrm>
              <a:off x="5466" y="246"/>
              <a:ext cx="133" cy="89"/>
            </a:xfrm>
            <a:custGeom>
              <a:avLst/>
              <a:gdLst/>
              <a:ahLst/>
              <a:cxnLst>
                <a:cxn ang="0">
                  <a:pos x="132" y="80"/>
                </a:cxn>
                <a:cxn ang="0">
                  <a:pos x="99" y="82"/>
                </a:cxn>
                <a:cxn ang="0">
                  <a:pos x="76" y="79"/>
                </a:cxn>
                <a:cxn ang="0">
                  <a:pos x="57" y="71"/>
                </a:cxn>
                <a:cxn ang="0">
                  <a:pos x="39" y="58"/>
                </a:cxn>
                <a:cxn ang="0">
                  <a:pos x="27" y="49"/>
                </a:cxn>
                <a:cxn ang="0">
                  <a:pos x="20" y="40"/>
                </a:cxn>
                <a:cxn ang="0">
                  <a:pos x="0" y="0"/>
                </a:cxn>
                <a:cxn ang="0">
                  <a:pos x="6" y="27"/>
                </a:cxn>
                <a:cxn ang="0">
                  <a:pos x="15" y="46"/>
                </a:cxn>
                <a:cxn ang="0">
                  <a:pos x="30" y="60"/>
                </a:cxn>
                <a:cxn ang="0">
                  <a:pos x="50" y="73"/>
                </a:cxn>
                <a:cxn ang="0">
                  <a:pos x="72" y="85"/>
                </a:cxn>
                <a:cxn ang="0">
                  <a:pos x="95" y="88"/>
                </a:cxn>
                <a:cxn ang="0">
                  <a:pos x="118" y="86"/>
                </a:cxn>
                <a:cxn ang="0">
                  <a:pos x="132" y="80"/>
                </a:cxn>
              </a:cxnLst>
              <a:rect l="0" t="0" r="r" b="b"/>
              <a:pathLst>
                <a:path w="133" h="89">
                  <a:moveTo>
                    <a:pt x="132" y="80"/>
                  </a:moveTo>
                  <a:lnTo>
                    <a:pt x="99" y="82"/>
                  </a:lnTo>
                  <a:lnTo>
                    <a:pt x="76" y="79"/>
                  </a:lnTo>
                  <a:lnTo>
                    <a:pt x="57" y="71"/>
                  </a:lnTo>
                  <a:lnTo>
                    <a:pt x="39" y="58"/>
                  </a:lnTo>
                  <a:lnTo>
                    <a:pt x="27" y="49"/>
                  </a:lnTo>
                  <a:lnTo>
                    <a:pt x="20" y="40"/>
                  </a:lnTo>
                  <a:lnTo>
                    <a:pt x="0" y="0"/>
                  </a:lnTo>
                  <a:lnTo>
                    <a:pt x="6" y="27"/>
                  </a:lnTo>
                  <a:lnTo>
                    <a:pt x="15" y="46"/>
                  </a:lnTo>
                  <a:lnTo>
                    <a:pt x="30" y="60"/>
                  </a:lnTo>
                  <a:lnTo>
                    <a:pt x="50" y="73"/>
                  </a:lnTo>
                  <a:lnTo>
                    <a:pt x="72" y="85"/>
                  </a:lnTo>
                  <a:lnTo>
                    <a:pt x="95" y="88"/>
                  </a:lnTo>
                  <a:lnTo>
                    <a:pt x="118" y="86"/>
                  </a:lnTo>
                  <a:lnTo>
                    <a:pt x="132" y="80"/>
                  </a:lnTo>
                </a:path>
              </a:pathLst>
            </a:custGeom>
            <a:solidFill>
              <a:schemeClr val="bg1"/>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grpSp>
      <p:grpSp>
        <p:nvGrpSpPr>
          <p:cNvPr id="4" name="Group 16"/>
          <p:cNvGrpSpPr>
            <a:grpSpLocks/>
          </p:cNvGrpSpPr>
          <p:nvPr/>
        </p:nvGrpSpPr>
        <p:grpSpPr bwMode="auto">
          <a:xfrm>
            <a:off x="8661400" y="6310313"/>
            <a:ext cx="381000" cy="381000"/>
            <a:chOff x="5456" y="3975"/>
            <a:chExt cx="240" cy="240"/>
          </a:xfrm>
        </p:grpSpPr>
        <p:sp>
          <p:nvSpPr>
            <p:cNvPr id="209937" name="Oval 17"/>
            <p:cNvSpPr>
              <a:spLocks noChangeArrowheads="1"/>
            </p:cNvSpPr>
            <p:nvPr/>
          </p:nvSpPr>
          <p:spPr bwMode="auto">
            <a:xfrm>
              <a:off x="5456" y="3975"/>
              <a:ext cx="240" cy="240"/>
            </a:xfrm>
            <a:prstGeom prst="ellipse">
              <a:avLst/>
            </a:prstGeom>
            <a:gradFill rotWithShape="0">
              <a:gsLst>
                <a:gs pos="0">
                  <a:srgbClr val="003300"/>
                </a:gs>
                <a:gs pos="100000">
                  <a:schemeClr val="folHlink"/>
                </a:gs>
              </a:gsLst>
              <a:lin ang="18900000" scaled="1"/>
            </a:gradFill>
            <a:ln w="9525">
              <a:noFill/>
              <a:round/>
              <a:headEnd/>
              <a:tailEnd/>
            </a:ln>
            <a:effectLst>
              <a:outerShdw dist="107763" dir="8100000" algn="ctr" rotWithShape="0">
                <a:schemeClr val="bg2"/>
              </a:outerShdw>
            </a:effectLst>
          </p:spPr>
          <p:txBody>
            <a:bodyPr/>
            <a:lstStyle/>
            <a:p>
              <a:endParaRPr lang="en-US">
                <a:solidFill>
                  <a:srgbClr val="FFFFFF"/>
                </a:solidFill>
                <a:latin typeface="Times New Roman" pitchFamily="18" charset="0"/>
              </a:endParaRPr>
            </a:p>
          </p:txBody>
        </p:sp>
        <p:sp>
          <p:nvSpPr>
            <p:cNvPr id="209938" name="Freeform 18"/>
            <p:cNvSpPr>
              <a:spLocks/>
            </p:cNvSpPr>
            <p:nvPr/>
          </p:nvSpPr>
          <p:spPr bwMode="auto">
            <a:xfrm>
              <a:off x="5557" y="3991"/>
              <a:ext cx="123" cy="83"/>
            </a:xfrm>
            <a:custGeom>
              <a:avLst/>
              <a:gdLst/>
              <a:ahLst/>
              <a:cxnLst>
                <a:cxn ang="0">
                  <a:pos x="0" y="3"/>
                </a:cxn>
                <a:cxn ang="0">
                  <a:pos x="44" y="0"/>
                </a:cxn>
                <a:cxn ang="0">
                  <a:pos x="60" y="7"/>
                </a:cxn>
                <a:cxn ang="0">
                  <a:pos x="74" y="13"/>
                </a:cxn>
                <a:cxn ang="0">
                  <a:pos x="95" y="25"/>
                </a:cxn>
                <a:cxn ang="0">
                  <a:pos x="107" y="37"/>
                </a:cxn>
                <a:cxn ang="0">
                  <a:pos x="117" y="53"/>
                </a:cxn>
                <a:cxn ang="0">
                  <a:pos x="122" y="82"/>
                </a:cxn>
                <a:cxn ang="0">
                  <a:pos x="116" y="65"/>
                </a:cxn>
                <a:cxn ang="0">
                  <a:pos x="105" y="49"/>
                </a:cxn>
                <a:cxn ang="0">
                  <a:pos x="95" y="38"/>
                </a:cxn>
                <a:cxn ang="0">
                  <a:pos x="78" y="23"/>
                </a:cxn>
                <a:cxn ang="0">
                  <a:pos x="48" y="8"/>
                </a:cxn>
                <a:cxn ang="0">
                  <a:pos x="26" y="5"/>
                </a:cxn>
                <a:cxn ang="0">
                  <a:pos x="0" y="3"/>
                </a:cxn>
              </a:cxnLst>
              <a:rect l="0" t="0" r="r" b="b"/>
              <a:pathLst>
                <a:path w="123" h="83">
                  <a:moveTo>
                    <a:pt x="0" y="3"/>
                  </a:moveTo>
                  <a:lnTo>
                    <a:pt x="44" y="0"/>
                  </a:lnTo>
                  <a:lnTo>
                    <a:pt x="60" y="7"/>
                  </a:lnTo>
                  <a:lnTo>
                    <a:pt x="74" y="13"/>
                  </a:lnTo>
                  <a:lnTo>
                    <a:pt x="95" y="25"/>
                  </a:lnTo>
                  <a:lnTo>
                    <a:pt x="107" y="37"/>
                  </a:lnTo>
                  <a:lnTo>
                    <a:pt x="117" y="53"/>
                  </a:lnTo>
                  <a:lnTo>
                    <a:pt x="122" y="82"/>
                  </a:lnTo>
                  <a:lnTo>
                    <a:pt x="116" y="65"/>
                  </a:lnTo>
                  <a:lnTo>
                    <a:pt x="105" y="49"/>
                  </a:lnTo>
                  <a:lnTo>
                    <a:pt x="95" y="38"/>
                  </a:lnTo>
                  <a:lnTo>
                    <a:pt x="78" y="23"/>
                  </a:lnTo>
                  <a:lnTo>
                    <a:pt x="48" y="8"/>
                  </a:lnTo>
                  <a:lnTo>
                    <a:pt x="26" y="5"/>
                  </a:lnTo>
                  <a:lnTo>
                    <a:pt x="0" y="3"/>
                  </a:lnTo>
                </a:path>
              </a:pathLst>
            </a:custGeom>
            <a:solidFill>
              <a:srgbClr val="FFFFFF"/>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sp>
          <p:nvSpPr>
            <p:cNvPr id="209939" name="Freeform 19"/>
            <p:cNvSpPr>
              <a:spLocks/>
            </p:cNvSpPr>
            <p:nvPr/>
          </p:nvSpPr>
          <p:spPr bwMode="auto">
            <a:xfrm>
              <a:off x="5474" y="4118"/>
              <a:ext cx="133" cy="89"/>
            </a:xfrm>
            <a:custGeom>
              <a:avLst/>
              <a:gdLst/>
              <a:ahLst/>
              <a:cxnLst>
                <a:cxn ang="0">
                  <a:pos x="132" y="80"/>
                </a:cxn>
                <a:cxn ang="0">
                  <a:pos x="99" y="82"/>
                </a:cxn>
                <a:cxn ang="0">
                  <a:pos x="76" y="79"/>
                </a:cxn>
                <a:cxn ang="0">
                  <a:pos x="57" y="71"/>
                </a:cxn>
                <a:cxn ang="0">
                  <a:pos x="39" y="58"/>
                </a:cxn>
                <a:cxn ang="0">
                  <a:pos x="27" y="49"/>
                </a:cxn>
                <a:cxn ang="0">
                  <a:pos x="20" y="40"/>
                </a:cxn>
                <a:cxn ang="0">
                  <a:pos x="0" y="0"/>
                </a:cxn>
                <a:cxn ang="0">
                  <a:pos x="6" y="27"/>
                </a:cxn>
                <a:cxn ang="0">
                  <a:pos x="15" y="46"/>
                </a:cxn>
                <a:cxn ang="0">
                  <a:pos x="30" y="60"/>
                </a:cxn>
                <a:cxn ang="0">
                  <a:pos x="50" y="73"/>
                </a:cxn>
                <a:cxn ang="0">
                  <a:pos x="72" y="85"/>
                </a:cxn>
                <a:cxn ang="0">
                  <a:pos x="95" y="88"/>
                </a:cxn>
                <a:cxn ang="0">
                  <a:pos x="118" y="86"/>
                </a:cxn>
                <a:cxn ang="0">
                  <a:pos x="132" y="80"/>
                </a:cxn>
              </a:cxnLst>
              <a:rect l="0" t="0" r="r" b="b"/>
              <a:pathLst>
                <a:path w="133" h="89">
                  <a:moveTo>
                    <a:pt x="132" y="80"/>
                  </a:moveTo>
                  <a:lnTo>
                    <a:pt x="99" y="82"/>
                  </a:lnTo>
                  <a:lnTo>
                    <a:pt x="76" y="79"/>
                  </a:lnTo>
                  <a:lnTo>
                    <a:pt x="57" y="71"/>
                  </a:lnTo>
                  <a:lnTo>
                    <a:pt x="39" y="58"/>
                  </a:lnTo>
                  <a:lnTo>
                    <a:pt x="27" y="49"/>
                  </a:lnTo>
                  <a:lnTo>
                    <a:pt x="20" y="40"/>
                  </a:lnTo>
                  <a:lnTo>
                    <a:pt x="0" y="0"/>
                  </a:lnTo>
                  <a:lnTo>
                    <a:pt x="6" y="27"/>
                  </a:lnTo>
                  <a:lnTo>
                    <a:pt x="15" y="46"/>
                  </a:lnTo>
                  <a:lnTo>
                    <a:pt x="30" y="60"/>
                  </a:lnTo>
                  <a:lnTo>
                    <a:pt x="50" y="73"/>
                  </a:lnTo>
                  <a:lnTo>
                    <a:pt x="72" y="85"/>
                  </a:lnTo>
                  <a:lnTo>
                    <a:pt x="95" y="88"/>
                  </a:lnTo>
                  <a:lnTo>
                    <a:pt x="118" y="86"/>
                  </a:lnTo>
                  <a:lnTo>
                    <a:pt x="132" y="80"/>
                  </a:lnTo>
                </a:path>
              </a:pathLst>
            </a:custGeom>
            <a:solidFill>
              <a:schemeClr val="bg1"/>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grpSp>
      <p:grpSp>
        <p:nvGrpSpPr>
          <p:cNvPr id="5" name="Group 20"/>
          <p:cNvGrpSpPr>
            <a:grpSpLocks/>
          </p:cNvGrpSpPr>
          <p:nvPr/>
        </p:nvGrpSpPr>
        <p:grpSpPr bwMode="auto">
          <a:xfrm>
            <a:off x="177800" y="6335713"/>
            <a:ext cx="381000" cy="381000"/>
            <a:chOff x="112" y="3991"/>
            <a:chExt cx="240" cy="240"/>
          </a:xfrm>
        </p:grpSpPr>
        <p:sp>
          <p:nvSpPr>
            <p:cNvPr id="209941" name="Oval 21"/>
            <p:cNvSpPr>
              <a:spLocks noChangeArrowheads="1"/>
            </p:cNvSpPr>
            <p:nvPr/>
          </p:nvSpPr>
          <p:spPr bwMode="auto">
            <a:xfrm>
              <a:off x="112" y="3991"/>
              <a:ext cx="240" cy="240"/>
            </a:xfrm>
            <a:prstGeom prst="ellipse">
              <a:avLst/>
            </a:prstGeom>
            <a:gradFill rotWithShape="0">
              <a:gsLst>
                <a:gs pos="0">
                  <a:srgbClr val="003300"/>
                </a:gs>
                <a:gs pos="100000">
                  <a:schemeClr val="folHlink"/>
                </a:gs>
              </a:gsLst>
              <a:lin ang="18900000" scaled="1"/>
            </a:gradFill>
            <a:ln w="9525">
              <a:noFill/>
              <a:round/>
              <a:headEnd/>
              <a:tailEnd/>
            </a:ln>
            <a:effectLst>
              <a:outerShdw dist="107763" dir="8100000" algn="ctr" rotWithShape="0">
                <a:schemeClr val="bg2"/>
              </a:outerShdw>
            </a:effectLst>
          </p:spPr>
          <p:txBody>
            <a:bodyPr/>
            <a:lstStyle/>
            <a:p>
              <a:endParaRPr lang="en-US">
                <a:solidFill>
                  <a:srgbClr val="FFFFFF"/>
                </a:solidFill>
                <a:latin typeface="Times New Roman" pitchFamily="18" charset="0"/>
              </a:endParaRPr>
            </a:p>
          </p:txBody>
        </p:sp>
        <p:sp>
          <p:nvSpPr>
            <p:cNvPr id="209942" name="Freeform 22"/>
            <p:cNvSpPr>
              <a:spLocks/>
            </p:cNvSpPr>
            <p:nvPr/>
          </p:nvSpPr>
          <p:spPr bwMode="auto">
            <a:xfrm>
              <a:off x="213" y="4007"/>
              <a:ext cx="123" cy="83"/>
            </a:xfrm>
            <a:custGeom>
              <a:avLst/>
              <a:gdLst/>
              <a:ahLst/>
              <a:cxnLst>
                <a:cxn ang="0">
                  <a:pos x="0" y="3"/>
                </a:cxn>
                <a:cxn ang="0">
                  <a:pos x="44" y="0"/>
                </a:cxn>
                <a:cxn ang="0">
                  <a:pos x="60" y="7"/>
                </a:cxn>
                <a:cxn ang="0">
                  <a:pos x="74" y="13"/>
                </a:cxn>
                <a:cxn ang="0">
                  <a:pos x="95" y="25"/>
                </a:cxn>
                <a:cxn ang="0">
                  <a:pos x="107" y="37"/>
                </a:cxn>
                <a:cxn ang="0">
                  <a:pos x="117" y="53"/>
                </a:cxn>
                <a:cxn ang="0">
                  <a:pos x="122" y="82"/>
                </a:cxn>
                <a:cxn ang="0">
                  <a:pos x="116" y="65"/>
                </a:cxn>
                <a:cxn ang="0">
                  <a:pos x="105" y="49"/>
                </a:cxn>
                <a:cxn ang="0">
                  <a:pos x="95" y="38"/>
                </a:cxn>
                <a:cxn ang="0">
                  <a:pos x="78" y="23"/>
                </a:cxn>
                <a:cxn ang="0">
                  <a:pos x="48" y="8"/>
                </a:cxn>
                <a:cxn ang="0">
                  <a:pos x="26" y="5"/>
                </a:cxn>
                <a:cxn ang="0">
                  <a:pos x="0" y="3"/>
                </a:cxn>
              </a:cxnLst>
              <a:rect l="0" t="0" r="r" b="b"/>
              <a:pathLst>
                <a:path w="123" h="83">
                  <a:moveTo>
                    <a:pt x="0" y="3"/>
                  </a:moveTo>
                  <a:lnTo>
                    <a:pt x="44" y="0"/>
                  </a:lnTo>
                  <a:lnTo>
                    <a:pt x="60" y="7"/>
                  </a:lnTo>
                  <a:lnTo>
                    <a:pt x="74" y="13"/>
                  </a:lnTo>
                  <a:lnTo>
                    <a:pt x="95" y="25"/>
                  </a:lnTo>
                  <a:lnTo>
                    <a:pt x="107" y="37"/>
                  </a:lnTo>
                  <a:lnTo>
                    <a:pt x="117" y="53"/>
                  </a:lnTo>
                  <a:lnTo>
                    <a:pt x="122" y="82"/>
                  </a:lnTo>
                  <a:lnTo>
                    <a:pt x="116" y="65"/>
                  </a:lnTo>
                  <a:lnTo>
                    <a:pt x="105" y="49"/>
                  </a:lnTo>
                  <a:lnTo>
                    <a:pt x="95" y="38"/>
                  </a:lnTo>
                  <a:lnTo>
                    <a:pt x="78" y="23"/>
                  </a:lnTo>
                  <a:lnTo>
                    <a:pt x="48" y="8"/>
                  </a:lnTo>
                  <a:lnTo>
                    <a:pt x="26" y="5"/>
                  </a:lnTo>
                  <a:lnTo>
                    <a:pt x="0" y="3"/>
                  </a:lnTo>
                </a:path>
              </a:pathLst>
            </a:custGeom>
            <a:solidFill>
              <a:srgbClr val="FFFFFF"/>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sp>
          <p:nvSpPr>
            <p:cNvPr id="209943" name="Freeform 23"/>
            <p:cNvSpPr>
              <a:spLocks/>
            </p:cNvSpPr>
            <p:nvPr/>
          </p:nvSpPr>
          <p:spPr bwMode="auto">
            <a:xfrm>
              <a:off x="130" y="4134"/>
              <a:ext cx="133" cy="89"/>
            </a:xfrm>
            <a:custGeom>
              <a:avLst/>
              <a:gdLst/>
              <a:ahLst/>
              <a:cxnLst>
                <a:cxn ang="0">
                  <a:pos x="132" y="80"/>
                </a:cxn>
                <a:cxn ang="0">
                  <a:pos x="99" y="82"/>
                </a:cxn>
                <a:cxn ang="0">
                  <a:pos x="76" y="79"/>
                </a:cxn>
                <a:cxn ang="0">
                  <a:pos x="57" y="71"/>
                </a:cxn>
                <a:cxn ang="0">
                  <a:pos x="39" y="58"/>
                </a:cxn>
                <a:cxn ang="0">
                  <a:pos x="27" y="49"/>
                </a:cxn>
                <a:cxn ang="0">
                  <a:pos x="20" y="40"/>
                </a:cxn>
                <a:cxn ang="0">
                  <a:pos x="0" y="0"/>
                </a:cxn>
                <a:cxn ang="0">
                  <a:pos x="6" y="27"/>
                </a:cxn>
                <a:cxn ang="0">
                  <a:pos x="15" y="46"/>
                </a:cxn>
                <a:cxn ang="0">
                  <a:pos x="30" y="60"/>
                </a:cxn>
                <a:cxn ang="0">
                  <a:pos x="50" y="73"/>
                </a:cxn>
                <a:cxn ang="0">
                  <a:pos x="72" y="85"/>
                </a:cxn>
                <a:cxn ang="0">
                  <a:pos x="95" y="88"/>
                </a:cxn>
                <a:cxn ang="0">
                  <a:pos x="118" y="86"/>
                </a:cxn>
                <a:cxn ang="0">
                  <a:pos x="132" y="80"/>
                </a:cxn>
              </a:cxnLst>
              <a:rect l="0" t="0" r="r" b="b"/>
              <a:pathLst>
                <a:path w="133" h="89">
                  <a:moveTo>
                    <a:pt x="132" y="80"/>
                  </a:moveTo>
                  <a:lnTo>
                    <a:pt x="99" y="82"/>
                  </a:lnTo>
                  <a:lnTo>
                    <a:pt x="76" y="79"/>
                  </a:lnTo>
                  <a:lnTo>
                    <a:pt x="57" y="71"/>
                  </a:lnTo>
                  <a:lnTo>
                    <a:pt x="39" y="58"/>
                  </a:lnTo>
                  <a:lnTo>
                    <a:pt x="27" y="49"/>
                  </a:lnTo>
                  <a:lnTo>
                    <a:pt x="20" y="40"/>
                  </a:lnTo>
                  <a:lnTo>
                    <a:pt x="0" y="0"/>
                  </a:lnTo>
                  <a:lnTo>
                    <a:pt x="6" y="27"/>
                  </a:lnTo>
                  <a:lnTo>
                    <a:pt x="15" y="46"/>
                  </a:lnTo>
                  <a:lnTo>
                    <a:pt x="30" y="60"/>
                  </a:lnTo>
                  <a:lnTo>
                    <a:pt x="50" y="73"/>
                  </a:lnTo>
                  <a:lnTo>
                    <a:pt x="72" y="85"/>
                  </a:lnTo>
                  <a:lnTo>
                    <a:pt x="95" y="88"/>
                  </a:lnTo>
                  <a:lnTo>
                    <a:pt x="118" y="86"/>
                  </a:lnTo>
                  <a:lnTo>
                    <a:pt x="132" y="80"/>
                  </a:lnTo>
                </a:path>
              </a:pathLst>
            </a:custGeom>
            <a:solidFill>
              <a:schemeClr val="bg1"/>
            </a:solidFill>
            <a:ln w="9525">
              <a:noFill/>
              <a:round/>
              <a:headEnd type="none" w="sm" len="sm"/>
              <a:tailEnd type="none" w="sm" len="sm"/>
            </a:ln>
            <a:effectLst/>
          </p:spPr>
          <p:txBody>
            <a:bodyPr/>
            <a:lstStyle/>
            <a:p>
              <a:endParaRPr lang="en-US">
                <a:solidFill>
                  <a:srgbClr val="FFFFFF"/>
                </a:solidFill>
                <a:latin typeface="Times New Roman" pitchFamily="18" charset="0"/>
              </a:endParaRPr>
            </a:p>
          </p:txBody>
        </p:sp>
      </p:grpSp>
    </p:spTree>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tx2"/>
        </a:buClr>
        <a:buSzPct val="75000"/>
        <a:buChar char="•"/>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75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SzPct val="75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SzPct val="75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SzPct val="75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SzPct val="75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SzPct val="75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3.xml"/><Relationship Id="rId1" Type="http://schemas.openxmlformats.org/officeDocument/2006/relationships/slideLayout" Target="../slideLayouts/slideLayout59.xml"/></Relationships>
</file>

<file path=ppt/slides/_rels/slide101.xml.rels><?xml version="1.0" encoding="UTF-8" standalone="yes"?>
<Relationships xmlns="http://schemas.openxmlformats.org/package/2006/relationships"><Relationship Id="rId3" Type="http://schemas.openxmlformats.org/officeDocument/2006/relationships/hyperlink" Target="http://www.youtube.com/watch?v=jlDBhT18jao" TargetMode="External"/><Relationship Id="rId2" Type="http://schemas.openxmlformats.org/officeDocument/2006/relationships/notesSlide" Target="../notesSlides/notesSlide94.xml"/><Relationship Id="rId1" Type="http://schemas.openxmlformats.org/officeDocument/2006/relationships/slideLayout" Target="../slideLayouts/slideLayout5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9.xml"/></Relationships>
</file>

<file path=ppt/slides/_rels/slide10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6.xml"/><Relationship Id="rId1" Type="http://schemas.openxmlformats.org/officeDocument/2006/relationships/slideLayout" Target="../slideLayouts/slideLayout59.xml"/></Relationships>
</file>

<file path=ppt/slides/_rels/slide10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7.xml"/><Relationship Id="rId1" Type="http://schemas.openxmlformats.org/officeDocument/2006/relationships/slideLayout" Target="../slideLayouts/slideLayout54.xml"/></Relationships>
</file>

<file path=ppt/slides/_rels/slide10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8.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j_Z-ylTtRts"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KizSZuqkyBc" TargetMode="External"/><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oM-8a4dGFVY"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hyperlink" Target="http://www.eesedu.com/dtcf/pages/HN_Procedure.ht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hyperlink" Target="http://www.youtube.com/watch?v=6_0bH6KxPYA" TargetMode="External"/><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1.xml"/><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2.xml"/><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4.xml"/><Relationship Id="rId1" Type="http://schemas.openxmlformats.org/officeDocument/2006/relationships/slideLayout" Target="../slideLayouts/slideLayout47.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5.xml"/><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3" Type="http://schemas.openxmlformats.org/officeDocument/2006/relationships/hyperlink" Target="http://www.youtube.com/watch?v=2x72UTHVKEI" TargetMode="External"/><Relationship Id="rId2" Type="http://schemas.openxmlformats.org/officeDocument/2006/relationships/notesSlide" Target="../notesSlides/notesSlide66.xml"/><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8.xml"/><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9.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8.xml"/><Relationship Id="rId1" Type="http://schemas.openxmlformats.org/officeDocument/2006/relationships/slideLayout" Target="../slideLayouts/slideLayout59.xml"/></Relationships>
</file>

<file path=ppt/slides/_rels/slide8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9.xml"/><Relationship Id="rId1" Type="http://schemas.openxmlformats.org/officeDocument/2006/relationships/slideLayout" Target="../slideLayouts/slideLayout5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9.xml"/></Relationships>
</file>

<file path=ppt/slides/_rels/slide8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1.xml"/><Relationship Id="rId1" Type="http://schemas.openxmlformats.org/officeDocument/2006/relationships/slideLayout" Target="../slideLayouts/slideLayout59.xml"/></Relationships>
</file>

<file path=ppt/slides/_rels/slide8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2.xml"/><Relationship Id="rId1" Type="http://schemas.openxmlformats.org/officeDocument/2006/relationships/slideLayout" Target="../slideLayouts/slideLayout59.xml"/></Relationships>
</file>

<file path=ppt/slides/_rels/slide86.xml.rels><?xml version="1.0" encoding="UTF-8" standalone="yes"?>
<Relationships xmlns="http://schemas.openxmlformats.org/package/2006/relationships"><Relationship Id="rId3" Type="http://schemas.openxmlformats.org/officeDocument/2006/relationships/hyperlink" Target="http://www.eesedu.com/dtcf/pages/HN_Procedure.htm" TargetMode="External"/><Relationship Id="rId2" Type="http://schemas.openxmlformats.org/officeDocument/2006/relationships/notesSlide" Target="../notesSlides/notesSlide83.xml"/><Relationship Id="rId1" Type="http://schemas.openxmlformats.org/officeDocument/2006/relationships/slideLayout" Target="../slideLayouts/slideLayout4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9.xml"/></Relationships>
</file>

<file path=ppt/slides/_rels/slide9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0.xml"/><Relationship Id="rId1" Type="http://schemas.openxmlformats.org/officeDocument/2006/relationships/slideLayout" Target="../slideLayouts/slideLayout59.xml"/></Relationships>
</file>

<file path=ppt/slides/_rels/slide9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1.xml"/><Relationship Id="rId1" Type="http://schemas.openxmlformats.org/officeDocument/2006/relationships/slideLayout" Target="../slideLayouts/slideLayout5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295400"/>
            <a:ext cx="7772400" cy="1143000"/>
          </a:xfrm>
        </p:spPr>
        <p:txBody>
          <a:bodyPr/>
          <a:lstStyle/>
          <a:p>
            <a:r>
              <a:rPr lang="en-US" sz="4100"/>
              <a:t/>
            </a:r>
            <a:br>
              <a:rPr lang="en-US" sz="4100"/>
            </a:br>
            <a:r>
              <a:rPr lang="en-US" sz="4100"/>
              <a:t/>
            </a:r>
            <a:br>
              <a:rPr lang="en-US" sz="4100"/>
            </a:br>
            <a:r>
              <a:rPr lang="en-US" sz="4100"/>
              <a:t/>
            </a:r>
            <a:br>
              <a:rPr lang="en-US" sz="4100"/>
            </a:br>
            <a:r>
              <a:rPr lang="en-US" sz="4100"/>
              <a:t/>
            </a:r>
            <a:br>
              <a:rPr lang="en-US" sz="4100"/>
            </a:br>
            <a:r>
              <a:rPr lang="en-US" sz="4100"/>
              <a:t/>
            </a:r>
            <a:br>
              <a:rPr lang="en-US" sz="4100"/>
            </a:br>
            <a:r>
              <a:rPr lang="en-US" sz="4100"/>
              <a:t/>
            </a:r>
            <a:br>
              <a:rPr lang="en-US" sz="4100"/>
            </a:br>
            <a:r>
              <a:rPr lang="en-US" sz="4100"/>
              <a:t/>
            </a:r>
            <a:br>
              <a:rPr lang="en-US" sz="4100"/>
            </a:br>
            <a:endParaRPr lang="en-US" sz="3400"/>
          </a:p>
        </p:txBody>
      </p:sp>
      <p:sp>
        <p:nvSpPr>
          <p:cNvPr id="2051" name="Rectangle 3"/>
          <p:cNvSpPr>
            <a:spLocks noGrp="1" noChangeArrowheads="1"/>
          </p:cNvSpPr>
          <p:nvPr>
            <p:ph type="subTitle" idx="1"/>
          </p:nvPr>
        </p:nvSpPr>
        <p:spPr>
          <a:xfrm>
            <a:off x="1600200" y="3810000"/>
            <a:ext cx="6400800" cy="1752600"/>
          </a:xfrm>
        </p:spPr>
        <p:txBody>
          <a:bodyPr/>
          <a:lstStyle/>
          <a:p>
            <a:r>
              <a:rPr lang="en-US" sz="2000">
                <a:solidFill>
                  <a:srgbClr val="FFCC66"/>
                </a:solidFill>
              </a:rPr>
              <a:t>      </a:t>
            </a:r>
          </a:p>
          <a:p>
            <a:pPr algn="ctr"/>
            <a:r>
              <a:rPr lang="en-US" sz="3200"/>
              <a:t>Myringotomy </a:t>
            </a:r>
          </a:p>
          <a:p>
            <a:pPr algn="ctr"/>
            <a:r>
              <a:rPr lang="en-US" sz="3200"/>
              <a:t>with Ear Tubes</a:t>
            </a:r>
          </a:p>
        </p:txBody>
      </p:sp>
      <p:sp>
        <p:nvSpPr>
          <p:cNvPr id="2054" name="Rectangle 6"/>
          <p:cNvSpPr>
            <a:spLocks noChangeArrowheads="1"/>
          </p:cNvSpPr>
          <p:nvPr/>
        </p:nvSpPr>
        <p:spPr bwMode="auto">
          <a:xfrm>
            <a:off x="1295400" y="1219200"/>
            <a:ext cx="7010400" cy="1920875"/>
          </a:xfrm>
          <a:prstGeom prst="rect">
            <a:avLst/>
          </a:prstGeom>
          <a:noFill/>
          <a:ln w="9525">
            <a:noFill/>
            <a:miter lim="800000"/>
            <a:headEnd/>
            <a:tailEnd/>
          </a:ln>
          <a:effectLst/>
        </p:spPr>
        <p:txBody>
          <a:bodyPr>
            <a:spAutoFit/>
          </a:bodyPr>
          <a:lstStyle/>
          <a:p>
            <a:pPr algn="ctr" eaLnBrk="1" hangingPunct="1"/>
            <a:r>
              <a:rPr lang="en-US" sz="4000">
                <a:latin typeface="Times New Roman" pitchFamily="18" charset="0"/>
              </a:rPr>
              <a:t>ENT Procedures</a:t>
            </a:r>
            <a:br>
              <a:rPr lang="en-US" sz="4000">
                <a:latin typeface="Times New Roman" pitchFamily="18" charset="0"/>
              </a:rPr>
            </a:br>
            <a:r>
              <a:rPr lang="en-US" sz="4000">
                <a:latin typeface="Times New Roman" pitchFamily="18" charset="0"/>
              </a:rPr>
              <a:t>Operative Sequence</a:t>
            </a:r>
            <a:br>
              <a:rPr lang="en-US" sz="4000">
                <a:latin typeface="Times New Roman" pitchFamily="18" charset="0"/>
              </a:rPr>
            </a:br>
            <a:endParaRPr lang="en-US" sz="400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sz="4300" i="1"/>
              <a:t>Myringotomy</a:t>
            </a:r>
            <a:r>
              <a:rPr lang="en-US"/>
              <a:t> </a:t>
            </a:r>
            <a:br>
              <a:rPr lang="en-US"/>
            </a:br>
            <a:r>
              <a:rPr lang="en-US" sz="2400"/>
              <a:t>Begin your Operative Sequence</a:t>
            </a:r>
          </a:p>
        </p:txBody>
      </p:sp>
      <p:sp>
        <p:nvSpPr>
          <p:cNvPr id="8197" name="Rectangle 5"/>
          <p:cNvSpPr>
            <a:spLocks noGrp="1" noChangeArrowheads="1"/>
          </p:cNvSpPr>
          <p:nvPr>
            <p:ph type="body" sz="half" idx="1"/>
          </p:nvPr>
        </p:nvSpPr>
        <p:spPr>
          <a:xfrm>
            <a:off x="457200" y="1828800"/>
            <a:ext cx="4495800" cy="4800600"/>
          </a:xfrm>
        </p:spPr>
        <p:txBody>
          <a:bodyPr/>
          <a:lstStyle/>
          <a:p>
            <a:pPr>
              <a:lnSpc>
                <a:spcPct val="90000"/>
              </a:lnSpc>
            </a:pPr>
            <a:r>
              <a:rPr lang="en-US" sz="2400" b="1" u="sng" dirty="0"/>
              <a:t>Incision</a:t>
            </a:r>
            <a:r>
              <a:rPr lang="en-US" sz="2400" dirty="0"/>
              <a:t>: made into the tympanic membrane with </a:t>
            </a:r>
            <a:r>
              <a:rPr lang="en-US" sz="2400" dirty="0" err="1"/>
              <a:t>myringotomy</a:t>
            </a:r>
            <a:r>
              <a:rPr lang="en-US" sz="2400" dirty="0"/>
              <a:t> blade </a:t>
            </a:r>
            <a:r>
              <a:rPr lang="en-US" sz="2400" dirty="0" smtClean="0"/>
              <a:t>(this step is out of order in this surgery due to the fact that we already have an opening to work through – the ear canal)</a:t>
            </a:r>
            <a:endParaRPr lang="en-US" sz="2400" dirty="0"/>
          </a:p>
          <a:p>
            <a:pPr>
              <a:lnSpc>
                <a:spcPct val="90000"/>
              </a:lnSpc>
            </a:pPr>
            <a:endParaRPr lang="en-US" sz="2200" dirty="0"/>
          </a:p>
        </p:txBody>
      </p:sp>
      <p:pic>
        <p:nvPicPr>
          <p:cNvPr id="8222" name="Picture 30" descr="myringotomy"/>
          <p:cNvPicPr>
            <a:picLocks noGrp="1" noChangeAspect="1" noChangeArrowheads="1"/>
          </p:cNvPicPr>
          <p:nvPr>
            <p:ph sz="half" idx="2"/>
          </p:nvPr>
        </p:nvPicPr>
        <p:blipFill>
          <a:blip r:embed="rId3" cstate="print"/>
          <a:srcRect/>
          <a:stretch>
            <a:fillRect/>
          </a:stretch>
        </p:blipFill>
        <p:spPr>
          <a:xfrm>
            <a:off x="5105400" y="2286000"/>
            <a:ext cx="4038600" cy="3635375"/>
          </a:xfrm>
          <a:noFill/>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i="1"/>
              <a:t>Parathyroidectomy</a:t>
            </a:r>
            <a:r>
              <a:rPr lang="en-US" sz="4000"/>
              <a:t> </a:t>
            </a:r>
            <a:br>
              <a:rPr lang="en-US" sz="4000"/>
            </a:br>
            <a:r>
              <a:rPr lang="en-US" sz="2600"/>
              <a:t>cont. Operative Sequence</a:t>
            </a:r>
          </a:p>
        </p:txBody>
      </p:sp>
      <p:sp>
        <p:nvSpPr>
          <p:cNvPr id="245763" name="Rectangle 3"/>
          <p:cNvSpPr>
            <a:spLocks noGrp="1" noChangeArrowheads="1"/>
          </p:cNvSpPr>
          <p:nvPr>
            <p:ph type="body" sz="half" idx="1"/>
          </p:nvPr>
        </p:nvSpPr>
        <p:spPr>
          <a:xfrm>
            <a:off x="182563" y="1524000"/>
            <a:ext cx="4319587" cy="4657725"/>
          </a:xfrm>
        </p:spPr>
        <p:txBody>
          <a:bodyPr/>
          <a:lstStyle/>
          <a:p>
            <a:r>
              <a:rPr lang="en-US" sz="2400" b="1"/>
              <a:t>Surgical Repair/Removal/Specimen Collection</a:t>
            </a:r>
            <a:r>
              <a:rPr lang="en-US" sz="2400"/>
              <a:t>:</a:t>
            </a:r>
          </a:p>
          <a:p>
            <a:pPr lvl="1"/>
            <a:r>
              <a:rPr lang="en-US" sz="2000"/>
              <a:t>The parathyroid gland is elevated and freed from the throid (Metz and smooth forceps like Gerald's or Dekakeys)</a:t>
            </a:r>
          </a:p>
          <a:p>
            <a:pPr lvl="1">
              <a:buFontTx/>
              <a:buNone/>
            </a:pPr>
            <a:endParaRPr lang="en-US" sz="2100"/>
          </a:p>
          <a:p>
            <a:pPr lvl="1"/>
            <a:endParaRPr lang="en-US" sz="2400"/>
          </a:p>
          <a:p>
            <a:pPr lvl="1"/>
            <a:endParaRPr lang="en-US" sz="2400"/>
          </a:p>
          <a:p>
            <a:pPr lvl="1"/>
            <a:endParaRPr lang="en-US" sz="2400"/>
          </a:p>
        </p:txBody>
      </p:sp>
      <p:pic>
        <p:nvPicPr>
          <p:cNvPr id="245764" name="Picture 4"/>
          <p:cNvPicPr>
            <a:picLocks noGrp="1" noChangeAspect="1" noChangeArrowheads="1"/>
          </p:cNvPicPr>
          <p:nvPr>
            <p:ph sz="half" idx="2"/>
          </p:nvPr>
        </p:nvPicPr>
        <p:blipFill>
          <a:blip r:embed="rId3" cstate="print"/>
          <a:srcRect/>
          <a:stretch>
            <a:fillRect/>
          </a:stretch>
        </p:blipFill>
        <p:spPr>
          <a:xfrm>
            <a:off x="4670425" y="2093913"/>
            <a:ext cx="4325938" cy="3516312"/>
          </a:xfrm>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i="1"/>
              <a:t>Parathyroidectomy</a:t>
            </a:r>
            <a:r>
              <a:rPr lang="en-US" sz="2900"/>
              <a:t> </a:t>
            </a:r>
            <a:br>
              <a:rPr lang="en-US" sz="2900"/>
            </a:br>
            <a:r>
              <a:rPr lang="en-US" sz="2900"/>
              <a:t>cont. Operative Sequence</a:t>
            </a:r>
          </a:p>
        </p:txBody>
      </p:sp>
      <p:sp>
        <p:nvSpPr>
          <p:cNvPr id="247811" name="Rectangle 3"/>
          <p:cNvSpPr>
            <a:spLocks noGrp="1" noChangeArrowheads="1"/>
          </p:cNvSpPr>
          <p:nvPr>
            <p:ph type="body" sz="half" idx="1"/>
          </p:nvPr>
        </p:nvSpPr>
        <p:spPr>
          <a:xfrm>
            <a:off x="182563" y="1524000"/>
            <a:ext cx="4319587" cy="4657725"/>
          </a:xfrm>
        </p:spPr>
        <p:txBody>
          <a:bodyPr/>
          <a:lstStyle/>
          <a:p>
            <a:pPr>
              <a:lnSpc>
                <a:spcPct val="80000"/>
              </a:lnSpc>
            </a:pPr>
            <a:r>
              <a:rPr lang="en-US" b="1" dirty="0"/>
              <a:t>Surgical Repair</a:t>
            </a:r>
            <a:r>
              <a:rPr lang="en-US" sz="2600" b="1" dirty="0"/>
              <a:t>:</a:t>
            </a:r>
          </a:p>
          <a:p>
            <a:pPr>
              <a:lnSpc>
                <a:spcPct val="80000"/>
              </a:lnSpc>
              <a:buFontTx/>
              <a:buNone/>
            </a:pPr>
            <a:endParaRPr lang="en-US" sz="2600" b="1" dirty="0"/>
          </a:p>
          <a:p>
            <a:pPr>
              <a:lnSpc>
                <a:spcPct val="80000"/>
              </a:lnSpc>
            </a:pPr>
            <a:r>
              <a:rPr lang="en-US" sz="2600" b="1" dirty="0"/>
              <a:t>Provide Metz and be ready for a specimen</a:t>
            </a:r>
            <a:r>
              <a:rPr lang="en-US" sz="2600" b="1" dirty="0" smtClean="0"/>
              <a:t>.</a:t>
            </a:r>
          </a:p>
          <a:p>
            <a:pPr>
              <a:lnSpc>
                <a:spcPct val="80000"/>
              </a:lnSpc>
            </a:pPr>
            <a:endParaRPr lang="en-US" sz="2600" b="1" dirty="0" smtClean="0"/>
          </a:p>
          <a:p>
            <a:pPr>
              <a:lnSpc>
                <a:spcPct val="80000"/>
              </a:lnSpc>
            </a:pPr>
            <a:r>
              <a:rPr lang="en-US" sz="2600" b="1" dirty="0" smtClean="0">
                <a:hlinkClick r:id="rId3"/>
              </a:rPr>
              <a:t>Minimally Invasive </a:t>
            </a:r>
            <a:r>
              <a:rPr lang="en-US" sz="2600" b="1" dirty="0" err="1" smtClean="0">
                <a:hlinkClick r:id="rId3"/>
              </a:rPr>
              <a:t>Parathyroidectomy</a:t>
            </a:r>
            <a:endParaRPr lang="en-US" sz="2600" b="1" dirty="0"/>
          </a:p>
          <a:p>
            <a:pPr>
              <a:lnSpc>
                <a:spcPct val="80000"/>
              </a:lnSpc>
            </a:pPr>
            <a:endParaRPr lang="en-US" sz="2600" b="1" dirty="0"/>
          </a:p>
          <a:p>
            <a:pPr>
              <a:lnSpc>
                <a:spcPct val="80000"/>
              </a:lnSpc>
            </a:pPr>
            <a:endParaRPr lang="en-US" sz="2600" b="1" dirty="0"/>
          </a:p>
          <a:p>
            <a:pPr>
              <a:lnSpc>
                <a:spcPct val="80000"/>
              </a:lnSpc>
            </a:pPr>
            <a:endParaRPr lang="en-US" sz="2200" dirty="0"/>
          </a:p>
          <a:p>
            <a:pPr lvl="1">
              <a:lnSpc>
                <a:spcPct val="80000"/>
              </a:lnSpc>
            </a:pPr>
            <a:endParaRPr lang="en-US" sz="2000" dirty="0"/>
          </a:p>
        </p:txBody>
      </p:sp>
      <p:sp>
        <p:nvSpPr>
          <p:cNvPr id="247812" name="Rectangle 4"/>
          <p:cNvSpPr>
            <a:spLocks noGrp="1" noChangeArrowheads="1"/>
          </p:cNvSpPr>
          <p:nvPr>
            <p:ph sz="half" idx="2"/>
          </p:nvPr>
        </p:nvSpPr>
        <p:spPr>
          <a:xfrm>
            <a:off x="4676775" y="1524000"/>
            <a:ext cx="4319588" cy="4657725"/>
          </a:xfrm>
        </p:spPr>
        <p:txBody>
          <a:bodyPr/>
          <a:lstStyle/>
          <a:p>
            <a:pPr>
              <a:lnSpc>
                <a:spcPct val="80000"/>
              </a:lnSpc>
            </a:pPr>
            <a:r>
              <a:rPr lang="en-US" sz="2600"/>
              <a:t> PTH levels obtained during parathyroidectomy help to guarantee the successful resection of the abnormal gland by demonstrating a return of the PTH levels to normal after the suspected parathyroid adenoma is removed. Using this method, a PTH determination is obtained immediately prior to the resection and compared to a PTH determination done ten minutes after the resection.</a:t>
            </a:r>
          </a:p>
          <a:p>
            <a:pPr>
              <a:lnSpc>
                <a:spcPct val="80000"/>
              </a:lnSpc>
            </a:pPr>
            <a:endParaRPr lang="en-US" sz="260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i="1"/>
              <a:t>Parathyroidectomy</a:t>
            </a:r>
            <a:r>
              <a:rPr lang="en-US" sz="2900"/>
              <a:t> </a:t>
            </a:r>
            <a:br>
              <a:rPr lang="en-US" sz="2900"/>
            </a:br>
            <a:r>
              <a:rPr lang="en-US" sz="2900"/>
              <a:t>cont. Operative Sequence</a:t>
            </a:r>
          </a:p>
        </p:txBody>
      </p:sp>
      <p:sp>
        <p:nvSpPr>
          <p:cNvPr id="254979" name="Rectangle 3"/>
          <p:cNvSpPr>
            <a:spLocks noGrp="1" noChangeArrowheads="1"/>
          </p:cNvSpPr>
          <p:nvPr>
            <p:ph type="body" idx="1"/>
          </p:nvPr>
        </p:nvSpPr>
        <p:spPr/>
        <p:txBody>
          <a:bodyPr/>
          <a:lstStyle/>
          <a:p>
            <a:r>
              <a:rPr lang="en-US"/>
              <a:t>A portion of a gland may be transplanted to another site in the neck or the arm to preserve parathyroid function. </a:t>
            </a:r>
          </a:p>
          <a:p>
            <a:r>
              <a:rPr lang="en-US"/>
              <a:t>This is a very important step that you need to be ready for.</a:t>
            </a:r>
          </a:p>
          <a:p>
            <a:r>
              <a:rPr lang="en-US"/>
              <a:t>Although this is a separate procedure with a separate incision, most surgeons will NOT require a separate setup.</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i="1"/>
              <a:t>Parathyroidectomy</a:t>
            </a:r>
            <a:r>
              <a:rPr lang="en-US" sz="2900"/>
              <a:t> </a:t>
            </a:r>
            <a:br>
              <a:rPr lang="en-US" sz="2900"/>
            </a:br>
            <a:r>
              <a:rPr lang="en-US" sz="2900"/>
              <a:t>cont. Operative Sequence</a:t>
            </a:r>
          </a:p>
        </p:txBody>
      </p:sp>
      <p:sp>
        <p:nvSpPr>
          <p:cNvPr id="256003" name="Rectangle 3"/>
          <p:cNvSpPr>
            <a:spLocks noGrp="1" noChangeArrowheads="1"/>
          </p:cNvSpPr>
          <p:nvPr>
            <p:ph type="body" idx="1"/>
          </p:nvPr>
        </p:nvSpPr>
        <p:spPr/>
        <p:txBody>
          <a:bodyPr/>
          <a:lstStyle/>
          <a:p>
            <a:r>
              <a:rPr lang="en-US"/>
              <a:t>In most situations, you only need one functioning gland to have normal calcium levels. </a:t>
            </a:r>
          </a:p>
          <a:p>
            <a:endParaRPr lang="en-US"/>
          </a:p>
          <a:p>
            <a:r>
              <a:rPr lang="en-US"/>
              <a:t> In the rare event that all glands are removed, blood calcium levels may fall, and patients may need to take calcium supplementation for the rest of their lives.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i="1"/>
              <a:t>Parathyroidectomy</a:t>
            </a:r>
            <a:r>
              <a:rPr lang="en-US" sz="4000"/>
              <a:t> </a:t>
            </a:r>
            <a:br>
              <a:rPr lang="en-US" sz="4000"/>
            </a:br>
            <a:r>
              <a:rPr lang="en-US" sz="2600"/>
              <a:t>cont. Operative Sequence</a:t>
            </a:r>
          </a:p>
        </p:txBody>
      </p:sp>
      <p:sp>
        <p:nvSpPr>
          <p:cNvPr id="249859" name="Rectangle 3"/>
          <p:cNvSpPr>
            <a:spLocks noGrp="1" noChangeArrowheads="1"/>
          </p:cNvSpPr>
          <p:nvPr>
            <p:ph type="body" idx="1"/>
          </p:nvPr>
        </p:nvSpPr>
        <p:spPr>
          <a:xfrm>
            <a:off x="263525" y="1681163"/>
            <a:ext cx="8732838" cy="4500562"/>
          </a:xfrm>
        </p:spPr>
        <p:txBody>
          <a:bodyPr/>
          <a:lstStyle/>
          <a:p>
            <a:pPr>
              <a:lnSpc>
                <a:spcPct val="90000"/>
              </a:lnSpc>
            </a:pPr>
            <a:r>
              <a:rPr lang="en-US" sz="2800" b="1" u="sng"/>
              <a:t>Hemostasis and Irrigation:</a:t>
            </a:r>
          </a:p>
          <a:p>
            <a:pPr lvl="1">
              <a:lnSpc>
                <a:spcPct val="90000"/>
              </a:lnSpc>
            </a:pPr>
            <a:r>
              <a:rPr lang="en-US" sz="2400"/>
              <a:t>NACL and bovie.  A closed drain system might be required.</a:t>
            </a:r>
          </a:p>
          <a:p>
            <a:pPr lvl="1">
              <a:lnSpc>
                <a:spcPct val="90000"/>
              </a:lnSpc>
            </a:pPr>
            <a:endParaRPr lang="en-US" sz="2200"/>
          </a:p>
          <a:p>
            <a:pPr>
              <a:lnSpc>
                <a:spcPct val="90000"/>
              </a:lnSpc>
            </a:pPr>
            <a:r>
              <a:rPr lang="en-US" sz="2800" b="1" u="sng"/>
              <a:t>Closure</a:t>
            </a:r>
            <a:r>
              <a:rPr lang="en-US" sz="2800"/>
              <a:t>: Vicryl and Nylon on cutting needle for drain stitch.</a:t>
            </a:r>
          </a:p>
          <a:p>
            <a:pPr>
              <a:lnSpc>
                <a:spcPct val="90000"/>
              </a:lnSpc>
              <a:buFontTx/>
              <a:buNone/>
            </a:pPr>
            <a:endParaRPr lang="en-US" sz="2800"/>
          </a:p>
          <a:p>
            <a:pPr lvl="1">
              <a:lnSpc>
                <a:spcPct val="90000"/>
              </a:lnSpc>
              <a:buFontTx/>
              <a:buNone/>
            </a:pPr>
            <a:endParaRPr lang="en-US" sz="2400"/>
          </a:p>
          <a:p>
            <a:pPr>
              <a:lnSpc>
                <a:spcPct val="90000"/>
              </a:lnSpc>
              <a:buFontTx/>
              <a:buNone/>
            </a:pPr>
            <a:endParaRPr lang="en-US" sz="260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i="1"/>
              <a:t>Thyroidectomy and Parathyroidectomy</a:t>
            </a:r>
          </a:p>
        </p:txBody>
      </p:sp>
      <p:sp>
        <p:nvSpPr>
          <p:cNvPr id="21507" name="Rectangle 3"/>
          <p:cNvSpPr>
            <a:spLocks noGrp="1" noChangeArrowheads="1"/>
          </p:cNvSpPr>
          <p:nvPr>
            <p:ph type="body" sz="half" idx="1"/>
          </p:nvPr>
        </p:nvSpPr>
        <p:spPr>
          <a:xfrm>
            <a:off x="0" y="1524000"/>
            <a:ext cx="4033838" cy="4530725"/>
          </a:xfrm>
        </p:spPr>
        <p:txBody>
          <a:bodyPr/>
          <a:lstStyle/>
          <a:p>
            <a:pPr>
              <a:lnSpc>
                <a:spcPct val="90000"/>
              </a:lnSpc>
            </a:pPr>
            <a:r>
              <a:rPr lang="en-US" sz="3000"/>
              <a:t>Major Arteries:</a:t>
            </a:r>
          </a:p>
          <a:p>
            <a:pPr lvl="1">
              <a:lnSpc>
                <a:spcPct val="90000"/>
              </a:lnSpc>
            </a:pPr>
            <a:r>
              <a:rPr lang="en-US" sz="2600"/>
              <a:t>Superior and Inferior thyroid artery</a:t>
            </a:r>
          </a:p>
          <a:p>
            <a:pPr lvl="1">
              <a:lnSpc>
                <a:spcPct val="90000"/>
              </a:lnSpc>
            </a:pPr>
            <a:endParaRPr lang="en-US" sz="2600"/>
          </a:p>
          <a:p>
            <a:pPr lvl="1">
              <a:lnSpc>
                <a:spcPct val="90000"/>
              </a:lnSpc>
              <a:buFontTx/>
              <a:buNone/>
            </a:pPr>
            <a:endParaRPr lang="en-US" sz="2400" b="1"/>
          </a:p>
          <a:p>
            <a:pPr>
              <a:lnSpc>
                <a:spcPct val="90000"/>
              </a:lnSpc>
            </a:pPr>
            <a:r>
              <a:rPr lang="en-US" sz="2800"/>
              <a:t>Major Veins:</a:t>
            </a:r>
          </a:p>
          <a:p>
            <a:pPr lvl="1">
              <a:lnSpc>
                <a:spcPct val="90000"/>
              </a:lnSpc>
            </a:pPr>
            <a:r>
              <a:rPr lang="en-US" sz="2400"/>
              <a:t>Internal Jugular Vein</a:t>
            </a:r>
          </a:p>
          <a:p>
            <a:pPr lvl="1">
              <a:lnSpc>
                <a:spcPct val="90000"/>
              </a:lnSpc>
            </a:pPr>
            <a:endParaRPr lang="en-US" sz="2600"/>
          </a:p>
          <a:p>
            <a:pPr lvl="1">
              <a:lnSpc>
                <a:spcPct val="90000"/>
              </a:lnSpc>
              <a:buFontTx/>
              <a:buNone/>
            </a:pPr>
            <a:endParaRPr lang="en-US" sz="1800" b="1" i="1" u="sng"/>
          </a:p>
        </p:txBody>
      </p:sp>
      <p:sp>
        <p:nvSpPr>
          <p:cNvPr id="21514" name="Rectangle 10"/>
          <p:cNvSpPr>
            <a:spLocks noGrp="1" noChangeArrowheads="1"/>
          </p:cNvSpPr>
          <p:nvPr>
            <p:ph sz="half" idx="2"/>
          </p:nvPr>
        </p:nvSpPr>
        <p:spPr>
          <a:xfrm>
            <a:off x="4676775" y="1524000"/>
            <a:ext cx="4319588" cy="4657725"/>
          </a:xfrm>
        </p:spPr>
        <p:txBody>
          <a:bodyPr/>
          <a:lstStyle/>
          <a:p>
            <a:pPr>
              <a:lnSpc>
                <a:spcPct val="90000"/>
              </a:lnSpc>
            </a:pPr>
            <a:endParaRPr lang="en-US" sz="2400"/>
          </a:p>
        </p:txBody>
      </p:sp>
      <p:pic>
        <p:nvPicPr>
          <p:cNvPr id="21534" name="Picture 30" descr="frca_img_externaljugularvei"/>
          <p:cNvPicPr>
            <a:picLocks noChangeAspect="1" noChangeArrowheads="1"/>
          </p:cNvPicPr>
          <p:nvPr/>
        </p:nvPicPr>
        <p:blipFill>
          <a:blip r:embed="rId3" cstate="print"/>
          <a:srcRect/>
          <a:stretch>
            <a:fillRect/>
          </a:stretch>
        </p:blipFill>
        <p:spPr bwMode="auto">
          <a:xfrm>
            <a:off x="4648200" y="1600200"/>
            <a:ext cx="4495800" cy="4495800"/>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6" name="Picture 4" descr="ThyroidVein"/>
          <p:cNvPicPr>
            <a:picLocks noGrp="1" noChangeAspect="1" noChangeArrowheads="1"/>
          </p:cNvPicPr>
          <p:nvPr>
            <p:ph type="body" idx="4294967295"/>
          </p:nvPr>
        </p:nvPicPr>
        <p:blipFill>
          <a:blip r:embed="rId3" cstate="print"/>
          <a:srcRect/>
          <a:stretch>
            <a:fillRect/>
          </a:stretch>
        </p:blipFill>
        <p:spPr>
          <a:xfrm>
            <a:off x="1066800" y="381000"/>
            <a:ext cx="7467600" cy="6334125"/>
          </a:xfrm>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i="1"/>
              <a:t>Thyroidectomy and Parathyroidectomy</a:t>
            </a:r>
          </a:p>
        </p:txBody>
      </p:sp>
      <p:sp>
        <p:nvSpPr>
          <p:cNvPr id="22531" name="Rectangle 3"/>
          <p:cNvSpPr>
            <a:spLocks noGrp="1" noChangeArrowheads="1"/>
          </p:cNvSpPr>
          <p:nvPr>
            <p:ph type="body" sz="half" idx="1"/>
          </p:nvPr>
        </p:nvSpPr>
        <p:spPr>
          <a:xfrm>
            <a:off x="152400" y="1828800"/>
            <a:ext cx="3436938" cy="4114800"/>
          </a:xfrm>
        </p:spPr>
        <p:txBody>
          <a:bodyPr/>
          <a:lstStyle/>
          <a:p>
            <a:endParaRPr lang="en-US" sz="2400"/>
          </a:p>
          <a:p>
            <a:endParaRPr lang="en-US" sz="2400"/>
          </a:p>
          <a:p>
            <a:r>
              <a:rPr lang="en-US" sz="2400"/>
              <a:t>Major Nerves: </a:t>
            </a:r>
          </a:p>
          <a:p>
            <a:pPr lvl="1"/>
            <a:r>
              <a:rPr lang="en-US" sz="2000"/>
              <a:t>Recurrent Laryngeal Nerve</a:t>
            </a:r>
          </a:p>
          <a:p>
            <a:pPr lvl="2"/>
            <a:r>
              <a:rPr lang="en-US" sz="2000"/>
              <a:t>Damage to the recurrent laryngeal nerve with resultant weakness or paralysis of the vocal cord or cords</a:t>
            </a:r>
          </a:p>
          <a:p>
            <a:pPr lvl="1">
              <a:buFontTx/>
              <a:buNone/>
            </a:pPr>
            <a:endParaRPr lang="en-US" sz="2000"/>
          </a:p>
          <a:p>
            <a:pPr lvl="1">
              <a:buFontTx/>
              <a:buNone/>
            </a:pPr>
            <a:endParaRPr lang="en-US" sz="2000"/>
          </a:p>
        </p:txBody>
      </p:sp>
      <p:sp>
        <p:nvSpPr>
          <p:cNvPr id="22534" name="Rectangle 6"/>
          <p:cNvSpPr>
            <a:spLocks noGrp="1" noChangeArrowheads="1"/>
          </p:cNvSpPr>
          <p:nvPr>
            <p:ph sz="half" idx="2"/>
          </p:nvPr>
        </p:nvSpPr>
        <p:spPr>
          <a:xfrm>
            <a:off x="4676775" y="1524000"/>
            <a:ext cx="4319588" cy="4657725"/>
          </a:xfrm>
        </p:spPr>
        <p:txBody>
          <a:bodyPr/>
          <a:lstStyle/>
          <a:p>
            <a:pPr>
              <a:lnSpc>
                <a:spcPct val="80000"/>
              </a:lnSpc>
            </a:pPr>
            <a:endParaRPr lang="en-US" sz="1600"/>
          </a:p>
        </p:txBody>
      </p:sp>
      <p:pic>
        <p:nvPicPr>
          <p:cNvPr id="22556" name="Picture 28" descr="9502"/>
          <p:cNvPicPr>
            <a:picLocks noChangeAspect="1" noChangeArrowheads="1"/>
          </p:cNvPicPr>
          <p:nvPr/>
        </p:nvPicPr>
        <p:blipFill>
          <a:blip r:embed="rId3" cstate="print"/>
          <a:srcRect/>
          <a:stretch>
            <a:fillRect/>
          </a:stretch>
        </p:blipFill>
        <p:spPr bwMode="auto">
          <a:xfrm>
            <a:off x="4114800" y="2133600"/>
            <a:ext cx="4876800" cy="39020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300" i="1"/>
              <a:t>Myringotomy</a:t>
            </a:r>
            <a:r>
              <a:rPr lang="en-US"/>
              <a:t> </a:t>
            </a:r>
            <a:br>
              <a:rPr lang="en-US"/>
            </a:br>
            <a:r>
              <a:rPr lang="en-US" sz="2400"/>
              <a:t>cont. Operative Sequence</a:t>
            </a:r>
          </a:p>
        </p:txBody>
      </p:sp>
      <p:sp>
        <p:nvSpPr>
          <p:cNvPr id="7171" name="Rectangle 3"/>
          <p:cNvSpPr>
            <a:spLocks noGrp="1" noChangeArrowheads="1"/>
          </p:cNvSpPr>
          <p:nvPr>
            <p:ph type="body" idx="1"/>
          </p:nvPr>
        </p:nvSpPr>
        <p:spPr/>
        <p:txBody>
          <a:bodyPr/>
          <a:lstStyle/>
          <a:p>
            <a:r>
              <a:rPr lang="en-US" b="1" u="sng" dirty="0" err="1"/>
              <a:t>Hemostasis</a:t>
            </a:r>
            <a:r>
              <a:rPr lang="en-US" dirty="0"/>
              <a:t>: </a:t>
            </a:r>
            <a:r>
              <a:rPr lang="en-US" sz="2900" dirty="0"/>
              <a:t>none</a:t>
            </a:r>
          </a:p>
          <a:p>
            <a:r>
              <a:rPr lang="en-US" sz="2900" b="1" u="sng" dirty="0"/>
              <a:t>Dissection and Exposure</a:t>
            </a:r>
            <a:r>
              <a:rPr lang="en-US" sz="2900" dirty="0"/>
              <a:t>: ear spec and microscope</a:t>
            </a:r>
          </a:p>
          <a:p>
            <a:r>
              <a:rPr lang="en-US" sz="2900" b="1" u="sng" dirty="0"/>
              <a:t>Exploration and Isolation: </a:t>
            </a:r>
            <a:r>
              <a:rPr lang="en-US" sz="2900" dirty="0"/>
              <a:t>MD will remove ear wax (</a:t>
            </a:r>
            <a:r>
              <a:rPr lang="en-US" sz="2400" dirty="0" err="1"/>
              <a:t>cerumen</a:t>
            </a:r>
            <a:r>
              <a:rPr lang="en-US" sz="2400" dirty="0"/>
              <a:t>) with ear curettes and visualize the TM.</a:t>
            </a:r>
            <a:endParaRPr lang="en-US" sz="2900" dirty="0"/>
          </a:p>
          <a:p>
            <a:endParaRPr lang="en-US" sz="2900" dirty="0"/>
          </a:p>
          <a:p>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z="4300" i="1"/>
              <a:t>Myringotomy</a:t>
            </a:r>
            <a:r>
              <a:rPr lang="en-US"/>
              <a:t> </a:t>
            </a:r>
            <a:br>
              <a:rPr lang="en-US"/>
            </a:br>
            <a:r>
              <a:rPr lang="en-US" sz="2400"/>
              <a:t>cont. Operative Sequence</a:t>
            </a:r>
          </a:p>
        </p:txBody>
      </p:sp>
      <p:sp>
        <p:nvSpPr>
          <p:cNvPr id="107523" name="Rectangle 3"/>
          <p:cNvSpPr>
            <a:spLocks noGrp="1" noChangeArrowheads="1"/>
          </p:cNvSpPr>
          <p:nvPr>
            <p:ph type="body" sz="half" idx="1"/>
          </p:nvPr>
        </p:nvSpPr>
        <p:spPr>
          <a:xfrm>
            <a:off x="1676400" y="1981200"/>
            <a:ext cx="3436938" cy="4114800"/>
          </a:xfrm>
        </p:spPr>
        <p:txBody>
          <a:bodyPr/>
          <a:lstStyle/>
          <a:p>
            <a:pPr>
              <a:lnSpc>
                <a:spcPct val="90000"/>
              </a:lnSpc>
            </a:pPr>
            <a:r>
              <a:rPr lang="en-US" sz="2000" b="1"/>
              <a:t>Surgical Repair/Removal/Specimen Collection</a:t>
            </a:r>
            <a:r>
              <a:rPr lang="en-US" sz="2000"/>
              <a:t>:</a:t>
            </a:r>
          </a:p>
          <a:p>
            <a:pPr lvl="1">
              <a:lnSpc>
                <a:spcPct val="90000"/>
              </a:lnSpc>
            </a:pPr>
            <a:r>
              <a:rPr lang="en-US" sz="2100"/>
              <a:t>Will make a 2mm to 3mm incision into the TM.</a:t>
            </a:r>
          </a:p>
          <a:p>
            <a:pPr lvl="1">
              <a:lnSpc>
                <a:spcPct val="90000"/>
              </a:lnSpc>
            </a:pPr>
            <a:r>
              <a:rPr lang="en-US" sz="2100"/>
              <a:t>Fluid is suctioned out with micro-Frasier suction, #3 or #5.</a:t>
            </a:r>
          </a:p>
          <a:p>
            <a:pPr lvl="1">
              <a:lnSpc>
                <a:spcPct val="90000"/>
              </a:lnSpc>
            </a:pPr>
            <a:endParaRPr lang="en-US" sz="2100"/>
          </a:p>
          <a:p>
            <a:pPr lvl="1">
              <a:lnSpc>
                <a:spcPct val="90000"/>
              </a:lnSpc>
            </a:pPr>
            <a:endParaRPr lang="en-US" sz="2100"/>
          </a:p>
          <a:p>
            <a:pPr lvl="1">
              <a:lnSpc>
                <a:spcPct val="90000"/>
              </a:lnSpc>
            </a:pPr>
            <a:endParaRPr lang="en-US" sz="2100"/>
          </a:p>
        </p:txBody>
      </p:sp>
      <p:pic>
        <p:nvPicPr>
          <p:cNvPr id="107529" name="Picture 9" descr="myringotomy"/>
          <p:cNvPicPr>
            <a:picLocks noGrp="1" noChangeAspect="1" noChangeArrowheads="1"/>
          </p:cNvPicPr>
          <p:nvPr>
            <p:ph sz="half" idx="2"/>
          </p:nvPr>
        </p:nvPicPr>
        <p:blipFill>
          <a:blip r:embed="rId3" cstate="print"/>
          <a:srcRect/>
          <a:stretch>
            <a:fillRect/>
          </a:stretch>
        </p:blipFill>
        <p:spPr>
          <a:xfrm>
            <a:off x="5257800" y="2495550"/>
            <a:ext cx="3429000" cy="3086100"/>
          </a:xfr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4300" i="1"/>
              <a:t>Myringotomy</a:t>
            </a:r>
            <a:r>
              <a:rPr lang="en-US"/>
              <a:t> </a:t>
            </a:r>
            <a:br>
              <a:rPr lang="en-US"/>
            </a:br>
            <a:r>
              <a:rPr lang="en-US" sz="2400"/>
              <a:t>cont. Operative Sequence</a:t>
            </a:r>
          </a:p>
        </p:txBody>
      </p:sp>
      <p:sp>
        <p:nvSpPr>
          <p:cNvPr id="118787" name="Rectangle 3"/>
          <p:cNvSpPr>
            <a:spLocks noGrp="1" noChangeArrowheads="1"/>
          </p:cNvSpPr>
          <p:nvPr>
            <p:ph type="body" sz="half" idx="1"/>
          </p:nvPr>
        </p:nvSpPr>
        <p:spPr>
          <a:xfrm>
            <a:off x="1676400" y="1981200"/>
            <a:ext cx="3436938" cy="4114800"/>
          </a:xfrm>
        </p:spPr>
        <p:txBody>
          <a:bodyPr/>
          <a:lstStyle/>
          <a:p>
            <a:pPr>
              <a:lnSpc>
                <a:spcPct val="80000"/>
              </a:lnSpc>
            </a:pPr>
            <a:r>
              <a:rPr lang="en-US" sz="2200" b="1" dirty="0"/>
              <a:t>Surgical Repair/Removal/Specimen Collection</a:t>
            </a:r>
            <a:r>
              <a:rPr lang="en-US" sz="2200" dirty="0"/>
              <a:t>:</a:t>
            </a:r>
          </a:p>
          <a:p>
            <a:pPr lvl="1">
              <a:lnSpc>
                <a:spcPct val="80000"/>
              </a:lnSpc>
            </a:pPr>
            <a:r>
              <a:rPr lang="en-US" sz="1800" dirty="0"/>
              <a:t>PE tube is grasped either by the MD or scrub with alligator forceps.</a:t>
            </a:r>
          </a:p>
          <a:p>
            <a:pPr lvl="1">
              <a:lnSpc>
                <a:spcPct val="80000"/>
              </a:lnSpc>
            </a:pPr>
            <a:r>
              <a:rPr lang="en-US" sz="1800" dirty="0"/>
              <a:t>Placed into the incision.</a:t>
            </a:r>
          </a:p>
          <a:p>
            <a:pPr lvl="1">
              <a:lnSpc>
                <a:spcPct val="80000"/>
              </a:lnSpc>
            </a:pPr>
            <a:r>
              <a:rPr lang="en-US" sz="1800" dirty="0"/>
              <a:t>Rosen needle (actually a pick) used to manipulate PE tube into correct position</a:t>
            </a:r>
            <a:r>
              <a:rPr lang="en-US" sz="1800" dirty="0" smtClean="0"/>
              <a:t>.</a:t>
            </a:r>
          </a:p>
          <a:p>
            <a:pPr lvl="1">
              <a:lnSpc>
                <a:spcPct val="80000"/>
              </a:lnSpc>
              <a:buNone/>
            </a:pPr>
            <a:endParaRPr lang="en-US" sz="1500" dirty="0" smtClean="0"/>
          </a:p>
          <a:p>
            <a:pPr lvl="1">
              <a:lnSpc>
                <a:spcPct val="80000"/>
              </a:lnSpc>
            </a:pPr>
            <a:r>
              <a:rPr lang="en-US" sz="2200" dirty="0" smtClean="0"/>
              <a:t>Video</a:t>
            </a:r>
            <a:endParaRPr lang="en-US" sz="2200" dirty="0"/>
          </a:p>
          <a:p>
            <a:pPr lvl="1">
              <a:lnSpc>
                <a:spcPct val="80000"/>
              </a:lnSpc>
            </a:pPr>
            <a:r>
              <a:rPr lang="en-US" sz="1900" dirty="0" smtClean="0">
                <a:hlinkClick r:id="rId3"/>
              </a:rPr>
              <a:t>http://www.youtube.com/watch?v=j_Z-ylTtRts</a:t>
            </a:r>
            <a:endParaRPr lang="en-US" sz="1900" dirty="0"/>
          </a:p>
        </p:txBody>
      </p:sp>
      <p:sp>
        <p:nvSpPr>
          <p:cNvPr id="118788" name="Rectangle 4"/>
          <p:cNvSpPr>
            <a:spLocks noGrp="1" noChangeArrowheads="1"/>
          </p:cNvSpPr>
          <p:nvPr>
            <p:ph sz="half" idx="2"/>
          </p:nvPr>
        </p:nvSpPr>
        <p:spPr>
          <a:xfrm>
            <a:off x="5249863" y="1981200"/>
            <a:ext cx="3436937" cy="4114800"/>
          </a:xfrm>
        </p:spPr>
        <p:txBody>
          <a:bodyPr/>
          <a:lstStyle/>
          <a:p>
            <a:pPr>
              <a:lnSpc>
                <a:spcPct val="80000"/>
              </a:lnSpc>
            </a:pPr>
            <a:endParaRPr lang="en-US" sz="2000"/>
          </a:p>
        </p:txBody>
      </p:sp>
      <p:pic>
        <p:nvPicPr>
          <p:cNvPr id="118792" name="Picture 8" descr="ear-tube-cd"/>
          <p:cNvPicPr>
            <a:picLocks noChangeAspect="1" noChangeArrowheads="1"/>
          </p:cNvPicPr>
          <p:nvPr/>
        </p:nvPicPr>
        <p:blipFill>
          <a:blip r:embed="rId4" cstate="print"/>
          <a:srcRect/>
          <a:stretch>
            <a:fillRect/>
          </a:stretch>
        </p:blipFill>
        <p:spPr bwMode="auto">
          <a:xfrm>
            <a:off x="5257800" y="2057400"/>
            <a:ext cx="3711575" cy="3810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300" i="1"/>
              <a:t>Myringotomy</a:t>
            </a:r>
            <a:r>
              <a:rPr lang="en-US"/>
              <a:t> </a:t>
            </a:r>
            <a:br>
              <a:rPr lang="en-US"/>
            </a:br>
            <a:r>
              <a:rPr lang="en-US" sz="2400"/>
              <a:t>cont. Operative Sequence</a:t>
            </a:r>
          </a:p>
        </p:txBody>
      </p:sp>
      <p:sp>
        <p:nvSpPr>
          <p:cNvPr id="19459" name="Rectangle 3"/>
          <p:cNvSpPr>
            <a:spLocks noGrp="1" noChangeArrowheads="1"/>
          </p:cNvSpPr>
          <p:nvPr>
            <p:ph type="body" idx="1"/>
          </p:nvPr>
        </p:nvSpPr>
        <p:spPr/>
        <p:txBody>
          <a:bodyPr/>
          <a:lstStyle/>
          <a:p>
            <a:r>
              <a:rPr lang="en-US" b="1" u="sng"/>
              <a:t>Hemostasis and Irrigation:</a:t>
            </a:r>
          </a:p>
          <a:p>
            <a:pPr lvl="1"/>
            <a:r>
              <a:rPr lang="en-US"/>
              <a:t>none</a:t>
            </a:r>
            <a:endParaRPr lang="en-US" sz="2300"/>
          </a:p>
          <a:p>
            <a:r>
              <a:rPr lang="en-US" b="1" u="sng"/>
              <a:t>Closure</a:t>
            </a:r>
            <a:r>
              <a:rPr lang="en-US"/>
              <a:t>:</a:t>
            </a:r>
          </a:p>
          <a:p>
            <a:pPr lvl="1"/>
            <a:r>
              <a:rPr lang="en-US"/>
              <a:t>Places antibiotic drops into ear canal.  </a:t>
            </a:r>
          </a:p>
          <a:p>
            <a:pPr lvl="1"/>
            <a:r>
              <a:rPr lang="en-US"/>
              <a:t>Places cotton ball in ear canal.</a:t>
            </a:r>
          </a:p>
          <a:p>
            <a:pPr lvl="1">
              <a:buFont typeface="Wingdings" pitchFamily="2" charset="2"/>
              <a:buNone/>
            </a:pPr>
            <a:endParaRPr lang="en-US"/>
          </a:p>
          <a:p>
            <a:pPr>
              <a:buFont typeface="Wingdings" pitchFamily="2" charset="2"/>
              <a:buNone/>
            </a:pPr>
            <a:endParaRPr lang="en-US" sz="2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300" i="1"/>
              <a:t>Myringotomy</a:t>
            </a:r>
          </a:p>
        </p:txBody>
      </p:sp>
      <p:sp>
        <p:nvSpPr>
          <p:cNvPr id="21507" name="Rectangle 3"/>
          <p:cNvSpPr>
            <a:spLocks noGrp="1" noChangeArrowheads="1"/>
          </p:cNvSpPr>
          <p:nvPr>
            <p:ph type="body" sz="half" idx="1"/>
          </p:nvPr>
        </p:nvSpPr>
        <p:spPr>
          <a:xfrm>
            <a:off x="1676400" y="1981200"/>
            <a:ext cx="3436938" cy="4114800"/>
          </a:xfrm>
        </p:spPr>
        <p:txBody>
          <a:bodyPr/>
          <a:lstStyle/>
          <a:p>
            <a:pPr>
              <a:lnSpc>
                <a:spcPct val="90000"/>
              </a:lnSpc>
            </a:pPr>
            <a:r>
              <a:rPr lang="en-US" sz="2600"/>
              <a:t>Major Arteries:</a:t>
            </a:r>
          </a:p>
          <a:p>
            <a:pPr lvl="1">
              <a:lnSpc>
                <a:spcPct val="90000"/>
              </a:lnSpc>
            </a:pPr>
            <a:r>
              <a:rPr lang="en-US" sz="2100"/>
              <a:t>Posterior auricular artery </a:t>
            </a:r>
          </a:p>
          <a:p>
            <a:pPr lvl="1">
              <a:lnSpc>
                <a:spcPct val="90000"/>
              </a:lnSpc>
            </a:pPr>
            <a:r>
              <a:rPr lang="en-US" sz="2100"/>
              <a:t>Labyrinthine artery </a:t>
            </a:r>
            <a:endParaRPr lang="en-US" sz="2300"/>
          </a:p>
          <a:p>
            <a:pPr lvl="1">
              <a:lnSpc>
                <a:spcPct val="90000"/>
              </a:lnSpc>
              <a:buFont typeface="Wingdings" pitchFamily="2" charset="2"/>
              <a:buNone/>
            </a:pPr>
            <a:endParaRPr lang="en-US" sz="2100"/>
          </a:p>
          <a:p>
            <a:pPr>
              <a:lnSpc>
                <a:spcPct val="90000"/>
              </a:lnSpc>
            </a:pPr>
            <a:r>
              <a:rPr lang="en-US" sz="2400"/>
              <a:t>Major Veins:</a:t>
            </a:r>
          </a:p>
          <a:p>
            <a:pPr lvl="1">
              <a:lnSpc>
                <a:spcPct val="90000"/>
              </a:lnSpc>
            </a:pPr>
            <a:r>
              <a:rPr lang="en-US" sz="2100"/>
              <a:t>Posterior auricular vein </a:t>
            </a:r>
          </a:p>
          <a:p>
            <a:pPr lvl="1">
              <a:lnSpc>
                <a:spcPct val="90000"/>
              </a:lnSpc>
            </a:pPr>
            <a:endParaRPr lang="en-US" sz="2300"/>
          </a:p>
          <a:p>
            <a:pPr lvl="1">
              <a:lnSpc>
                <a:spcPct val="90000"/>
              </a:lnSpc>
              <a:buFont typeface="Wingdings" pitchFamily="2" charset="2"/>
              <a:buNone/>
            </a:pPr>
            <a:endParaRPr lang="en-US" sz="1700" b="1" i="1" u="sng"/>
          </a:p>
        </p:txBody>
      </p:sp>
      <p:sp>
        <p:nvSpPr>
          <p:cNvPr id="21514" name="Rectangle 10"/>
          <p:cNvSpPr>
            <a:spLocks noGrp="1" noChangeArrowheads="1"/>
          </p:cNvSpPr>
          <p:nvPr>
            <p:ph sz="half" idx="2"/>
          </p:nvPr>
        </p:nvSpPr>
        <p:spPr>
          <a:xfrm>
            <a:off x="5249863" y="1981200"/>
            <a:ext cx="3436937" cy="4114800"/>
          </a:xfrm>
        </p:spPr>
        <p:txBody>
          <a:bodyPr/>
          <a:lstStyle/>
          <a:p>
            <a:pPr>
              <a:lnSpc>
                <a:spcPct val="90000"/>
              </a:lnSpc>
            </a:pPr>
            <a:endParaRPr lang="en-US" sz="2000"/>
          </a:p>
        </p:txBody>
      </p:sp>
      <p:pic>
        <p:nvPicPr>
          <p:cNvPr id="21528" name="Picture 24" descr="1271089-1288828-686"/>
          <p:cNvPicPr>
            <a:picLocks noChangeAspect="1" noChangeArrowheads="1"/>
          </p:cNvPicPr>
          <p:nvPr/>
        </p:nvPicPr>
        <p:blipFill>
          <a:blip r:embed="rId3" cstate="print"/>
          <a:srcRect/>
          <a:stretch>
            <a:fillRect/>
          </a:stretch>
        </p:blipFill>
        <p:spPr bwMode="auto">
          <a:xfrm>
            <a:off x="5145088" y="1905000"/>
            <a:ext cx="3998912" cy="42481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4300" i="1"/>
              <a:t>Myringotomy</a:t>
            </a:r>
          </a:p>
        </p:txBody>
      </p:sp>
      <p:sp>
        <p:nvSpPr>
          <p:cNvPr id="22531" name="Rectangle 3"/>
          <p:cNvSpPr>
            <a:spLocks noGrp="1" noChangeArrowheads="1"/>
          </p:cNvSpPr>
          <p:nvPr>
            <p:ph type="body" sz="half" idx="1"/>
          </p:nvPr>
        </p:nvSpPr>
        <p:spPr>
          <a:xfrm>
            <a:off x="0" y="1219200"/>
            <a:ext cx="3436938" cy="4114800"/>
          </a:xfrm>
        </p:spPr>
        <p:txBody>
          <a:bodyPr/>
          <a:lstStyle/>
          <a:p>
            <a:endParaRPr lang="en-US" sz="2000" dirty="0"/>
          </a:p>
          <a:p>
            <a:endParaRPr lang="en-US" sz="2000" dirty="0"/>
          </a:p>
          <a:p>
            <a:r>
              <a:rPr lang="en-US" sz="2000" dirty="0"/>
              <a:t>Major Nerves: </a:t>
            </a:r>
          </a:p>
          <a:p>
            <a:pPr lvl="1"/>
            <a:r>
              <a:rPr lang="en-US" sz="1900" dirty="0"/>
              <a:t>Vestibular nerve: The vestibular nerve is one of the two branches of the </a:t>
            </a:r>
            <a:r>
              <a:rPr lang="en-US" sz="1900" dirty="0" err="1"/>
              <a:t>Vestibulocochlear</a:t>
            </a:r>
            <a:r>
              <a:rPr lang="en-US" sz="1900" dirty="0"/>
              <a:t> nerve (the cochlear nerve being the other). It goes to the semicircular canals via the vestibular ganglion. It receives positional information.</a:t>
            </a:r>
          </a:p>
          <a:p>
            <a:pPr lvl="1"/>
            <a:endParaRPr lang="en-US" sz="1900" dirty="0"/>
          </a:p>
          <a:p>
            <a:pPr lvl="1"/>
            <a:endParaRPr lang="en-US" sz="1900" dirty="0"/>
          </a:p>
          <a:p>
            <a:pPr lvl="1"/>
            <a:endParaRPr lang="en-US" sz="1900" dirty="0"/>
          </a:p>
          <a:p>
            <a:pPr lvl="1">
              <a:buFont typeface="Wingdings" pitchFamily="2" charset="2"/>
              <a:buNone/>
            </a:pPr>
            <a:endParaRPr lang="en-US" sz="1900" dirty="0"/>
          </a:p>
        </p:txBody>
      </p:sp>
      <p:sp>
        <p:nvSpPr>
          <p:cNvPr id="22534" name="Rectangle 6"/>
          <p:cNvSpPr>
            <a:spLocks noGrp="1" noChangeArrowheads="1"/>
          </p:cNvSpPr>
          <p:nvPr>
            <p:ph sz="half" idx="2"/>
          </p:nvPr>
        </p:nvSpPr>
        <p:spPr>
          <a:xfrm>
            <a:off x="5249863" y="1981200"/>
            <a:ext cx="3436937" cy="4114800"/>
          </a:xfrm>
        </p:spPr>
        <p:txBody>
          <a:bodyPr/>
          <a:lstStyle/>
          <a:p>
            <a:pPr>
              <a:lnSpc>
                <a:spcPct val="80000"/>
              </a:lnSpc>
            </a:pPr>
            <a:endParaRPr lang="en-US" sz="1400"/>
          </a:p>
        </p:txBody>
      </p:sp>
      <p:pic>
        <p:nvPicPr>
          <p:cNvPr id="22550" name="Picture 22" descr="Vestibular-Nerve-labeled-cd"/>
          <p:cNvPicPr>
            <a:picLocks noChangeAspect="1" noChangeArrowheads="1"/>
          </p:cNvPicPr>
          <p:nvPr/>
        </p:nvPicPr>
        <p:blipFill>
          <a:blip r:embed="rId3" cstate="print"/>
          <a:srcRect/>
          <a:stretch>
            <a:fillRect/>
          </a:stretch>
        </p:blipFill>
        <p:spPr bwMode="auto">
          <a:xfrm>
            <a:off x="3454400" y="2590800"/>
            <a:ext cx="5689600" cy="4267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295400"/>
            <a:ext cx="7772400" cy="1143000"/>
          </a:xfrm>
        </p:spPr>
        <p:txBody>
          <a:bodyPr/>
          <a:lstStyle/>
          <a:p>
            <a:pPr eaLnBrk="1" hangingPunct="1">
              <a:defRPr/>
            </a:pP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endParaRPr lang="en-US" sz="4100" dirty="0" smtClean="0"/>
          </a:p>
        </p:txBody>
      </p:sp>
      <p:sp>
        <p:nvSpPr>
          <p:cNvPr id="2051" name="Rectangle 3"/>
          <p:cNvSpPr>
            <a:spLocks noGrp="1" noChangeArrowheads="1"/>
          </p:cNvSpPr>
          <p:nvPr>
            <p:ph type="subTitle" idx="1"/>
          </p:nvPr>
        </p:nvSpPr>
        <p:spPr>
          <a:xfrm>
            <a:off x="1600200" y="3810000"/>
            <a:ext cx="6400800" cy="1752600"/>
          </a:xfrm>
        </p:spPr>
        <p:txBody>
          <a:bodyPr/>
          <a:lstStyle/>
          <a:p>
            <a:pPr eaLnBrk="1" hangingPunct="1">
              <a:defRPr/>
            </a:pPr>
            <a:r>
              <a:rPr lang="en-US" sz="2400" dirty="0" smtClean="0">
                <a:solidFill>
                  <a:srgbClr val="FFCC66"/>
                </a:solidFill>
              </a:rPr>
              <a:t>      </a:t>
            </a:r>
          </a:p>
          <a:p>
            <a:pPr eaLnBrk="1" hangingPunct="1">
              <a:defRPr/>
            </a:pPr>
            <a:r>
              <a:rPr lang="en-US" dirty="0" smtClean="0"/>
              <a:t>Tonsillectomy </a:t>
            </a:r>
          </a:p>
          <a:p>
            <a:pPr eaLnBrk="1" hangingPunct="1">
              <a:defRPr/>
            </a:pPr>
            <a:r>
              <a:rPr lang="en-US" dirty="0" smtClean="0"/>
              <a:t>&amp; Adenoidectomy</a:t>
            </a:r>
          </a:p>
        </p:txBody>
      </p:sp>
      <p:sp>
        <p:nvSpPr>
          <p:cNvPr id="3076" name="Rectangle 6"/>
          <p:cNvSpPr>
            <a:spLocks noChangeArrowheads="1"/>
          </p:cNvSpPr>
          <p:nvPr/>
        </p:nvSpPr>
        <p:spPr bwMode="auto">
          <a:xfrm>
            <a:off x="1295400" y="1219200"/>
            <a:ext cx="7010400" cy="1920875"/>
          </a:xfrm>
          <a:prstGeom prst="rect">
            <a:avLst/>
          </a:prstGeom>
          <a:noFill/>
          <a:ln w="9525">
            <a:noFill/>
            <a:miter lim="800000"/>
            <a:headEnd/>
            <a:tailEnd/>
          </a:ln>
        </p:spPr>
        <p:txBody>
          <a:bodyPr>
            <a:spAutoFit/>
          </a:bodyPr>
          <a:lstStyle/>
          <a:p>
            <a:pPr algn="ctr" eaLnBrk="1" hangingPunct="1"/>
            <a:r>
              <a:rPr lang="en-US" sz="4000">
                <a:solidFill>
                  <a:srgbClr val="FFFFFF"/>
                </a:solidFill>
                <a:latin typeface="Times New Roman" pitchFamily="18" charset="0"/>
              </a:rPr>
              <a:t>ENT Procedures</a:t>
            </a:r>
            <a:br>
              <a:rPr lang="en-US" sz="4000">
                <a:solidFill>
                  <a:srgbClr val="FFFFFF"/>
                </a:solidFill>
                <a:latin typeface="Times New Roman" pitchFamily="18" charset="0"/>
              </a:rPr>
            </a:br>
            <a:r>
              <a:rPr lang="en-US" sz="4000">
                <a:solidFill>
                  <a:srgbClr val="FFFFFF"/>
                </a:solidFill>
                <a:latin typeface="Times New Roman" pitchFamily="18" charset="0"/>
              </a:rPr>
              <a:t>Operative Sequence</a:t>
            </a:r>
            <a:br>
              <a:rPr lang="en-US" sz="4000">
                <a:solidFill>
                  <a:srgbClr val="FFFFFF"/>
                </a:solidFill>
                <a:latin typeface="Times New Roman" pitchFamily="18" charset="0"/>
              </a:rPr>
            </a:br>
            <a:endParaRPr lang="en-US" sz="400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defRPr/>
            </a:pPr>
            <a:r>
              <a:rPr lang="en-US" i="1" smtClean="0"/>
              <a:t>Tonsillectomy and Adenoidectomy</a:t>
            </a:r>
          </a:p>
        </p:txBody>
      </p:sp>
      <p:sp>
        <p:nvSpPr>
          <p:cNvPr id="186371" name="Rectangle 3"/>
          <p:cNvSpPr>
            <a:spLocks noGrp="1" noChangeArrowheads="1"/>
          </p:cNvSpPr>
          <p:nvPr>
            <p:ph type="body" idx="1"/>
          </p:nvPr>
        </p:nvSpPr>
        <p:spPr/>
        <p:txBody>
          <a:bodyPr/>
          <a:lstStyle/>
          <a:p>
            <a:pPr eaLnBrk="1" hangingPunct="1">
              <a:defRPr/>
            </a:pPr>
            <a:r>
              <a:rPr lang="en-US" sz="2800" b="1" u="sng" dirty="0" smtClean="0"/>
              <a:t>Tonsils</a:t>
            </a:r>
            <a:r>
              <a:rPr lang="en-US" sz="2800" dirty="0" smtClean="0"/>
              <a:t> are small, round pieces of tissue that are located in the back of the mouth on the side of the throat. Tonsils are thought to help fight infections by producing antibodies.</a:t>
            </a:r>
            <a:r>
              <a:rPr lang="en-US" dirty="0" smtClean="0"/>
              <a:t> </a:t>
            </a:r>
            <a:endParaRPr lang="en-US" sz="2800" dirty="0" smtClean="0"/>
          </a:p>
        </p:txBody>
      </p:sp>
      <p:pic>
        <p:nvPicPr>
          <p:cNvPr id="4100" name="Picture 6" descr="tonsils"/>
          <p:cNvPicPr>
            <a:picLocks noChangeAspect="1" noChangeArrowheads="1"/>
          </p:cNvPicPr>
          <p:nvPr/>
        </p:nvPicPr>
        <p:blipFill>
          <a:blip r:embed="rId3" cstate="print"/>
          <a:srcRect/>
          <a:stretch>
            <a:fillRect/>
          </a:stretch>
        </p:blipFill>
        <p:spPr bwMode="auto">
          <a:xfrm>
            <a:off x="5486400" y="3524250"/>
            <a:ext cx="3333750" cy="3333750"/>
          </a:xfrm>
          <a:prstGeom prst="rect">
            <a:avLst/>
          </a:prstGeom>
          <a:noFill/>
          <a:ln w="9525">
            <a:noFill/>
            <a:miter lim="800000"/>
            <a:headEnd/>
            <a:tailEnd/>
          </a:ln>
        </p:spPr>
      </p:pic>
      <p:pic>
        <p:nvPicPr>
          <p:cNvPr id="4101" name="Picture 8" descr="tonsil"/>
          <p:cNvPicPr>
            <a:picLocks noChangeAspect="1" noChangeArrowheads="1"/>
          </p:cNvPicPr>
          <p:nvPr/>
        </p:nvPicPr>
        <p:blipFill>
          <a:blip r:embed="rId4" cstate="print"/>
          <a:srcRect/>
          <a:stretch>
            <a:fillRect/>
          </a:stretch>
        </p:blipFill>
        <p:spPr bwMode="auto">
          <a:xfrm>
            <a:off x="162595" y="3505200"/>
            <a:ext cx="494280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endParaRPr lang="en-US" smtClean="0"/>
          </a:p>
        </p:txBody>
      </p:sp>
      <p:sp>
        <p:nvSpPr>
          <p:cNvPr id="190467" name="Rectangle 3"/>
          <p:cNvSpPr>
            <a:spLocks noGrp="1" noChangeArrowheads="1"/>
          </p:cNvSpPr>
          <p:nvPr>
            <p:ph type="body" idx="1"/>
          </p:nvPr>
        </p:nvSpPr>
        <p:spPr/>
        <p:txBody>
          <a:bodyPr/>
          <a:lstStyle/>
          <a:p>
            <a:pPr eaLnBrk="1" hangingPunct="1">
              <a:defRPr/>
            </a:pPr>
            <a:r>
              <a:rPr lang="en-US" sz="2800" b="1" u="sng" smtClean="0"/>
              <a:t>Adenoid</a:t>
            </a:r>
            <a:r>
              <a:rPr lang="en-US" sz="2800" smtClean="0"/>
              <a:t> - </a:t>
            </a:r>
            <a:r>
              <a:rPr lang="en-US" sz="2200" smtClean="0"/>
              <a:t>Lymph-like areas of tissue, or glands, that are similar to the tonsils, but they are located very high in the throat, behind the nose. They trap and filter out germs that enter the body. The adenoids also help your body fight off infection by making antibodies.</a:t>
            </a:r>
          </a:p>
          <a:p>
            <a:pPr eaLnBrk="1" hangingPunct="1">
              <a:defRPr/>
            </a:pPr>
            <a:endParaRPr lang="en-US" sz="2200" smtClean="0"/>
          </a:p>
        </p:txBody>
      </p:sp>
      <p:pic>
        <p:nvPicPr>
          <p:cNvPr id="5124" name="Picture 5" descr="adenoids"/>
          <p:cNvPicPr>
            <a:picLocks noChangeAspect="1" noChangeArrowheads="1"/>
          </p:cNvPicPr>
          <p:nvPr/>
        </p:nvPicPr>
        <p:blipFill>
          <a:blip r:embed="rId3" cstate="print"/>
          <a:srcRect/>
          <a:stretch>
            <a:fillRect/>
          </a:stretch>
        </p:blipFill>
        <p:spPr bwMode="auto">
          <a:xfrm>
            <a:off x="4191000" y="3429000"/>
            <a:ext cx="4953000" cy="329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300" i="1"/>
              <a:t>Myringotomy</a:t>
            </a:r>
          </a:p>
        </p:txBody>
      </p:sp>
      <p:sp>
        <p:nvSpPr>
          <p:cNvPr id="23555" name="Rectangle 3"/>
          <p:cNvSpPr>
            <a:spLocks noGrp="1" noChangeArrowheads="1"/>
          </p:cNvSpPr>
          <p:nvPr>
            <p:ph type="body" idx="1"/>
          </p:nvPr>
        </p:nvSpPr>
        <p:spPr>
          <a:xfrm>
            <a:off x="1676400" y="2057400"/>
            <a:ext cx="7010400" cy="4114800"/>
          </a:xfrm>
        </p:spPr>
        <p:txBody>
          <a:bodyPr/>
          <a:lstStyle/>
          <a:p>
            <a:r>
              <a:rPr lang="en-US" b="1" u="sng" dirty="0"/>
              <a:t>Define the procedure</a:t>
            </a:r>
            <a:r>
              <a:rPr lang="en-US" dirty="0"/>
              <a:t>:</a:t>
            </a:r>
          </a:p>
          <a:p>
            <a:pPr lvl="1"/>
            <a:r>
              <a:rPr lang="en-US" sz="2100" dirty="0"/>
              <a:t>A small incision is made in the tympanic membrane to allow the drainage of fluid from the middle ear and the placement of ear tubes.</a:t>
            </a:r>
            <a:endParaRPr lang="en-US" dirty="0"/>
          </a:p>
          <a:p>
            <a:pPr lvl="1">
              <a:buFont typeface="Wingdings" pitchFamily="2" charset="2"/>
              <a:buNone/>
            </a:pPr>
            <a:r>
              <a:rPr lang="en-US" sz="2100" dirty="0"/>
              <a:t> </a:t>
            </a:r>
          </a:p>
          <a:p>
            <a:pPr lvl="1"/>
            <a:endParaRPr lang="en-US" sz="2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en-US" dirty="0" smtClean="0"/>
              <a:t>Types of Tonsils</a:t>
            </a:r>
          </a:p>
        </p:txBody>
      </p:sp>
      <p:sp>
        <p:nvSpPr>
          <p:cNvPr id="198659" name="Rectangle 3"/>
          <p:cNvSpPr>
            <a:spLocks noGrp="1" noChangeArrowheads="1"/>
          </p:cNvSpPr>
          <p:nvPr>
            <p:ph type="body" idx="1"/>
          </p:nvPr>
        </p:nvSpPr>
        <p:spPr/>
        <p:txBody>
          <a:bodyPr/>
          <a:lstStyle/>
          <a:p>
            <a:pPr eaLnBrk="1" hangingPunct="1">
              <a:lnSpc>
                <a:spcPct val="90000"/>
              </a:lnSpc>
              <a:defRPr/>
            </a:pPr>
            <a:r>
              <a:rPr lang="en-US" b="1" smtClean="0"/>
              <a:t>Palatine tonsils</a:t>
            </a:r>
            <a:r>
              <a:rPr lang="en-US" smtClean="0"/>
              <a:t>--located on each side of the throat.</a:t>
            </a:r>
            <a:r>
              <a:rPr lang="en-US" b="1" smtClean="0"/>
              <a:t> </a:t>
            </a:r>
            <a:endParaRPr lang="en-US" smtClean="0"/>
          </a:p>
          <a:p>
            <a:pPr eaLnBrk="1" hangingPunct="1">
              <a:lnSpc>
                <a:spcPct val="90000"/>
              </a:lnSpc>
              <a:defRPr/>
            </a:pPr>
            <a:r>
              <a:rPr lang="en-US" smtClean="0"/>
              <a:t>  </a:t>
            </a:r>
          </a:p>
          <a:p>
            <a:pPr eaLnBrk="1" hangingPunct="1">
              <a:lnSpc>
                <a:spcPct val="90000"/>
              </a:lnSpc>
              <a:defRPr/>
            </a:pPr>
            <a:r>
              <a:rPr lang="en-US" b="1" smtClean="0"/>
              <a:t>Pharyngeal tonsils</a:t>
            </a:r>
            <a:r>
              <a:rPr lang="en-US" smtClean="0"/>
              <a:t>--also known as </a:t>
            </a:r>
            <a:r>
              <a:rPr lang="en-US" b="1" smtClean="0"/>
              <a:t>adenoids</a:t>
            </a:r>
            <a:r>
              <a:rPr lang="en-US" smtClean="0"/>
              <a:t> are near the posterior openings of the nasal cavity. </a:t>
            </a:r>
          </a:p>
          <a:p>
            <a:pPr eaLnBrk="1" hangingPunct="1">
              <a:lnSpc>
                <a:spcPct val="90000"/>
              </a:lnSpc>
              <a:defRPr/>
            </a:pPr>
            <a:r>
              <a:rPr lang="en-US" smtClean="0"/>
              <a:t>  </a:t>
            </a:r>
          </a:p>
          <a:p>
            <a:pPr eaLnBrk="1" hangingPunct="1">
              <a:lnSpc>
                <a:spcPct val="90000"/>
              </a:lnSpc>
              <a:defRPr/>
            </a:pPr>
            <a:r>
              <a:rPr lang="en-US" b="1" smtClean="0"/>
              <a:t>Lingual tonsils</a:t>
            </a:r>
            <a:r>
              <a:rPr lang="en-US" smtClean="0"/>
              <a:t>--near the base of the tongue </a:t>
            </a:r>
          </a:p>
          <a:p>
            <a:pPr eaLnBrk="1" hangingPunct="1">
              <a:lnSpc>
                <a:spcPct val="90000"/>
              </a:lnSpc>
              <a:defRPr/>
            </a:pPr>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defRPr/>
            </a:pPr>
            <a:endParaRPr lang="en-US" smtClean="0"/>
          </a:p>
        </p:txBody>
      </p:sp>
      <p:sp>
        <p:nvSpPr>
          <p:cNvPr id="188419" name="Rectangle 3"/>
          <p:cNvSpPr>
            <a:spLocks noGrp="1" noChangeArrowheads="1"/>
          </p:cNvSpPr>
          <p:nvPr>
            <p:ph type="body" idx="1"/>
          </p:nvPr>
        </p:nvSpPr>
        <p:spPr/>
        <p:txBody>
          <a:bodyPr/>
          <a:lstStyle/>
          <a:p>
            <a:pPr eaLnBrk="1" hangingPunct="1">
              <a:defRPr/>
            </a:pPr>
            <a:r>
              <a:rPr lang="en-US" smtClean="0"/>
              <a:t>You have your adenoids when you are born and they continue to grow until you are 5 to 7 years old. By school age, the adenoids begin to shrink in size, and, by the time children reach their pre-teen or teenage years, the adenoids are usually small enough to not cause any symptoms. </a:t>
            </a:r>
          </a:p>
          <a:p>
            <a:pPr eaLnBrk="1" hangingPunct="1">
              <a:defRPr/>
            </a:pPr>
            <a:endParaRPr lang="en-US" smtClean="0"/>
          </a:p>
          <a:p>
            <a:pPr eaLnBrk="1" hangingPunct="1">
              <a:defRPr/>
            </a:pP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the Symptoms of Enlarged Adenoids</a:t>
            </a:r>
            <a:endParaRPr lang="en-US" dirty="0"/>
          </a:p>
        </p:txBody>
      </p:sp>
      <p:sp>
        <p:nvSpPr>
          <p:cNvPr id="3" name="Content Placeholder 2"/>
          <p:cNvSpPr>
            <a:spLocks noGrp="1"/>
          </p:cNvSpPr>
          <p:nvPr>
            <p:ph idx="1"/>
          </p:nvPr>
        </p:nvSpPr>
        <p:spPr/>
        <p:txBody>
          <a:bodyPr/>
          <a:lstStyle/>
          <a:p>
            <a:r>
              <a:rPr lang="en-US" dirty="0" smtClean="0"/>
              <a:t>A child may complain of:</a:t>
            </a:r>
          </a:p>
          <a:p>
            <a:pPr lvl="1"/>
            <a:r>
              <a:rPr lang="en-US" sz="2400" dirty="0" smtClean="0"/>
              <a:t>difficulty </a:t>
            </a:r>
            <a:r>
              <a:rPr lang="en-US" sz="2400" dirty="0" smtClean="0"/>
              <a:t>breathing through the nose </a:t>
            </a:r>
          </a:p>
          <a:p>
            <a:pPr lvl="1"/>
            <a:r>
              <a:rPr lang="en-US" sz="2400" dirty="0" smtClean="0"/>
              <a:t>is breathing through the mouth </a:t>
            </a:r>
          </a:p>
          <a:p>
            <a:pPr lvl="1"/>
            <a:r>
              <a:rPr lang="en-US" sz="2400" dirty="0" smtClean="0"/>
              <a:t>talks as if his or her nostrils are pinched </a:t>
            </a:r>
          </a:p>
          <a:p>
            <a:pPr lvl="1"/>
            <a:r>
              <a:rPr lang="en-US" sz="2400" dirty="0" smtClean="0"/>
              <a:t>breathes noisily </a:t>
            </a:r>
          </a:p>
          <a:p>
            <a:pPr lvl="1"/>
            <a:r>
              <a:rPr lang="en-US" sz="2400" dirty="0" smtClean="0"/>
              <a:t>snores while sleeping </a:t>
            </a:r>
          </a:p>
          <a:p>
            <a:pPr lvl="1"/>
            <a:r>
              <a:rPr lang="en-US" sz="2400" dirty="0" smtClean="0"/>
              <a:t>stops breathing for a few seconds while sleeping (called sleep apnea)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i="1" smtClean="0"/>
              <a:t>Tonsillectomy and Adenoidectomy</a:t>
            </a:r>
          </a:p>
        </p:txBody>
      </p:sp>
      <p:sp>
        <p:nvSpPr>
          <p:cNvPr id="23555" name="Rectangle 3"/>
          <p:cNvSpPr>
            <a:spLocks noGrp="1" noChangeArrowheads="1"/>
          </p:cNvSpPr>
          <p:nvPr>
            <p:ph type="body" idx="1"/>
          </p:nvPr>
        </p:nvSpPr>
        <p:spPr>
          <a:xfrm>
            <a:off x="457200" y="2057400"/>
            <a:ext cx="7010400" cy="4114800"/>
          </a:xfrm>
        </p:spPr>
        <p:txBody>
          <a:bodyPr/>
          <a:lstStyle/>
          <a:p>
            <a:pPr eaLnBrk="1" hangingPunct="1">
              <a:defRPr/>
            </a:pPr>
            <a:r>
              <a:rPr lang="en-US" b="1" u="sng" smtClean="0"/>
              <a:t>Define the procedure</a:t>
            </a:r>
            <a:r>
              <a:rPr lang="en-US" smtClean="0"/>
              <a:t>: removal of tissue to eradicate infection, improve the airway or remove cancer.</a:t>
            </a:r>
          </a:p>
          <a:p>
            <a:pPr lvl="1" eaLnBrk="1" hangingPunct="1">
              <a:defRPr/>
            </a:pPr>
            <a:endParaRPr lang="en-US" smtClean="0"/>
          </a:p>
          <a:p>
            <a:pPr lvl="1" eaLnBrk="1" hangingPunct="1">
              <a:defRPr/>
            </a:pPr>
            <a:endParaRPr lang="en-US" smtClean="0"/>
          </a:p>
          <a:p>
            <a:pPr lvl="1" eaLnBrk="1" hangingPunct="1">
              <a:buFont typeface="Wingdings" pitchFamily="2" charset="2"/>
              <a:buNone/>
              <a:defRPr/>
            </a:pPr>
            <a:r>
              <a:rPr lang="en-US" sz="2400" smtClean="0"/>
              <a:t> </a:t>
            </a:r>
          </a:p>
          <a:p>
            <a:pPr lvl="1" eaLnBrk="1" hangingPunct="1">
              <a:defRPr/>
            </a:pPr>
            <a:endParaRPr lang="en-US" sz="2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en-US" i="1" smtClean="0"/>
              <a:t>Tonsillectomy and Adenoidectomy</a:t>
            </a:r>
          </a:p>
        </p:txBody>
      </p:sp>
      <p:sp>
        <p:nvSpPr>
          <p:cNvPr id="178179" name="Rectangle 3"/>
          <p:cNvSpPr>
            <a:spLocks noGrp="1" noChangeArrowheads="1"/>
          </p:cNvSpPr>
          <p:nvPr>
            <p:ph type="body" idx="1"/>
          </p:nvPr>
        </p:nvSpPr>
        <p:spPr/>
        <p:txBody>
          <a:bodyPr/>
          <a:lstStyle/>
          <a:p>
            <a:pPr eaLnBrk="1" hangingPunct="1">
              <a:defRPr/>
            </a:pPr>
            <a:r>
              <a:rPr lang="en-US" sz="2800" b="1" u="sng" dirty="0" smtClean="0"/>
              <a:t>Overall Purpose of Procedure</a:t>
            </a:r>
            <a:r>
              <a:rPr lang="en-US" sz="2800" dirty="0" smtClean="0"/>
              <a:t>:</a:t>
            </a:r>
          </a:p>
          <a:p>
            <a:pPr lvl="1" eaLnBrk="1" hangingPunct="1">
              <a:defRPr/>
            </a:pPr>
            <a:r>
              <a:rPr lang="en-US" sz="2400" dirty="0" smtClean="0"/>
              <a:t>3 pathological indications for removal of the tonsils and </a:t>
            </a:r>
            <a:r>
              <a:rPr lang="en-US" sz="2400" dirty="0" err="1" smtClean="0"/>
              <a:t>adnoids</a:t>
            </a:r>
            <a:r>
              <a:rPr lang="en-US" sz="2400" dirty="0" smtClean="0"/>
              <a:t>:</a:t>
            </a:r>
          </a:p>
          <a:p>
            <a:pPr lvl="2" eaLnBrk="1" hangingPunct="1">
              <a:defRPr/>
            </a:pPr>
            <a:r>
              <a:rPr lang="en-US" sz="2000" dirty="0" smtClean="0"/>
              <a:t>Infection</a:t>
            </a:r>
          </a:p>
          <a:p>
            <a:pPr lvl="2" eaLnBrk="1" hangingPunct="1">
              <a:defRPr/>
            </a:pPr>
            <a:r>
              <a:rPr lang="en-US" sz="2000" dirty="0" smtClean="0"/>
              <a:t>Hypertrophy- enlargement via cellular growth</a:t>
            </a:r>
          </a:p>
          <a:p>
            <a:pPr lvl="2" eaLnBrk="1" hangingPunct="1">
              <a:defRPr/>
            </a:pPr>
            <a:r>
              <a:rPr lang="en-US" sz="2000" dirty="0" smtClean="0"/>
              <a:t>Cancer</a:t>
            </a:r>
          </a:p>
          <a:p>
            <a:pPr lvl="1" eaLnBrk="1" hangingPunct="1">
              <a:defRPr/>
            </a:pPr>
            <a:r>
              <a:rPr lang="en-US" sz="2400" dirty="0" smtClean="0"/>
              <a:t>Pt. may suffer from tonsillitis, </a:t>
            </a:r>
            <a:r>
              <a:rPr lang="en-US" sz="2400" dirty="0" err="1" smtClean="0"/>
              <a:t>peritonsillar</a:t>
            </a:r>
            <a:r>
              <a:rPr lang="en-US" sz="2400" dirty="0" smtClean="0"/>
              <a:t> abscess, strep throat, </a:t>
            </a:r>
            <a:r>
              <a:rPr lang="en-US" sz="2400" dirty="0" err="1" smtClean="0"/>
              <a:t>irr</a:t>
            </a:r>
            <a:r>
              <a:rPr lang="en-US" sz="2400" dirty="0" smtClean="0"/>
              <a:t>. sleep patterns, difficulty swallowing.</a:t>
            </a:r>
          </a:p>
          <a:p>
            <a:pPr lvl="1" eaLnBrk="1" hangingPunct="1">
              <a:defRPr/>
            </a:pPr>
            <a:r>
              <a:rPr lang="en-US" sz="2400" dirty="0" smtClean="0"/>
              <a:t>Adenoids can become hypertrophic to the point of blocking the Eustachian tube, causing </a:t>
            </a:r>
            <a:r>
              <a:rPr lang="en-US" sz="2400" dirty="0" err="1" smtClean="0"/>
              <a:t>otitis</a:t>
            </a:r>
            <a:r>
              <a:rPr lang="en-US" sz="2400" dirty="0" smtClean="0"/>
              <a:t> media</a:t>
            </a:r>
            <a:r>
              <a:rPr lang="en-US" sz="2400" dirty="0" smtClean="0"/>
              <a:t>.</a:t>
            </a:r>
            <a:endParaRPr lang="en-US"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GR2006042500077"/>
          <p:cNvPicPr>
            <a:picLocks noChangeAspect="1" noChangeArrowheads="1"/>
          </p:cNvPicPr>
          <p:nvPr/>
        </p:nvPicPr>
        <p:blipFill>
          <a:blip r:embed="rId3" cstate="print"/>
          <a:srcRect/>
          <a:stretch>
            <a:fillRect/>
          </a:stretch>
        </p:blipFill>
        <p:spPr bwMode="auto">
          <a:xfrm>
            <a:off x="533400" y="990600"/>
            <a:ext cx="7932401" cy="53990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z="4800" i="1" smtClean="0"/>
              <a:t>Tonsillectomy and Adenoidectomy</a:t>
            </a:r>
          </a:p>
        </p:txBody>
      </p:sp>
      <p:sp>
        <p:nvSpPr>
          <p:cNvPr id="4099" name="Rectangle 3"/>
          <p:cNvSpPr>
            <a:spLocks noGrp="1" noChangeArrowheads="1"/>
          </p:cNvSpPr>
          <p:nvPr>
            <p:ph type="body" idx="1"/>
          </p:nvPr>
        </p:nvSpPr>
        <p:spPr/>
        <p:txBody>
          <a:bodyPr/>
          <a:lstStyle/>
          <a:p>
            <a:pPr eaLnBrk="1" hangingPunct="1">
              <a:defRPr/>
            </a:pPr>
            <a:r>
              <a:rPr lang="en-US" sz="3300" b="1" u="sng" smtClean="0"/>
              <a:t>Wound Classification</a:t>
            </a:r>
            <a:r>
              <a:rPr lang="en-US" sz="3300" smtClean="0"/>
              <a:t>: 2</a:t>
            </a:r>
          </a:p>
          <a:p>
            <a:pPr lvl="1" eaLnBrk="1" hangingPunct="1">
              <a:defRPr/>
            </a:pPr>
            <a:endParaRPr lang="en-US" smtClean="0"/>
          </a:p>
          <a:p>
            <a:pPr eaLnBrk="1" hangingPunct="1">
              <a:defRPr/>
            </a:pPr>
            <a:endParaRPr lang="en-US" smtClean="0"/>
          </a:p>
          <a:p>
            <a:pPr lvl="1" eaLnBrk="1" hangingPunct="1">
              <a:defRPr/>
            </a:pPr>
            <a:endParaRPr lang="en-US" smtClean="0"/>
          </a:p>
          <a:p>
            <a:pPr lvl="1" eaLnBrk="1" hangingPunct="1">
              <a:buFont typeface="Wingdings" pitchFamily="2" charset="2"/>
              <a:buNone/>
              <a:defRPr/>
            </a:pPr>
            <a:endParaRPr lang="en-US" smtClean="0"/>
          </a:p>
          <a:p>
            <a:pPr eaLnBrk="1" hangingPunct="1">
              <a:buFont typeface="Wingdings" pitchFamily="2" charset="2"/>
              <a:buNone/>
              <a:defRPr/>
            </a:pPr>
            <a:endParaRPr lang="en-US" sz="2400" smtClean="0"/>
          </a:p>
          <a:p>
            <a:pPr eaLnBrk="1" hangingPunct="1">
              <a:buFont typeface="Wingdings" pitchFamily="2" charset="2"/>
              <a:buNone/>
              <a:defRPr/>
            </a:pPr>
            <a:endParaRPr lang="en-US" sz="24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t>Operative Sequence</a:t>
            </a:r>
          </a:p>
        </p:txBody>
      </p:sp>
      <p:sp>
        <p:nvSpPr>
          <p:cNvPr id="3075" name="Rectangle 3"/>
          <p:cNvSpPr>
            <a:spLocks noGrp="1" noChangeArrowheads="1"/>
          </p:cNvSpPr>
          <p:nvPr>
            <p:ph type="body" idx="1"/>
          </p:nvPr>
        </p:nvSpPr>
        <p:spPr/>
        <p:txBody>
          <a:bodyPr/>
          <a:lstStyle/>
          <a:p>
            <a:pPr eaLnBrk="1" hangingPunct="1">
              <a:lnSpc>
                <a:spcPct val="80000"/>
              </a:lnSpc>
              <a:defRPr/>
            </a:pPr>
            <a:r>
              <a:rPr lang="en-US" sz="2800" smtClean="0"/>
              <a:t>1- Incision</a:t>
            </a:r>
          </a:p>
          <a:p>
            <a:pPr eaLnBrk="1" hangingPunct="1">
              <a:lnSpc>
                <a:spcPct val="80000"/>
              </a:lnSpc>
              <a:defRPr/>
            </a:pPr>
            <a:r>
              <a:rPr lang="en-US" sz="2800" smtClean="0"/>
              <a:t>2- Hemostasis</a:t>
            </a:r>
          </a:p>
          <a:p>
            <a:pPr eaLnBrk="1" hangingPunct="1">
              <a:lnSpc>
                <a:spcPct val="80000"/>
              </a:lnSpc>
              <a:defRPr/>
            </a:pPr>
            <a:r>
              <a:rPr lang="en-US" sz="2800" smtClean="0"/>
              <a:t>3- Dissection </a:t>
            </a:r>
          </a:p>
          <a:p>
            <a:pPr eaLnBrk="1" hangingPunct="1">
              <a:lnSpc>
                <a:spcPct val="80000"/>
              </a:lnSpc>
              <a:defRPr/>
            </a:pPr>
            <a:r>
              <a:rPr lang="en-US" sz="2800" smtClean="0"/>
              <a:t>4- Exposure</a:t>
            </a:r>
          </a:p>
          <a:p>
            <a:pPr eaLnBrk="1" hangingPunct="1">
              <a:lnSpc>
                <a:spcPct val="80000"/>
              </a:lnSpc>
              <a:defRPr/>
            </a:pPr>
            <a:r>
              <a:rPr lang="en-US" sz="2800" smtClean="0"/>
              <a:t>5- Procedure (Specimen Collection possible)</a:t>
            </a:r>
          </a:p>
          <a:p>
            <a:pPr eaLnBrk="1" hangingPunct="1">
              <a:lnSpc>
                <a:spcPct val="80000"/>
              </a:lnSpc>
              <a:defRPr/>
            </a:pPr>
            <a:r>
              <a:rPr lang="en-US" sz="2800" smtClean="0"/>
              <a:t>6- Hemostasis </a:t>
            </a:r>
          </a:p>
          <a:p>
            <a:pPr eaLnBrk="1" hangingPunct="1">
              <a:lnSpc>
                <a:spcPct val="80000"/>
              </a:lnSpc>
              <a:defRPr/>
            </a:pPr>
            <a:r>
              <a:rPr lang="en-US" sz="2800" smtClean="0"/>
              <a:t>7- Irrigation	</a:t>
            </a:r>
          </a:p>
          <a:p>
            <a:pPr eaLnBrk="1" hangingPunct="1">
              <a:lnSpc>
                <a:spcPct val="80000"/>
              </a:lnSpc>
              <a:defRPr/>
            </a:pPr>
            <a:r>
              <a:rPr lang="en-US" sz="2800" smtClean="0"/>
              <a:t>8- Closure</a:t>
            </a:r>
          </a:p>
          <a:p>
            <a:pPr eaLnBrk="1" hangingPunct="1">
              <a:lnSpc>
                <a:spcPct val="80000"/>
              </a:lnSpc>
              <a:defRPr/>
            </a:pPr>
            <a:r>
              <a:rPr lang="en-US" sz="2800" smtClean="0"/>
              <a:t>9- Dressing Application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z="4800" i="1" smtClean="0"/>
              <a:t>Tonsillectomy and Adenoidectomy</a:t>
            </a:r>
          </a:p>
        </p:txBody>
      </p:sp>
      <p:sp>
        <p:nvSpPr>
          <p:cNvPr id="5123" name="Rectangle 3"/>
          <p:cNvSpPr>
            <a:spLocks noGrp="1" noChangeArrowheads="1"/>
          </p:cNvSpPr>
          <p:nvPr>
            <p:ph type="body" idx="1"/>
          </p:nvPr>
        </p:nvSpPr>
        <p:spPr/>
        <p:txBody>
          <a:bodyPr/>
          <a:lstStyle/>
          <a:p>
            <a:pPr eaLnBrk="1" hangingPunct="1">
              <a:lnSpc>
                <a:spcPct val="90000"/>
              </a:lnSpc>
              <a:defRPr/>
            </a:pPr>
            <a:r>
              <a:rPr lang="en-US" sz="2800" b="1" u="sng" smtClean="0"/>
              <a:t>Instrumentation</a:t>
            </a:r>
            <a:r>
              <a:rPr lang="en-US" sz="2800" smtClean="0"/>
              <a:t>:  T&amp;A tray</a:t>
            </a:r>
          </a:p>
          <a:p>
            <a:pPr eaLnBrk="1" hangingPunct="1">
              <a:lnSpc>
                <a:spcPct val="90000"/>
              </a:lnSpc>
              <a:buFont typeface="Wingdings" pitchFamily="2" charset="2"/>
              <a:buNone/>
              <a:defRPr/>
            </a:pPr>
            <a:endParaRPr lang="en-US" sz="2800" smtClean="0"/>
          </a:p>
          <a:p>
            <a:pPr eaLnBrk="1" hangingPunct="1">
              <a:lnSpc>
                <a:spcPct val="90000"/>
              </a:lnSpc>
              <a:defRPr/>
            </a:pPr>
            <a:r>
              <a:rPr lang="en-US" sz="2800" b="1" u="sng" smtClean="0"/>
              <a:t>Positioning</a:t>
            </a:r>
            <a:r>
              <a:rPr lang="en-US" sz="2800" smtClean="0"/>
              <a:t>: The patient is in supine position arms tucked. MD will sit for procedure. Spin bed 90 degrees for some Md’s.</a:t>
            </a:r>
          </a:p>
          <a:p>
            <a:pPr eaLnBrk="1" hangingPunct="1">
              <a:lnSpc>
                <a:spcPct val="90000"/>
              </a:lnSpc>
              <a:buFont typeface="Wingdings" pitchFamily="2" charset="2"/>
              <a:buNone/>
              <a:defRPr/>
            </a:pPr>
            <a:endParaRPr lang="en-US" sz="2800" smtClean="0"/>
          </a:p>
          <a:p>
            <a:pPr eaLnBrk="1" hangingPunct="1">
              <a:lnSpc>
                <a:spcPct val="90000"/>
              </a:lnSpc>
              <a:defRPr/>
            </a:pPr>
            <a:r>
              <a:rPr lang="en-US" sz="2800" b="1" u="sng" smtClean="0"/>
              <a:t>Prepping</a:t>
            </a:r>
            <a:r>
              <a:rPr lang="en-US" sz="2800" smtClean="0"/>
              <a:t>: NONE!</a:t>
            </a:r>
          </a:p>
          <a:p>
            <a:pPr eaLnBrk="1" hangingPunct="1">
              <a:lnSpc>
                <a:spcPct val="90000"/>
              </a:lnSpc>
              <a:buFont typeface="Wingdings" pitchFamily="2" charset="2"/>
              <a:buNone/>
              <a:defRPr/>
            </a:pPr>
            <a:endParaRPr lang="en-US" sz="2800" smtClean="0"/>
          </a:p>
          <a:p>
            <a:pPr eaLnBrk="1" hangingPunct="1">
              <a:lnSpc>
                <a:spcPct val="90000"/>
              </a:lnSpc>
              <a:defRPr/>
            </a:pPr>
            <a:r>
              <a:rPr lang="en-US" sz="2800" b="1" u="sng" smtClean="0"/>
              <a:t>Draping</a:t>
            </a:r>
            <a:r>
              <a:rPr lang="en-US" sz="2800" smtClean="0"/>
              <a:t>: 4 towels and a head drape (depends on MD).  Ask about towel clips. Down sheet.</a:t>
            </a:r>
          </a:p>
          <a:p>
            <a:pPr eaLnBrk="1" hangingPunct="1">
              <a:lnSpc>
                <a:spcPct val="90000"/>
              </a:lnSpc>
              <a:buFont typeface="Wingdings" pitchFamily="2" charset="2"/>
              <a:buNone/>
              <a:defRPr/>
            </a:pPr>
            <a:endParaRPr lang="en-US" sz="2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pPr eaLnBrk="1" hangingPunct="1">
              <a:defRPr/>
            </a:pPr>
            <a:r>
              <a:rPr lang="en-US" sz="3500" i="1" dirty="0" smtClean="0"/>
              <a:t>Tonsillectomy and Adenoidectomy</a:t>
            </a:r>
            <a:r>
              <a:rPr lang="en-US" sz="3500" dirty="0" smtClean="0"/>
              <a:t> </a:t>
            </a:r>
            <a:r>
              <a:rPr lang="en-US" sz="4000" dirty="0" smtClean="0"/>
              <a:t/>
            </a:r>
            <a:br>
              <a:rPr lang="en-US" sz="4000" dirty="0" smtClean="0"/>
            </a:br>
            <a:r>
              <a:rPr lang="en-US" sz="2600" dirty="0" smtClean="0"/>
              <a:t>Begin your Operative Sequence</a:t>
            </a:r>
          </a:p>
        </p:txBody>
      </p:sp>
      <p:sp>
        <p:nvSpPr>
          <p:cNvPr id="8197" name="Rectangle 5"/>
          <p:cNvSpPr>
            <a:spLocks noGrp="1" noChangeArrowheads="1"/>
          </p:cNvSpPr>
          <p:nvPr>
            <p:ph type="body" sz="half" idx="1"/>
          </p:nvPr>
        </p:nvSpPr>
        <p:spPr>
          <a:xfrm>
            <a:off x="457200" y="1828800"/>
            <a:ext cx="4495800" cy="4800600"/>
          </a:xfrm>
        </p:spPr>
        <p:txBody>
          <a:bodyPr/>
          <a:lstStyle/>
          <a:p>
            <a:pPr eaLnBrk="1" hangingPunct="1">
              <a:lnSpc>
                <a:spcPct val="90000"/>
              </a:lnSpc>
              <a:defRPr/>
            </a:pPr>
            <a:r>
              <a:rPr lang="en-US" sz="2800" b="1" u="sng" smtClean="0"/>
              <a:t>Incision</a:t>
            </a:r>
            <a:r>
              <a:rPr lang="en-US" sz="2800" smtClean="0"/>
              <a:t>: This step comes later in the procedure.</a:t>
            </a:r>
          </a:p>
          <a:p>
            <a:pPr eaLnBrk="1" hangingPunct="1">
              <a:lnSpc>
                <a:spcPct val="90000"/>
              </a:lnSpc>
              <a:defRPr/>
            </a:pPr>
            <a:r>
              <a:rPr lang="en-US" sz="2800" b="1" u="sng" smtClean="0"/>
              <a:t>Hemostasis</a:t>
            </a:r>
            <a:r>
              <a:rPr lang="en-US" sz="2800" smtClean="0"/>
              <a:t>: none at this point in the procedure.</a:t>
            </a:r>
          </a:p>
          <a:p>
            <a:pPr eaLnBrk="1" hangingPunct="1">
              <a:lnSpc>
                <a:spcPct val="90000"/>
              </a:lnSpc>
              <a:defRPr/>
            </a:pPr>
            <a:endParaRPr lang="en-US" sz="2800" smtClean="0"/>
          </a:p>
        </p:txBody>
      </p:sp>
      <p:sp>
        <p:nvSpPr>
          <p:cNvPr id="8223" name="Rectangle 31"/>
          <p:cNvSpPr>
            <a:spLocks noGrp="1" noChangeArrowheads="1"/>
          </p:cNvSpPr>
          <p:nvPr>
            <p:ph sz="half" idx="2"/>
          </p:nvPr>
        </p:nvSpPr>
        <p:spPr/>
        <p:txBody>
          <a:bodyPr/>
          <a:lstStyle/>
          <a:p>
            <a:pPr eaLnBrk="1" hangingPunct="1">
              <a:defRPr/>
            </a:pPr>
            <a:endParaRPr lang="en-US" sz="2800" smtClean="0"/>
          </a:p>
        </p:txBody>
      </p:sp>
      <p:pic>
        <p:nvPicPr>
          <p:cNvPr id="14341" name="Picture 35" descr="big_open_mouth_dxwr"/>
          <p:cNvPicPr>
            <a:picLocks noChangeAspect="1" noChangeArrowheads="1"/>
          </p:cNvPicPr>
          <p:nvPr/>
        </p:nvPicPr>
        <p:blipFill>
          <a:blip r:embed="rId3" cstate="print"/>
          <a:srcRect/>
          <a:stretch>
            <a:fillRect/>
          </a:stretch>
        </p:blipFill>
        <p:spPr bwMode="auto">
          <a:xfrm>
            <a:off x="5638800" y="1600200"/>
            <a:ext cx="35052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sz="4300" i="1"/>
              <a:t>Myringotomy</a:t>
            </a:r>
          </a:p>
        </p:txBody>
      </p:sp>
      <p:sp>
        <p:nvSpPr>
          <p:cNvPr id="178179" name="Rectangle 3"/>
          <p:cNvSpPr>
            <a:spLocks noGrp="1" noChangeArrowheads="1"/>
          </p:cNvSpPr>
          <p:nvPr>
            <p:ph type="body" idx="1"/>
          </p:nvPr>
        </p:nvSpPr>
        <p:spPr/>
        <p:txBody>
          <a:bodyPr/>
          <a:lstStyle/>
          <a:p>
            <a:r>
              <a:rPr lang="en-US" sz="2400" b="1" u="sng"/>
              <a:t>Overall Purpose of Procedure</a:t>
            </a:r>
            <a:r>
              <a:rPr lang="en-US" sz="2400"/>
              <a:t>:</a:t>
            </a:r>
          </a:p>
          <a:p>
            <a:pPr lvl="1"/>
            <a:r>
              <a:rPr lang="en-US" sz="2100"/>
              <a:t>Relieve effusion.</a:t>
            </a:r>
          </a:p>
          <a:p>
            <a:pPr lvl="2"/>
            <a:r>
              <a:rPr lang="en-US"/>
              <a:t>Effusion = ‘s fluid in the middle ear causing painful ear infections (a.k.a. </a:t>
            </a:r>
            <a:r>
              <a:rPr lang="en-US" sz="2000"/>
              <a:t>acute otitis media)</a:t>
            </a:r>
            <a:r>
              <a:rPr lang="en-US"/>
              <a:t> </a:t>
            </a:r>
          </a:p>
          <a:p>
            <a:pPr lvl="1"/>
            <a:r>
              <a:rPr lang="en-US" sz="2100" b="1" u="sng"/>
              <a:t>Acute otitis media</a:t>
            </a:r>
            <a:r>
              <a:rPr lang="en-US"/>
              <a:t> - </a:t>
            </a:r>
            <a:r>
              <a:rPr lang="en-US" sz="2000"/>
              <a:t>Inflammation of the middle ear in which there is fluid in the middle ear accompanied by signs or symptoms of ear infection: a bulging eardrum usually accompanied by pain; or a perforated eardrum, often with drainage of purulent material (pus).</a:t>
            </a:r>
          </a:p>
          <a:p>
            <a:endParaRPr lang="en-US"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i="1" smtClean="0"/>
              <a:t>Tonsillectomy and Adenoidectomy</a:t>
            </a:r>
            <a:r>
              <a:rPr lang="en-US" sz="4000" smtClean="0"/>
              <a:t> </a:t>
            </a:r>
            <a:br>
              <a:rPr lang="en-US" sz="4000" smtClean="0"/>
            </a:br>
            <a:r>
              <a:rPr lang="en-US" sz="2600" smtClean="0"/>
              <a:t>cont. Operative Sequence</a:t>
            </a:r>
          </a:p>
        </p:txBody>
      </p:sp>
      <p:sp>
        <p:nvSpPr>
          <p:cNvPr id="7171" name="Rectangle 3"/>
          <p:cNvSpPr>
            <a:spLocks noGrp="1" noChangeArrowheads="1"/>
          </p:cNvSpPr>
          <p:nvPr>
            <p:ph type="body" sz="half" idx="1"/>
          </p:nvPr>
        </p:nvSpPr>
        <p:spPr/>
        <p:txBody>
          <a:bodyPr/>
          <a:lstStyle/>
          <a:p>
            <a:pPr eaLnBrk="1" hangingPunct="1">
              <a:defRPr/>
            </a:pPr>
            <a:endParaRPr lang="en-US" sz="2900" smtClean="0"/>
          </a:p>
          <a:p>
            <a:pPr eaLnBrk="1" hangingPunct="1">
              <a:defRPr/>
            </a:pPr>
            <a:r>
              <a:rPr lang="en-US" sz="2900" b="1" u="sng" smtClean="0"/>
              <a:t>Dissection and Exposure</a:t>
            </a:r>
            <a:r>
              <a:rPr lang="en-US" sz="2900" smtClean="0"/>
              <a:t>: </a:t>
            </a:r>
          </a:p>
          <a:p>
            <a:pPr lvl="1" eaLnBrk="1" hangingPunct="1">
              <a:defRPr/>
            </a:pPr>
            <a:r>
              <a:rPr lang="en-US" sz="2500" smtClean="0"/>
              <a:t>Mouth Gag of Md choice is placed into pt’s mouth.  Mouth gag WILL REST on mayo stand.</a:t>
            </a:r>
          </a:p>
          <a:p>
            <a:pPr eaLnBrk="1" hangingPunct="1">
              <a:defRPr/>
            </a:pPr>
            <a:endParaRPr lang="en-US" sz="2400" smtClean="0"/>
          </a:p>
        </p:txBody>
      </p:sp>
      <p:sp>
        <p:nvSpPr>
          <p:cNvPr id="7183" name="Rectangle 15"/>
          <p:cNvSpPr>
            <a:spLocks noGrp="1" noChangeArrowheads="1"/>
          </p:cNvSpPr>
          <p:nvPr>
            <p:ph sz="half" idx="2"/>
          </p:nvPr>
        </p:nvSpPr>
        <p:spPr/>
        <p:txBody>
          <a:bodyPr/>
          <a:lstStyle/>
          <a:p>
            <a:pPr eaLnBrk="1" hangingPunct="1">
              <a:defRPr/>
            </a:pPr>
            <a:endParaRPr lang="en-US" sz="2800" smtClean="0"/>
          </a:p>
        </p:txBody>
      </p:sp>
      <p:pic>
        <p:nvPicPr>
          <p:cNvPr id="15365" name="Picture 17" descr="m2-180"/>
          <p:cNvPicPr>
            <a:picLocks noChangeAspect="1" noChangeArrowheads="1"/>
          </p:cNvPicPr>
          <p:nvPr/>
        </p:nvPicPr>
        <p:blipFill>
          <a:blip r:embed="rId3" cstate="print"/>
          <a:srcRect/>
          <a:stretch>
            <a:fillRect/>
          </a:stretch>
        </p:blipFill>
        <p:spPr bwMode="auto">
          <a:xfrm>
            <a:off x="5257800" y="1828800"/>
            <a:ext cx="3467100"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defRPr/>
            </a:pPr>
            <a:r>
              <a:rPr lang="en-US" sz="3900" i="1" smtClean="0"/>
              <a:t>Tonsillectomy and Adenoidectomy</a:t>
            </a:r>
            <a:r>
              <a:rPr lang="en-US" sz="3900" smtClean="0"/>
              <a:t> </a:t>
            </a:r>
            <a:br>
              <a:rPr lang="en-US" sz="3900" smtClean="0"/>
            </a:br>
            <a:r>
              <a:rPr lang="en-US" sz="2600" smtClean="0"/>
              <a:t>cont. Operative Sequence</a:t>
            </a:r>
          </a:p>
        </p:txBody>
      </p:sp>
      <p:sp>
        <p:nvSpPr>
          <p:cNvPr id="194563" name="Rectangle 3"/>
          <p:cNvSpPr>
            <a:spLocks noGrp="1" noChangeArrowheads="1"/>
          </p:cNvSpPr>
          <p:nvPr>
            <p:ph type="body" idx="1"/>
          </p:nvPr>
        </p:nvSpPr>
        <p:spPr/>
        <p:txBody>
          <a:bodyPr/>
          <a:lstStyle/>
          <a:p>
            <a:pPr eaLnBrk="1" hangingPunct="1">
              <a:defRPr/>
            </a:pPr>
            <a:r>
              <a:rPr lang="en-US" sz="3700" b="1" u="sng" smtClean="0"/>
              <a:t>Exploration and Isolation:</a:t>
            </a:r>
          </a:p>
          <a:p>
            <a:pPr lvl="1" eaLnBrk="1" hangingPunct="1">
              <a:defRPr/>
            </a:pPr>
            <a:r>
              <a:rPr lang="en-US" sz="3300" smtClean="0"/>
              <a:t>MD might have headlight for visualization purposes.</a:t>
            </a:r>
          </a:p>
          <a:p>
            <a:pPr lvl="1" eaLnBrk="1" hangingPunct="1">
              <a:defRPr/>
            </a:pPr>
            <a:r>
              <a:rPr lang="en-US" sz="3300" smtClean="0"/>
              <a:t>Tonsil is grasped with Allis clamp, possible Allis Adair.</a:t>
            </a:r>
          </a:p>
          <a:p>
            <a:pPr lvl="1" eaLnBrk="1" hangingPunct="1">
              <a:defRPr/>
            </a:pPr>
            <a:r>
              <a:rPr lang="en-US" sz="3300" smtClean="0"/>
              <a:t>Have FRED on mayo for dental mirror.</a:t>
            </a:r>
          </a:p>
          <a:p>
            <a:pPr eaLnBrk="1" hangingPunct="1">
              <a:defRPr/>
            </a:pPr>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i="1" smtClean="0"/>
              <a:t>Tonsillectomy and Adenoidectomy</a:t>
            </a:r>
            <a:r>
              <a:rPr lang="en-US" sz="4000" smtClean="0"/>
              <a:t> </a:t>
            </a:r>
            <a:br>
              <a:rPr lang="en-US" sz="4000" smtClean="0"/>
            </a:br>
            <a:r>
              <a:rPr lang="en-US" sz="2600" smtClean="0"/>
              <a:t>cont. Operative Sequence</a:t>
            </a:r>
          </a:p>
        </p:txBody>
      </p:sp>
      <p:sp>
        <p:nvSpPr>
          <p:cNvPr id="107523" name="Rectangle 3"/>
          <p:cNvSpPr>
            <a:spLocks noGrp="1" noChangeArrowheads="1"/>
          </p:cNvSpPr>
          <p:nvPr>
            <p:ph type="body" sz="half" idx="1"/>
          </p:nvPr>
        </p:nvSpPr>
        <p:spPr>
          <a:xfrm>
            <a:off x="457200" y="1600200"/>
            <a:ext cx="4033838" cy="4533900"/>
          </a:xfrm>
        </p:spPr>
        <p:txBody>
          <a:bodyPr/>
          <a:lstStyle/>
          <a:p>
            <a:pPr eaLnBrk="1" hangingPunct="1">
              <a:lnSpc>
                <a:spcPct val="90000"/>
              </a:lnSpc>
              <a:defRPr/>
            </a:pPr>
            <a:r>
              <a:rPr lang="en-US" sz="2400" b="1" smtClean="0"/>
              <a:t>Surgical Repair/Removal/Specimen Collection</a:t>
            </a:r>
            <a:r>
              <a:rPr lang="en-US" sz="2400" smtClean="0"/>
              <a:t>:</a:t>
            </a:r>
          </a:p>
          <a:p>
            <a:pPr lvl="1" eaLnBrk="1" hangingPunct="1">
              <a:lnSpc>
                <a:spcPct val="90000"/>
              </a:lnSpc>
              <a:defRPr/>
            </a:pPr>
            <a:r>
              <a:rPr lang="en-US" sz="2000" smtClean="0"/>
              <a:t>An incision is made in the grasped tonsil.</a:t>
            </a:r>
          </a:p>
          <a:p>
            <a:pPr lvl="2" eaLnBrk="1" hangingPunct="1">
              <a:lnSpc>
                <a:spcPct val="90000"/>
              </a:lnSpc>
              <a:defRPr/>
            </a:pPr>
            <a:r>
              <a:rPr lang="en-US" sz="1800" smtClean="0"/>
              <a:t>Incision can be made with a Snare, Laser, Curette, or Coblation Wand.</a:t>
            </a:r>
          </a:p>
          <a:p>
            <a:pPr lvl="1" eaLnBrk="1" hangingPunct="1">
              <a:lnSpc>
                <a:spcPct val="90000"/>
              </a:lnSpc>
              <a:defRPr/>
            </a:pPr>
            <a:r>
              <a:rPr lang="en-US" sz="2000" smtClean="0"/>
              <a:t>Tonsil is removed with the device of choice.</a:t>
            </a:r>
          </a:p>
          <a:p>
            <a:pPr lvl="1" eaLnBrk="1" hangingPunct="1">
              <a:lnSpc>
                <a:spcPct val="90000"/>
              </a:lnSpc>
              <a:defRPr/>
            </a:pPr>
            <a:r>
              <a:rPr lang="en-US" sz="2000" smtClean="0"/>
              <a:t>Scrub needs to have a chromic suture ready on the table for heavy bleeding.</a:t>
            </a:r>
          </a:p>
          <a:p>
            <a:pPr lvl="1" eaLnBrk="1" hangingPunct="1">
              <a:lnSpc>
                <a:spcPct val="90000"/>
              </a:lnSpc>
              <a:defRPr/>
            </a:pPr>
            <a:endParaRPr lang="en-US" sz="2400" smtClean="0"/>
          </a:p>
          <a:p>
            <a:pPr lvl="1" eaLnBrk="1" hangingPunct="1">
              <a:lnSpc>
                <a:spcPct val="90000"/>
              </a:lnSpc>
              <a:defRPr/>
            </a:pPr>
            <a:endParaRPr lang="en-US" sz="2400" smtClean="0"/>
          </a:p>
          <a:p>
            <a:pPr lvl="1" eaLnBrk="1" hangingPunct="1">
              <a:lnSpc>
                <a:spcPct val="90000"/>
              </a:lnSpc>
              <a:defRPr/>
            </a:pPr>
            <a:endParaRPr lang="en-US" sz="2400" smtClean="0"/>
          </a:p>
        </p:txBody>
      </p:sp>
      <p:sp>
        <p:nvSpPr>
          <p:cNvPr id="107530" name="Rectangle 10"/>
          <p:cNvSpPr>
            <a:spLocks noGrp="1" noChangeArrowheads="1"/>
          </p:cNvSpPr>
          <p:nvPr>
            <p:ph sz="half" idx="2"/>
          </p:nvPr>
        </p:nvSpPr>
        <p:spPr/>
        <p:txBody>
          <a:bodyPr/>
          <a:lstStyle/>
          <a:p>
            <a:pPr eaLnBrk="1" hangingPunct="1">
              <a:defRPr/>
            </a:pPr>
            <a:endParaRPr lang="en-US" sz="2800" smtClean="0"/>
          </a:p>
        </p:txBody>
      </p:sp>
      <p:pic>
        <p:nvPicPr>
          <p:cNvPr id="17413" name="Picture 12" descr="tanda"/>
          <p:cNvPicPr>
            <a:picLocks noChangeAspect="1" noChangeArrowheads="1"/>
          </p:cNvPicPr>
          <p:nvPr/>
        </p:nvPicPr>
        <p:blipFill>
          <a:blip r:embed="rId3" cstate="print"/>
          <a:srcRect/>
          <a:stretch>
            <a:fillRect/>
          </a:stretch>
        </p:blipFill>
        <p:spPr bwMode="auto">
          <a:xfrm>
            <a:off x="4724400" y="2209800"/>
            <a:ext cx="4038600" cy="35941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sz="2900" i="1" smtClean="0"/>
              <a:t>Tonsillectomy and Adenoidectomy</a:t>
            </a:r>
            <a:r>
              <a:rPr lang="en-US" sz="2900" smtClean="0"/>
              <a:t> </a:t>
            </a:r>
            <a:br>
              <a:rPr lang="en-US" sz="2900" smtClean="0"/>
            </a:br>
            <a:r>
              <a:rPr lang="en-US" sz="2900" smtClean="0"/>
              <a:t>cont. Operative Sequence</a:t>
            </a:r>
          </a:p>
        </p:txBody>
      </p:sp>
      <p:sp>
        <p:nvSpPr>
          <p:cNvPr id="118787" name="Rectangle 3"/>
          <p:cNvSpPr>
            <a:spLocks noGrp="1" noChangeArrowheads="1"/>
          </p:cNvSpPr>
          <p:nvPr>
            <p:ph type="body" sz="half" idx="1"/>
          </p:nvPr>
        </p:nvSpPr>
        <p:spPr>
          <a:xfrm>
            <a:off x="457200" y="1600200"/>
            <a:ext cx="4033838" cy="4533900"/>
          </a:xfrm>
        </p:spPr>
        <p:txBody>
          <a:bodyPr/>
          <a:lstStyle/>
          <a:p>
            <a:pPr eaLnBrk="1" hangingPunct="1">
              <a:lnSpc>
                <a:spcPct val="80000"/>
              </a:lnSpc>
              <a:defRPr/>
            </a:pPr>
            <a:r>
              <a:rPr lang="en-US" sz="2600" b="1" dirty="0" smtClean="0"/>
              <a:t>Surgical Repair/Removal/Specimen Collection</a:t>
            </a:r>
            <a:r>
              <a:rPr lang="en-US" sz="2600" dirty="0" smtClean="0"/>
              <a:t>:</a:t>
            </a:r>
          </a:p>
          <a:p>
            <a:pPr eaLnBrk="1" hangingPunct="1">
              <a:lnSpc>
                <a:spcPct val="80000"/>
              </a:lnSpc>
              <a:defRPr/>
            </a:pPr>
            <a:r>
              <a:rPr lang="en-US" sz="2600" dirty="0" err="1" smtClean="0"/>
              <a:t>Coblation</a:t>
            </a:r>
            <a:r>
              <a:rPr lang="en-US" sz="2600" dirty="0" smtClean="0"/>
              <a:t> wand </a:t>
            </a:r>
            <a:r>
              <a:rPr lang="en-US" sz="2800" dirty="0" smtClean="0"/>
              <a:t>uses radiofrequency waves, instead of </a:t>
            </a:r>
            <a:r>
              <a:rPr lang="en-US" sz="2800" dirty="0" err="1" smtClean="0"/>
              <a:t>cautery</a:t>
            </a:r>
            <a:r>
              <a:rPr lang="en-US" sz="2800" dirty="0" smtClean="0"/>
              <a:t> (heat) techniques, to remove tonsils and adenoids. </a:t>
            </a:r>
          </a:p>
          <a:p>
            <a:pPr eaLnBrk="1" hangingPunct="1">
              <a:lnSpc>
                <a:spcPct val="80000"/>
              </a:lnSpc>
              <a:defRPr/>
            </a:pPr>
            <a:r>
              <a:rPr lang="en-US" sz="2000" b="1" dirty="0" err="1" smtClean="0"/>
              <a:t>Coblation</a:t>
            </a:r>
            <a:r>
              <a:rPr lang="en-US" sz="2000" b="1" dirty="0" smtClean="0"/>
              <a:t> Tonsillectomy: </a:t>
            </a:r>
            <a:r>
              <a:rPr lang="en-US" sz="2000" b="1" dirty="0" smtClean="0">
                <a:hlinkClick r:id="rId3"/>
              </a:rPr>
              <a:t>http://www.youtube.com/watch?v=KizSZuqkyBc</a:t>
            </a:r>
            <a:endParaRPr lang="en-US" sz="2000" dirty="0" smtClean="0"/>
          </a:p>
          <a:p>
            <a:pPr lvl="1" eaLnBrk="1" hangingPunct="1">
              <a:lnSpc>
                <a:spcPct val="80000"/>
              </a:lnSpc>
              <a:defRPr/>
            </a:pPr>
            <a:endParaRPr lang="en-US" sz="2000" dirty="0" smtClean="0"/>
          </a:p>
        </p:txBody>
      </p:sp>
      <p:sp>
        <p:nvSpPr>
          <p:cNvPr id="118788" name="Rectangle 4"/>
          <p:cNvSpPr>
            <a:spLocks noGrp="1" noChangeArrowheads="1"/>
          </p:cNvSpPr>
          <p:nvPr>
            <p:ph sz="half" idx="2"/>
          </p:nvPr>
        </p:nvSpPr>
        <p:spPr>
          <a:xfrm>
            <a:off x="4652963" y="1600200"/>
            <a:ext cx="4033837" cy="4533900"/>
          </a:xfrm>
        </p:spPr>
        <p:txBody>
          <a:bodyPr/>
          <a:lstStyle/>
          <a:p>
            <a:pPr eaLnBrk="1" hangingPunct="1">
              <a:lnSpc>
                <a:spcPct val="80000"/>
              </a:lnSpc>
              <a:defRPr/>
            </a:pPr>
            <a:endParaRPr lang="en-US" sz="2400" smtClean="0"/>
          </a:p>
        </p:txBody>
      </p:sp>
      <p:pic>
        <p:nvPicPr>
          <p:cNvPr id="18437" name="Picture 10" descr="4688337_200X150"/>
          <p:cNvPicPr>
            <a:picLocks noChangeAspect="1" noChangeArrowheads="1"/>
          </p:cNvPicPr>
          <p:nvPr/>
        </p:nvPicPr>
        <p:blipFill>
          <a:blip r:embed="rId4" cstate="print"/>
          <a:srcRect/>
          <a:stretch>
            <a:fillRect/>
          </a:stretch>
        </p:blipFill>
        <p:spPr bwMode="auto">
          <a:xfrm>
            <a:off x="4953000" y="1752600"/>
            <a:ext cx="3733800"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en-US" sz="2900" i="1" smtClean="0"/>
              <a:t>Tonsillectomy and Adenoidectomy</a:t>
            </a:r>
            <a:r>
              <a:rPr lang="en-US" sz="2900" smtClean="0"/>
              <a:t> </a:t>
            </a:r>
            <a:br>
              <a:rPr lang="en-US" sz="2900" smtClean="0"/>
            </a:br>
            <a:r>
              <a:rPr lang="en-US" sz="2900" smtClean="0"/>
              <a:t>cont. Operative Sequence</a:t>
            </a:r>
          </a:p>
        </p:txBody>
      </p:sp>
      <p:sp>
        <p:nvSpPr>
          <p:cNvPr id="196611" name="Rectangle 3"/>
          <p:cNvSpPr>
            <a:spLocks noGrp="1" noChangeArrowheads="1"/>
          </p:cNvSpPr>
          <p:nvPr>
            <p:ph type="body" idx="1"/>
          </p:nvPr>
        </p:nvSpPr>
        <p:spPr/>
        <p:txBody>
          <a:bodyPr/>
          <a:lstStyle/>
          <a:p>
            <a:pPr eaLnBrk="1" hangingPunct="1">
              <a:lnSpc>
                <a:spcPct val="80000"/>
              </a:lnSpc>
              <a:defRPr/>
            </a:pPr>
            <a:r>
              <a:rPr lang="en-US" sz="3000" b="1" dirty="0" smtClean="0"/>
              <a:t>Surgical Repair/Removal/Specimen Collection</a:t>
            </a:r>
            <a:r>
              <a:rPr lang="en-US" sz="3000" dirty="0" smtClean="0"/>
              <a:t>:</a:t>
            </a:r>
          </a:p>
          <a:p>
            <a:pPr lvl="1" eaLnBrk="1" hangingPunct="1">
              <a:lnSpc>
                <a:spcPct val="80000"/>
              </a:lnSpc>
              <a:defRPr/>
            </a:pPr>
            <a:r>
              <a:rPr lang="en-US" sz="2600" dirty="0" smtClean="0"/>
              <a:t>You will repeat the same process for the other tonsil.</a:t>
            </a:r>
          </a:p>
          <a:p>
            <a:pPr lvl="1" eaLnBrk="1" hangingPunct="1">
              <a:lnSpc>
                <a:spcPct val="80000"/>
              </a:lnSpc>
              <a:defRPr/>
            </a:pPr>
            <a:r>
              <a:rPr lang="en-US" sz="2600" dirty="0" smtClean="0"/>
              <a:t>Adenoid – MD will retract the palate with a red rubber catheter inserted </a:t>
            </a:r>
            <a:r>
              <a:rPr lang="en-US" sz="2600" dirty="0" err="1" smtClean="0"/>
              <a:t>transnasally</a:t>
            </a:r>
            <a:r>
              <a:rPr lang="en-US" sz="2600" dirty="0" smtClean="0"/>
              <a:t>.</a:t>
            </a:r>
          </a:p>
          <a:p>
            <a:pPr lvl="1" eaLnBrk="1" hangingPunct="1">
              <a:lnSpc>
                <a:spcPct val="80000"/>
              </a:lnSpc>
              <a:defRPr/>
            </a:pPr>
            <a:r>
              <a:rPr lang="en-US" sz="2600" dirty="0" smtClean="0"/>
              <a:t> Clamp end of red rubber with Kelly.</a:t>
            </a:r>
          </a:p>
          <a:p>
            <a:pPr lvl="1" eaLnBrk="1" hangingPunct="1">
              <a:lnSpc>
                <a:spcPct val="80000"/>
              </a:lnSpc>
              <a:defRPr/>
            </a:pPr>
            <a:r>
              <a:rPr lang="en-US" sz="2600" dirty="0" smtClean="0"/>
              <a:t>MD will use dental mirror to view adenoid tissue.</a:t>
            </a:r>
          </a:p>
          <a:p>
            <a:pPr lvl="1" eaLnBrk="1" hangingPunct="1">
              <a:lnSpc>
                <a:spcPct val="80000"/>
              </a:lnSpc>
              <a:defRPr/>
            </a:pPr>
            <a:r>
              <a:rPr lang="en-US" sz="2600" dirty="0" smtClean="0"/>
              <a:t>Removal with same procedure as Tonsils.</a:t>
            </a:r>
          </a:p>
          <a:p>
            <a:pPr lvl="1" eaLnBrk="1" hangingPunct="1">
              <a:lnSpc>
                <a:spcPct val="80000"/>
              </a:lnSpc>
              <a:defRPr/>
            </a:pPr>
            <a:r>
              <a:rPr lang="en-US" sz="2600" dirty="0" smtClean="0"/>
              <a:t>You will have specimens – ask then pass off.</a:t>
            </a:r>
          </a:p>
          <a:p>
            <a:pPr lvl="1" eaLnBrk="1" hangingPunct="1">
              <a:lnSpc>
                <a:spcPct val="80000"/>
              </a:lnSpc>
              <a:defRPr/>
            </a:pPr>
            <a:r>
              <a:rPr lang="en-US" sz="2600" dirty="0" smtClean="0"/>
              <a:t>May need sterile safety pin to mark specimen. (usually the safety pin will go into the right tonsil.  Be sure not to put the pin into your hand – Tonsils are very dirty)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i="1" smtClean="0"/>
              <a:t>Tonsillectomy and Adenoidectomy</a:t>
            </a:r>
            <a:r>
              <a:rPr lang="en-US" sz="4000" smtClean="0"/>
              <a:t> </a:t>
            </a:r>
            <a:br>
              <a:rPr lang="en-US" sz="4000" smtClean="0"/>
            </a:br>
            <a:r>
              <a:rPr lang="en-US" sz="2600" smtClean="0"/>
              <a:t>cont. Operative Sequence</a:t>
            </a:r>
          </a:p>
        </p:txBody>
      </p:sp>
      <p:sp>
        <p:nvSpPr>
          <p:cNvPr id="19459" name="Rectangle 3"/>
          <p:cNvSpPr>
            <a:spLocks noGrp="1" noChangeArrowheads="1"/>
          </p:cNvSpPr>
          <p:nvPr>
            <p:ph type="body" idx="1"/>
          </p:nvPr>
        </p:nvSpPr>
        <p:spPr>
          <a:xfrm>
            <a:off x="533400" y="1752600"/>
            <a:ext cx="8153400" cy="4381500"/>
          </a:xfrm>
        </p:spPr>
        <p:txBody>
          <a:bodyPr/>
          <a:lstStyle/>
          <a:p>
            <a:pPr eaLnBrk="1" hangingPunct="1">
              <a:defRPr/>
            </a:pPr>
            <a:r>
              <a:rPr lang="en-US" b="1" u="sng" dirty="0" err="1" smtClean="0"/>
              <a:t>Hemostasis</a:t>
            </a:r>
            <a:r>
              <a:rPr lang="en-US" b="1" u="sng" dirty="0" smtClean="0"/>
              <a:t> and Irrigation:</a:t>
            </a:r>
          </a:p>
          <a:p>
            <a:pPr lvl="1" eaLnBrk="1" hangingPunct="1">
              <a:defRPr/>
            </a:pPr>
            <a:r>
              <a:rPr lang="en-US" dirty="0" smtClean="0">
                <a:effectLst/>
              </a:rPr>
              <a:t>Heavy bleeding is a possibility.  Always have NACL ready on back table or mayo.</a:t>
            </a:r>
          </a:p>
          <a:p>
            <a:pPr lvl="1" eaLnBrk="1" hangingPunct="1">
              <a:defRPr/>
            </a:pPr>
            <a:endParaRPr lang="en-US" sz="2600" dirty="0" smtClean="0"/>
          </a:p>
          <a:p>
            <a:pPr eaLnBrk="1" hangingPunct="1">
              <a:defRPr/>
            </a:pPr>
            <a:r>
              <a:rPr lang="en-US" b="1" u="sng" dirty="0" smtClean="0"/>
              <a:t>Closure</a:t>
            </a:r>
            <a:r>
              <a:rPr lang="en-US" dirty="0" smtClean="0"/>
              <a:t>: packed with strung gauze.  May be soaked in viscous </a:t>
            </a:r>
            <a:r>
              <a:rPr lang="en-US" dirty="0" err="1" smtClean="0"/>
              <a:t>Lidocaine</a:t>
            </a:r>
            <a:r>
              <a:rPr lang="en-US" dirty="0" smtClean="0"/>
              <a:t>.</a:t>
            </a:r>
          </a:p>
          <a:p>
            <a:pPr eaLnBrk="1" hangingPunct="1">
              <a:defRPr/>
            </a:pPr>
            <a:r>
              <a:rPr lang="en-US" dirty="0" smtClean="0">
                <a:hlinkClick r:id="rId3"/>
              </a:rPr>
              <a:t>T and A </a:t>
            </a:r>
            <a:r>
              <a:rPr lang="en-US" dirty="0" err="1" smtClean="0">
                <a:hlinkClick r:id="rId3"/>
              </a:rPr>
              <a:t>vid</a:t>
            </a:r>
            <a:endParaRPr lang="en-US" dirty="0" smtClean="0"/>
          </a:p>
          <a:p>
            <a:pPr eaLnBrk="1" hangingPunct="1">
              <a:defRPr/>
            </a:pPr>
            <a:r>
              <a:rPr lang="en-US" dirty="0" smtClean="0">
                <a:hlinkClick r:id="rId4"/>
              </a:rPr>
              <a:t>Child and Adult T&amp;A EESEDU</a:t>
            </a:r>
            <a:endParaRPr lang="en-US" dirty="0" smtClean="0"/>
          </a:p>
          <a:p>
            <a:pPr algn="ctr" eaLnBrk="1" hangingPunct="1">
              <a:defRPr/>
            </a:pPr>
            <a:r>
              <a:rPr lang="en-US" dirty="0" smtClean="0"/>
              <a:t>NEVER BREAK YOUR TABLE DOWN</a:t>
            </a:r>
          </a:p>
          <a:p>
            <a:pPr lvl="1" eaLnBrk="1" hangingPunct="1">
              <a:buFont typeface="Wingdings" pitchFamily="2" charset="2"/>
              <a:buNone/>
              <a:defRPr/>
            </a:pPr>
            <a:endParaRPr lang="en-US" dirty="0" smtClean="0"/>
          </a:p>
          <a:p>
            <a:pPr eaLnBrk="1" hangingPunct="1">
              <a:buFont typeface="Wingdings" pitchFamily="2" charset="2"/>
              <a:buNone/>
              <a:defRPr/>
            </a:pPr>
            <a:endParaRPr lang="en-US" sz="3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4800" i="1" smtClean="0"/>
              <a:t>Tonsillectomy and Adenoidectomy</a:t>
            </a:r>
          </a:p>
        </p:txBody>
      </p:sp>
      <p:sp>
        <p:nvSpPr>
          <p:cNvPr id="21507" name="Rectangle 3"/>
          <p:cNvSpPr>
            <a:spLocks noGrp="1" noChangeArrowheads="1"/>
          </p:cNvSpPr>
          <p:nvPr>
            <p:ph type="body" sz="half" idx="1"/>
          </p:nvPr>
        </p:nvSpPr>
        <p:spPr>
          <a:xfrm>
            <a:off x="457200" y="1600200"/>
            <a:ext cx="4033838" cy="4533900"/>
          </a:xfrm>
        </p:spPr>
        <p:txBody>
          <a:bodyPr/>
          <a:lstStyle/>
          <a:p>
            <a:pPr eaLnBrk="1" hangingPunct="1">
              <a:lnSpc>
                <a:spcPct val="90000"/>
              </a:lnSpc>
              <a:defRPr/>
            </a:pPr>
            <a:r>
              <a:rPr lang="en-US" sz="3000" smtClean="0"/>
              <a:t>Major Arteries:</a:t>
            </a:r>
          </a:p>
          <a:p>
            <a:pPr lvl="1" eaLnBrk="1" hangingPunct="1">
              <a:lnSpc>
                <a:spcPct val="90000"/>
              </a:lnSpc>
              <a:defRPr/>
            </a:pPr>
            <a:r>
              <a:rPr lang="en-US" sz="2600" smtClean="0"/>
              <a:t>tonsillar and ascending palatine branches of the facial artery</a:t>
            </a:r>
          </a:p>
          <a:p>
            <a:pPr lvl="1" eaLnBrk="1" hangingPunct="1">
              <a:lnSpc>
                <a:spcPct val="90000"/>
              </a:lnSpc>
              <a:defRPr/>
            </a:pPr>
            <a:endParaRPr lang="en-US" sz="2600" smtClean="0"/>
          </a:p>
          <a:p>
            <a:pPr lvl="1" eaLnBrk="1" hangingPunct="1">
              <a:lnSpc>
                <a:spcPct val="90000"/>
              </a:lnSpc>
              <a:buFont typeface="Wingdings" pitchFamily="2" charset="2"/>
              <a:buNone/>
              <a:defRPr/>
            </a:pPr>
            <a:endParaRPr lang="en-US" sz="2400" smtClean="0"/>
          </a:p>
          <a:p>
            <a:pPr eaLnBrk="1" hangingPunct="1">
              <a:lnSpc>
                <a:spcPct val="90000"/>
              </a:lnSpc>
              <a:defRPr/>
            </a:pPr>
            <a:r>
              <a:rPr lang="en-US" sz="2800" smtClean="0"/>
              <a:t>Major Veins:</a:t>
            </a:r>
          </a:p>
          <a:p>
            <a:pPr lvl="1" eaLnBrk="1" hangingPunct="1">
              <a:lnSpc>
                <a:spcPct val="90000"/>
              </a:lnSpc>
              <a:defRPr/>
            </a:pPr>
            <a:r>
              <a:rPr lang="en-US" sz="2400" smtClean="0"/>
              <a:t>tonsillar veins </a:t>
            </a:r>
          </a:p>
          <a:p>
            <a:pPr lvl="1" eaLnBrk="1" hangingPunct="1">
              <a:lnSpc>
                <a:spcPct val="90000"/>
              </a:lnSpc>
              <a:defRPr/>
            </a:pPr>
            <a:endParaRPr lang="en-US" sz="2600" smtClean="0"/>
          </a:p>
          <a:p>
            <a:pPr lvl="1" eaLnBrk="1" hangingPunct="1">
              <a:lnSpc>
                <a:spcPct val="90000"/>
              </a:lnSpc>
              <a:buFont typeface="Wingdings" pitchFamily="2" charset="2"/>
              <a:buNone/>
              <a:defRPr/>
            </a:pPr>
            <a:endParaRPr lang="en-US" sz="1800" b="1" i="1" u="sng" smtClean="0"/>
          </a:p>
        </p:txBody>
      </p:sp>
      <p:sp>
        <p:nvSpPr>
          <p:cNvPr id="21514" name="Rectangle 10"/>
          <p:cNvSpPr>
            <a:spLocks noGrp="1" noChangeArrowheads="1"/>
          </p:cNvSpPr>
          <p:nvPr>
            <p:ph sz="half" idx="2"/>
          </p:nvPr>
        </p:nvSpPr>
        <p:spPr>
          <a:xfrm>
            <a:off x="4652963" y="1600200"/>
            <a:ext cx="4033837" cy="4533900"/>
          </a:xfrm>
        </p:spPr>
        <p:txBody>
          <a:bodyPr/>
          <a:lstStyle/>
          <a:p>
            <a:pPr eaLnBrk="1" hangingPunct="1">
              <a:lnSpc>
                <a:spcPct val="90000"/>
              </a:lnSpc>
              <a:defRPr/>
            </a:pPr>
            <a:endParaRPr lang="en-US" sz="2400" smtClean="0"/>
          </a:p>
        </p:txBody>
      </p:sp>
      <p:pic>
        <p:nvPicPr>
          <p:cNvPr id="21509" name="Picture 24" descr="538px-Facial_artery"/>
          <p:cNvPicPr>
            <a:picLocks noChangeAspect="1" noChangeArrowheads="1"/>
          </p:cNvPicPr>
          <p:nvPr/>
        </p:nvPicPr>
        <p:blipFill>
          <a:blip r:embed="rId3" cstate="print"/>
          <a:srcRect/>
          <a:stretch>
            <a:fillRect/>
          </a:stretch>
        </p:blipFill>
        <p:spPr bwMode="auto">
          <a:xfrm>
            <a:off x="4419600" y="1600200"/>
            <a:ext cx="450850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4800" i="1" smtClean="0"/>
              <a:t>Tonsillectomy and Adenoidectomy</a:t>
            </a:r>
          </a:p>
        </p:txBody>
      </p:sp>
      <p:sp>
        <p:nvSpPr>
          <p:cNvPr id="22531" name="Rectangle 3"/>
          <p:cNvSpPr>
            <a:spLocks noGrp="1" noChangeArrowheads="1"/>
          </p:cNvSpPr>
          <p:nvPr>
            <p:ph type="body" sz="half" idx="1"/>
          </p:nvPr>
        </p:nvSpPr>
        <p:spPr>
          <a:xfrm>
            <a:off x="152400" y="1828800"/>
            <a:ext cx="3436938" cy="4114800"/>
          </a:xfrm>
        </p:spPr>
        <p:txBody>
          <a:bodyPr/>
          <a:lstStyle/>
          <a:p>
            <a:pPr eaLnBrk="1" hangingPunct="1">
              <a:defRPr/>
            </a:pPr>
            <a:endParaRPr lang="en-US" sz="2400" smtClean="0"/>
          </a:p>
          <a:p>
            <a:pPr eaLnBrk="1" hangingPunct="1">
              <a:defRPr/>
            </a:pPr>
            <a:endParaRPr lang="en-US" sz="2400" smtClean="0"/>
          </a:p>
          <a:p>
            <a:pPr eaLnBrk="1" hangingPunct="1">
              <a:defRPr/>
            </a:pPr>
            <a:r>
              <a:rPr lang="en-US" sz="2400" smtClean="0"/>
              <a:t>Major Nerves: </a:t>
            </a:r>
          </a:p>
          <a:p>
            <a:pPr lvl="1" eaLnBrk="1" hangingPunct="1">
              <a:defRPr/>
            </a:pPr>
            <a:r>
              <a:rPr lang="en-US" sz="2000" smtClean="0"/>
              <a:t>tonsillar branches of glossopharyngeal nerve </a:t>
            </a:r>
          </a:p>
          <a:p>
            <a:pPr lvl="1" eaLnBrk="1" hangingPunct="1">
              <a:buFont typeface="Wingdings" pitchFamily="2" charset="2"/>
              <a:buNone/>
              <a:defRPr/>
            </a:pPr>
            <a:endParaRPr lang="en-US" sz="2000" smtClean="0"/>
          </a:p>
          <a:p>
            <a:pPr lvl="1" eaLnBrk="1" hangingPunct="1">
              <a:buFont typeface="Wingdings" pitchFamily="2" charset="2"/>
              <a:buNone/>
              <a:defRPr/>
            </a:pPr>
            <a:endParaRPr lang="en-US" sz="2000" smtClean="0"/>
          </a:p>
        </p:txBody>
      </p:sp>
      <p:sp>
        <p:nvSpPr>
          <p:cNvPr id="22534" name="Rectangle 6"/>
          <p:cNvSpPr>
            <a:spLocks noGrp="1" noChangeArrowheads="1"/>
          </p:cNvSpPr>
          <p:nvPr>
            <p:ph sz="half" idx="2"/>
          </p:nvPr>
        </p:nvSpPr>
        <p:spPr>
          <a:xfrm>
            <a:off x="4652963" y="1600200"/>
            <a:ext cx="4033837" cy="4533900"/>
          </a:xfrm>
        </p:spPr>
        <p:txBody>
          <a:bodyPr/>
          <a:lstStyle/>
          <a:p>
            <a:pPr eaLnBrk="1" hangingPunct="1">
              <a:lnSpc>
                <a:spcPct val="80000"/>
              </a:lnSpc>
              <a:defRPr/>
            </a:pPr>
            <a:endParaRPr lang="en-US" sz="1600" smtClean="0"/>
          </a:p>
        </p:txBody>
      </p:sp>
      <p:pic>
        <p:nvPicPr>
          <p:cNvPr id="22533" name="Picture 24" descr="AirwayPicture4"/>
          <p:cNvPicPr>
            <a:picLocks noChangeAspect="1" noChangeArrowheads="1"/>
          </p:cNvPicPr>
          <p:nvPr/>
        </p:nvPicPr>
        <p:blipFill>
          <a:blip r:embed="rId3" cstate="print"/>
          <a:srcRect/>
          <a:stretch>
            <a:fillRect/>
          </a:stretch>
        </p:blipFill>
        <p:spPr bwMode="auto">
          <a:xfrm>
            <a:off x="5105400" y="1600200"/>
            <a:ext cx="3619500" cy="5105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a:t>SUR 122</a:t>
            </a:r>
          </a:p>
        </p:txBody>
      </p:sp>
      <p:sp>
        <p:nvSpPr>
          <p:cNvPr id="4099" name="Rectangle 3"/>
          <p:cNvSpPr>
            <a:spLocks noGrp="1" noChangeArrowheads="1"/>
          </p:cNvSpPr>
          <p:nvPr>
            <p:ph type="subTitle" idx="1"/>
          </p:nvPr>
        </p:nvSpPr>
        <p:spPr/>
        <p:txBody>
          <a:bodyPr/>
          <a:lstStyle/>
          <a:p>
            <a:r>
              <a:rPr lang="en-US"/>
              <a:t>Tracheotomy/Tracheostomy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endParaRPr lang="en-US"/>
          </a:p>
        </p:txBody>
      </p:sp>
      <p:sp>
        <p:nvSpPr>
          <p:cNvPr id="20483" name="Rectangle 3"/>
          <p:cNvSpPr>
            <a:spLocks noGrp="1" noRot="1" noChangeArrowheads="1"/>
          </p:cNvSpPr>
          <p:nvPr>
            <p:ph type="body" idx="1"/>
          </p:nvPr>
        </p:nvSpPr>
        <p:spPr/>
        <p:txBody>
          <a:bodyPr/>
          <a:lstStyle/>
          <a:p>
            <a:r>
              <a:rPr lang="en-US"/>
              <a:t>Tracheostomy is indicated for a patient who requires emergent or elective airway management for:</a:t>
            </a:r>
          </a:p>
          <a:p>
            <a:pPr lvl="1"/>
            <a:r>
              <a:rPr lang="en-US"/>
              <a:t>prolonged ventilator dependence </a:t>
            </a:r>
          </a:p>
          <a:p>
            <a:pPr lvl="1"/>
            <a:r>
              <a:rPr lang="en-US"/>
              <a:t>acute upper airway obstruction</a:t>
            </a:r>
          </a:p>
          <a:p>
            <a:pPr lvl="1"/>
            <a:r>
              <a:rPr lang="en-US"/>
              <a:t>chronic upper airway obstruction</a:t>
            </a:r>
          </a:p>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9" name="Picture 5" descr="ear"/>
          <p:cNvPicPr>
            <a:picLocks noChangeAspect="1" noChangeArrowheads="1"/>
          </p:cNvPicPr>
          <p:nvPr/>
        </p:nvPicPr>
        <p:blipFill>
          <a:blip r:embed="rId3" cstate="print"/>
          <a:srcRect/>
          <a:stretch>
            <a:fillRect/>
          </a:stretch>
        </p:blipFill>
        <p:spPr bwMode="auto">
          <a:xfrm>
            <a:off x="2286000" y="381000"/>
            <a:ext cx="5688200" cy="6477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n-US" sz="4000"/>
              <a:t>Pathology for Tracheotomy or Tracheostomy</a:t>
            </a:r>
          </a:p>
        </p:txBody>
      </p:sp>
      <p:sp>
        <p:nvSpPr>
          <p:cNvPr id="30723" name="Rectangle 3"/>
          <p:cNvSpPr>
            <a:spLocks noGrp="1" noRot="1" noChangeArrowheads="1"/>
          </p:cNvSpPr>
          <p:nvPr>
            <p:ph type="body" idx="1"/>
          </p:nvPr>
        </p:nvSpPr>
        <p:spPr/>
        <p:txBody>
          <a:bodyPr/>
          <a:lstStyle/>
          <a:p>
            <a:pPr>
              <a:lnSpc>
                <a:spcPct val="90000"/>
              </a:lnSpc>
            </a:pPr>
            <a:r>
              <a:rPr lang="en-US" sz="2800"/>
              <a:t>Vocal cord paralysis</a:t>
            </a:r>
          </a:p>
          <a:p>
            <a:pPr>
              <a:lnSpc>
                <a:spcPct val="90000"/>
              </a:lnSpc>
            </a:pPr>
            <a:r>
              <a:rPr lang="en-US" sz="2800"/>
              <a:t>Neck surgery</a:t>
            </a:r>
          </a:p>
          <a:p>
            <a:pPr>
              <a:lnSpc>
                <a:spcPct val="90000"/>
              </a:lnSpc>
            </a:pPr>
            <a:r>
              <a:rPr lang="en-US" sz="2800"/>
              <a:t>Trauma</a:t>
            </a:r>
          </a:p>
          <a:p>
            <a:pPr>
              <a:lnSpc>
                <a:spcPct val="90000"/>
              </a:lnSpc>
            </a:pPr>
            <a:r>
              <a:rPr lang="en-US" sz="2800"/>
              <a:t>Prolonged intubation</a:t>
            </a:r>
          </a:p>
          <a:p>
            <a:pPr>
              <a:lnSpc>
                <a:spcPct val="90000"/>
              </a:lnSpc>
            </a:pPr>
            <a:r>
              <a:rPr lang="en-US" sz="2800"/>
              <a:t>Secretion management</a:t>
            </a:r>
          </a:p>
          <a:p>
            <a:pPr>
              <a:lnSpc>
                <a:spcPct val="90000"/>
              </a:lnSpc>
            </a:pPr>
            <a:r>
              <a:rPr lang="en-US" sz="2800"/>
              <a:t>Cannot intubate</a:t>
            </a:r>
          </a:p>
          <a:p>
            <a:pPr>
              <a:lnSpc>
                <a:spcPct val="90000"/>
              </a:lnSpc>
            </a:pPr>
            <a:r>
              <a:rPr lang="en-US" sz="2800"/>
              <a:t>Stridor due to tracheal blockage</a:t>
            </a:r>
          </a:p>
          <a:p>
            <a:pPr>
              <a:lnSpc>
                <a:spcPct val="90000"/>
              </a:lnSpc>
            </a:pPr>
            <a:r>
              <a:rPr lang="en-US" sz="2800"/>
              <a:t>Sleep apnea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457200" y="244475"/>
            <a:ext cx="8385175" cy="933450"/>
          </a:xfrm>
        </p:spPr>
        <p:txBody>
          <a:bodyPr/>
          <a:lstStyle/>
          <a:p>
            <a:r>
              <a:rPr lang="en-US"/>
              <a:t>Anatomy of the Neck</a:t>
            </a:r>
          </a:p>
        </p:txBody>
      </p:sp>
      <p:sp>
        <p:nvSpPr>
          <p:cNvPr id="10243" name="Rectangle 3"/>
          <p:cNvSpPr>
            <a:spLocks noGrp="1" noRot="1" noChangeArrowheads="1"/>
          </p:cNvSpPr>
          <p:nvPr>
            <p:ph type="body" idx="1"/>
          </p:nvPr>
        </p:nvSpPr>
        <p:spPr>
          <a:xfrm>
            <a:off x="441325" y="1271588"/>
            <a:ext cx="2536825" cy="1016000"/>
          </a:xfrm>
        </p:spPr>
        <p:txBody>
          <a:bodyPr/>
          <a:lstStyle/>
          <a:p>
            <a:pPr>
              <a:lnSpc>
                <a:spcPct val="85000"/>
              </a:lnSpc>
              <a:buFont typeface="Wingdings" pitchFamily="2" charset="2"/>
              <a:buNone/>
            </a:pPr>
            <a:endParaRPr lang="en-US"/>
          </a:p>
        </p:txBody>
      </p:sp>
      <p:pic>
        <p:nvPicPr>
          <p:cNvPr id="10244" name="Picture 4" descr="W9693-25-27"/>
          <p:cNvPicPr>
            <a:picLocks noChangeAspect="1" noChangeArrowheads="1"/>
          </p:cNvPicPr>
          <p:nvPr/>
        </p:nvPicPr>
        <p:blipFill>
          <a:blip r:embed="rId3" cstate="print"/>
          <a:srcRect l="1074" t="1447" b="4005"/>
          <a:stretch>
            <a:fillRect/>
          </a:stretch>
        </p:blipFill>
        <p:spPr bwMode="auto">
          <a:xfrm>
            <a:off x="2809875" y="1271588"/>
            <a:ext cx="5697538" cy="4046537"/>
          </a:xfrm>
          <a:prstGeom prst="rect">
            <a:avLst/>
          </a:prstGeom>
          <a:noFill/>
        </p:spPr>
      </p:pic>
      <p:sp>
        <p:nvSpPr>
          <p:cNvPr id="10245" name="Rectangle 5"/>
          <p:cNvSpPr>
            <a:spLocks noChangeArrowheads="1"/>
          </p:cNvSpPr>
          <p:nvPr/>
        </p:nvSpPr>
        <p:spPr bwMode="auto">
          <a:xfrm>
            <a:off x="4000500" y="5486400"/>
            <a:ext cx="3316288" cy="457200"/>
          </a:xfrm>
          <a:prstGeom prst="rect">
            <a:avLst/>
          </a:prstGeom>
          <a:noFill/>
          <a:ln w="9525">
            <a:noFill/>
            <a:miter lim="800000"/>
            <a:headEnd/>
            <a:tailEnd/>
          </a:ln>
          <a:effectLst/>
        </p:spPr>
        <p:txBody>
          <a:bodyPr>
            <a:spAutoFit/>
          </a:bodyPr>
          <a:lstStyle/>
          <a:p>
            <a:pPr algn="ctr" eaLnBrk="1" hangingPunct="1"/>
            <a:r>
              <a:rPr lang="en-US" sz="1200" smtClean="0">
                <a:solidFill>
                  <a:srgbClr val="FFFFFF"/>
                </a:solidFill>
                <a:cs typeface="+mn-cs"/>
              </a:rPr>
              <a:t>(From Potter PA and Perry AG: Fundamentals of nursing, ed 5, St Louis, 2001, Mosby.)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42913" y="103188"/>
            <a:ext cx="8229600" cy="582612"/>
          </a:xfrm>
        </p:spPr>
        <p:txBody>
          <a:bodyPr/>
          <a:lstStyle/>
          <a:p>
            <a:r>
              <a:rPr lang="en-US"/>
              <a:t>Anatomy of the Larynx</a:t>
            </a:r>
          </a:p>
        </p:txBody>
      </p:sp>
      <p:sp>
        <p:nvSpPr>
          <p:cNvPr id="8195" name="Rectangle 3"/>
          <p:cNvSpPr>
            <a:spLocks noGrp="1" noRot="1" noChangeArrowheads="1"/>
          </p:cNvSpPr>
          <p:nvPr>
            <p:ph type="body" idx="1"/>
          </p:nvPr>
        </p:nvSpPr>
        <p:spPr>
          <a:xfrm>
            <a:off x="1970088" y="5160963"/>
            <a:ext cx="2309812" cy="706437"/>
          </a:xfrm>
        </p:spPr>
        <p:txBody>
          <a:bodyPr/>
          <a:lstStyle/>
          <a:p>
            <a:pPr marL="0" indent="0" algn="ctr">
              <a:buFont typeface="Wingdings" pitchFamily="2" charset="2"/>
              <a:buNone/>
            </a:pPr>
            <a:r>
              <a:rPr lang="en-US" sz="2400"/>
              <a:t>Anterior view </a:t>
            </a:r>
            <a:br>
              <a:rPr lang="en-US" sz="2400"/>
            </a:br>
            <a:r>
              <a:rPr lang="en-US" sz="2400"/>
              <a:t>of the pharynx</a:t>
            </a:r>
          </a:p>
        </p:txBody>
      </p:sp>
      <p:pic>
        <p:nvPicPr>
          <p:cNvPr id="8196" name="Picture 4" descr="W9693-25-18AB"/>
          <p:cNvPicPr>
            <a:picLocks noChangeAspect="1" noChangeArrowheads="1"/>
          </p:cNvPicPr>
          <p:nvPr/>
        </p:nvPicPr>
        <p:blipFill>
          <a:blip r:embed="rId3" cstate="print"/>
          <a:srcRect l="6285" t="5304" r="5418" b="6757"/>
          <a:stretch>
            <a:fillRect/>
          </a:stretch>
        </p:blipFill>
        <p:spPr bwMode="auto">
          <a:xfrm>
            <a:off x="1150938" y="758825"/>
            <a:ext cx="6808787" cy="4368800"/>
          </a:xfrm>
          <a:prstGeom prst="rect">
            <a:avLst/>
          </a:prstGeom>
          <a:noFill/>
        </p:spPr>
      </p:pic>
      <p:sp>
        <p:nvSpPr>
          <p:cNvPr id="8197" name="Rectangle 5"/>
          <p:cNvSpPr>
            <a:spLocks noChangeArrowheads="1"/>
          </p:cNvSpPr>
          <p:nvPr/>
        </p:nvSpPr>
        <p:spPr bwMode="auto">
          <a:xfrm>
            <a:off x="4968875" y="5116513"/>
            <a:ext cx="2595563" cy="941387"/>
          </a:xfrm>
          <a:prstGeom prst="rect">
            <a:avLst/>
          </a:prstGeom>
          <a:noFill/>
          <a:ln w="9525">
            <a:noFill/>
            <a:miter lim="800000"/>
            <a:headEnd/>
            <a:tailEnd/>
          </a:ln>
          <a:effectLst/>
        </p:spPr>
        <p:txBody>
          <a:bodyPr/>
          <a:lstStyle/>
          <a:p>
            <a:pPr algn="ctr" eaLnBrk="1" hangingPunct="1">
              <a:spcBef>
                <a:spcPct val="20000"/>
              </a:spcBef>
              <a:buClr>
                <a:srgbClr val="99FF66"/>
              </a:buClr>
              <a:buFont typeface="Wingdings" pitchFamily="2" charset="2"/>
              <a:buNone/>
            </a:pPr>
            <a:r>
              <a:rPr lang="en-US" sz="2400" smtClean="0">
                <a:solidFill>
                  <a:srgbClr val="FFFFFF"/>
                </a:solidFill>
                <a:effectLst>
                  <a:outerShdw blurRad="38100" dist="38100" dir="2700000" algn="tl">
                    <a:srgbClr val="000000"/>
                  </a:outerShdw>
                </a:effectLst>
                <a:cs typeface="+mn-cs"/>
              </a:rPr>
              <a:t>Posterior view </a:t>
            </a:r>
            <a:br>
              <a:rPr lang="en-US" sz="2400" smtClean="0">
                <a:solidFill>
                  <a:srgbClr val="FFFFFF"/>
                </a:solidFill>
                <a:effectLst>
                  <a:outerShdw blurRad="38100" dist="38100" dir="2700000" algn="tl">
                    <a:srgbClr val="000000"/>
                  </a:outerShdw>
                </a:effectLst>
                <a:cs typeface="+mn-cs"/>
              </a:rPr>
            </a:br>
            <a:r>
              <a:rPr lang="en-US" sz="2400" smtClean="0">
                <a:solidFill>
                  <a:srgbClr val="FFFFFF"/>
                </a:solidFill>
                <a:effectLst>
                  <a:outerShdw blurRad="38100" dist="38100" dir="2700000" algn="tl">
                    <a:srgbClr val="000000"/>
                  </a:outerShdw>
                </a:effectLst>
                <a:cs typeface="+mn-cs"/>
              </a:rPr>
              <a:t>of the pharynx</a:t>
            </a:r>
          </a:p>
        </p:txBody>
      </p:sp>
      <p:sp>
        <p:nvSpPr>
          <p:cNvPr id="8198" name="Rectangle 6"/>
          <p:cNvSpPr>
            <a:spLocks noChangeArrowheads="1"/>
          </p:cNvSpPr>
          <p:nvPr/>
        </p:nvSpPr>
        <p:spPr bwMode="auto">
          <a:xfrm>
            <a:off x="2019300" y="6022975"/>
            <a:ext cx="5065713" cy="422275"/>
          </a:xfrm>
          <a:prstGeom prst="rect">
            <a:avLst/>
          </a:prstGeom>
          <a:noFill/>
          <a:ln w="9525">
            <a:noFill/>
            <a:miter lim="800000"/>
            <a:headEnd/>
            <a:tailEnd/>
          </a:ln>
          <a:effectLst/>
        </p:spPr>
        <p:txBody>
          <a:bodyPr>
            <a:spAutoFit/>
          </a:bodyPr>
          <a:lstStyle/>
          <a:p>
            <a:pPr algn="ctr" eaLnBrk="1" hangingPunct="1">
              <a:lnSpc>
                <a:spcPct val="90000"/>
              </a:lnSpc>
            </a:pPr>
            <a:r>
              <a:rPr lang="en-US" sz="1200" smtClean="0">
                <a:solidFill>
                  <a:srgbClr val="FFFFFF"/>
                </a:solidFill>
                <a:cs typeface="+mn-cs"/>
              </a:rPr>
              <a:t>(From Thibodeau GA and Patton KT: Anthony's textbook of anatomy and physiology, ed 17, St Louis, 2003, Mosby.)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en-US"/>
              <a:t>Tracheotomy/Tracheostomy</a:t>
            </a:r>
          </a:p>
        </p:txBody>
      </p:sp>
      <p:sp>
        <p:nvSpPr>
          <p:cNvPr id="29699" name="Rectangle 3"/>
          <p:cNvSpPr>
            <a:spLocks noGrp="1" noRot="1" noChangeArrowheads="1"/>
          </p:cNvSpPr>
          <p:nvPr>
            <p:ph type="body" idx="1"/>
          </p:nvPr>
        </p:nvSpPr>
        <p:spPr/>
        <p:txBody>
          <a:bodyPr/>
          <a:lstStyle/>
          <a:p>
            <a:pPr>
              <a:lnSpc>
                <a:spcPct val="80000"/>
              </a:lnSpc>
            </a:pPr>
            <a:r>
              <a:rPr lang="en-US" sz="2800"/>
              <a:t>Tracheotomy temporary opening into the trachea to facilitate breathing </a:t>
            </a:r>
          </a:p>
          <a:p>
            <a:pPr>
              <a:lnSpc>
                <a:spcPct val="80000"/>
              </a:lnSpc>
            </a:pPr>
            <a:r>
              <a:rPr lang="en-US" sz="2800"/>
              <a:t>Tracheostomy permanent opening of the trachea and creation of a tracheal stoma</a:t>
            </a:r>
          </a:p>
          <a:p>
            <a:pPr>
              <a:lnSpc>
                <a:spcPct val="80000"/>
              </a:lnSpc>
            </a:pPr>
            <a:r>
              <a:rPr lang="en-US" sz="2800"/>
              <a:t>Must place tracheal tube with either</a:t>
            </a:r>
          </a:p>
          <a:p>
            <a:pPr>
              <a:lnSpc>
                <a:spcPct val="80000"/>
              </a:lnSpc>
            </a:pPr>
            <a:r>
              <a:rPr lang="en-US" sz="2800"/>
              <a:t>Patient will be hooked up to a ventilator</a:t>
            </a:r>
          </a:p>
          <a:p>
            <a:pPr>
              <a:lnSpc>
                <a:spcPct val="80000"/>
              </a:lnSpc>
            </a:pPr>
            <a:r>
              <a:rPr lang="en-US" sz="2800"/>
              <a:t>Long term tracheostomy may eventually be able to wean off ventilator, but maintain stoma that will function as their nose did prior to surgery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en-US"/>
              <a:t>Anesthesia</a:t>
            </a:r>
          </a:p>
        </p:txBody>
      </p:sp>
      <p:sp>
        <p:nvSpPr>
          <p:cNvPr id="31747" name="Rectangle 3"/>
          <p:cNvSpPr>
            <a:spLocks noGrp="1" noRot="1" noChangeArrowheads="1"/>
          </p:cNvSpPr>
          <p:nvPr>
            <p:ph type="body" idx="1"/>
          </p:nvPr>
        </p:nvSpPr>
        <p:spPr/>
        <p:txBody>
          <a:bodyPr/>
          <a:lstStyle/>
          <a:p>
            <a:r>
              <a:rPr lang="en-US"/>
              <a:t>General</a:t>
            </a:r>
          </a:p>
          <a:p>
            <a:r>
              <a:rPr lang="en-US"/>
              <a:t>Local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r>
              <a:rPr lang="en-US"/>
              <a:t>Medications</a:t>
            </a:r>
          </a:p>
        </p:txBody>
      </p:sp>
      <p:sp>
        <p:nvSpPr>
          <p:cNvPr id="32771" name="Rectangle 3"/>
          <p:cNvSpPr>
            <a:spLocks noGrp="1" noRot="1" noChangeArrowheads="1"/>
          </p:cNvSpPr>
          <p:nvPr>
            <p:ph type="body" idx="1"/>
          </p:nvPr>
        </p:nvSpPr>
        <p:spPr/>
        <p:txBody>
          <a:bodyPr/>
          <a:lstStyle/>
          <a:p>
            <a:r>
              <a:rPr lang="en-US"/>
              <a:t>Local anesthetic:  Lidocaine or bupivicaine with or without epinephrine</a:t>
            </a:r>
          </a:p>
          <a:p>
            <a:r>
              <a:rPr lang="en-US"/>
              <a:t>Antibiotic irrigation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en-US"/>
              <a:t>Positioning</a:t>
            </a:r>
          </a:p>
        </p:txBody>
      </p:sp>
      <p:sp>
        <p:nvSpPr>
          <p:cNvPr id="33795" name="Rectangle 3"/>
          <p:cNvSpPr>
            <a:spLocks noGrp="1" noRot="1" noChangeArrowheads="1"/>
          </p:cNvSpPr>
          <p:nvPr>
            <p:ph type="body" idx="1"/>
          </p:nvPr>
        </p:nvSpPr>
        <p:spPr/>
        <p:txBody>
          <a:bodyPr/>
          <a:lstStyle/>
          <a:p>
            <a:r>
              <a:rPr lang="en-US"/>
              <a:t>Supine</a:t>
            </a:r>
          </a:p>
          <a:p>
            <a:r>
              <a:rPr lang="en-US"/>
              <a:t>Shoulder roll</a:t>
            </a:r>
          </a:p>
          <a:p>
            <a:r>
              <a:rPr lang="en-US"/>
              <a:t>Donut headrest</a:t>
            </a:r>
          </a:p>
          <a:p>
            <a:r>
              <a:rPr lang="en-US"/>
              <a:t>Pillow under knees</a:t>
            </a:r>
          </a:p>
          <a:p>
            <a:r>
              <a:rPr lang="en-US"/>
              <a:t>Safety strap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en-US"/>
              <a:t>Prep </a:t>
            </a:r>
          </a:p>
        </p:txBody>
      </p:sp>
      <p:sp>
        <p:nvSpPr>
          <p:cNvPr id="34819" name="Rectangle 3"/>
          <p:cNvSpPr>
            <a:spLocks noGrp="1" noRot="1" noChangeArrowheads="1"/>
          </p:cNvSpPr>
          <p:nvPr>
            <p:ph type="body" idx="1"/>
          </p:nvPr>
        </p:nvSpPr>
        <p:spPr/>
        <p:txBody>
          <a:bodyPr/>
          <a:lstStyle/>
          <a:p>
            <a:r>
              <a:rPr lang="en-US"/>
              <a:t>End of chin to midchest and bedsheet to bedsheet</a:t>
            </a:r>
          </a:p>
          <a:p>
            <a:r>
              <a:rPr lang="en-US"/>
              <a:t>Prep of choice:  Duraprep, betadine scrub and/or paint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en-US"/>
              <a:t>Draping</a:t>
            </a:r>
          </a:p>
        </p:txBody>
      </p:sp>
      <p:sp>
        <p:nvSpPr>
          <p:cNvPr id="35843" name="Rectangle 3"/>
          <p:cNvSpPr>
            <a:spLocks noGrp="1" noRot="1" noChangeArrowheads="1"/>
          </p:cNvSpPr>
          <p:nvPr>
            <p:ph type="body" idx="1"/>
          </p:nvPr>
        </p:nvSpPr>
        <p:spPr/>
        <p:txBody>
          <a:bodyPr/>
          <a:lstStyle/>
          <a:p>
            <a:r>
              <a:rPr lang="en-US"/>
              <a:t>Towels </a:t>
            </a:r>
          </a:p>
          <a:p>
            <a:r>
              <a:rPr lang="en-US"/>
              <a:t>Small fenestrated sheet (Pediatric lap sheet)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en-US"/>
              <a:t>Supplies, Equipment, Instruments</a:t>
            </a:r>
          </a:p>
        </p:txBody>
      </p:sp>
      <p:sp>
        <p:nvSpPr>
          <p:cNvPr id="36867" name="Rectangle 3"/>
          <p:cNvSpPr>
            <a:spLocks noGrp="1" noRot="1" noChangeArrowheads="1"/>
          </p:cNvSpPr>
          <p:nvPr>
            <p:ph type="body" sz="half" idx="1"/>
          </p:nvPr>
        </p:nvSpPr>
        <p:spPr>
          <a:xfrm>
            <a:off x="838200" y="1905000"/>
            <a:ext cx="3929063" cy="4191000"/>
          </a:xfrm>
        </p:spPr>
        <p:txBody>
          <a:bodyPr/>
          <a:lstStyle/>
          <a:p>
            <a:r>
              <a:rPr lang="en-US" sz="2400"/>
              <a:t>Minor basin</a:t>
            </a:r>
          </a:p>
          <a:p>
            <a:r>
              <a:rPr lang="en-US" sz="2400"/>
              <a:t>Basic pack</a:t>
            </a:r>
          </a:p>
          <a:p>
            <a:r>
              <a:rPr lang="en-US" sz="2400"/>
              <a:t>Pediatric lap sheet</a:t>
            </a:r>
          </a:p>
          <a:p>
            <a:r>
              <a:rPr lang="en-US" sz="2400"/>
              <a:t>Other small fenestrated sheet</a:t>
            </a:r>
          </a:p>
          <a:p>
            <a:r>
              <a:rPr lang="en-US" sz="2400"/>
              <a:t>Blades </a:t>
            </a:r>
          </a:p>
          <a:p>
            <a:r>
              <a:rPr lang="en-US" sz="2400"/>
              <a:t>Suture or ties of surgeon’s choice (prn)</a:t>
            </a:r>
          </a:p>
          <a:p>
            <a:endParaRPr lang="en-US" sz="2400"/>
          </a:p>
        </p:txBody>
      </p:sp>
      <p:sp>
        <p:nvSpPr>
          <p:cNvPr id="36868" name="Rectangle 4"/>
          <p:cNvSpPr>
            <a:spLocks noGrp="1" noRot="1" noChangeArrowheads="1"/>
          </p:cNvSpPr>
          <p:nvPr>
            <p:ph type="body" sz="half" idx="2"/>
          </p:nvPr>
        </p:nvSpPr>
        <p:spPr>
          <a:xfrm>
            <a:off x="4916488" y="1905000"/>
            <a:ext cx="3929062" cy="4191000"/>
          </a:xfrm>
        </p:spPr>
        <p:txBody>
          <a:bodyPr/>
          <a:lstStyle/>
          <a:p>
            <a:r>
              <a:rPr lang="en-US"/>
              <a:t>Tracheotomy tray</a:t>
            </a:r>
          </a:p>
          <a:p>
            <a:r>
              <a:rPr lang="en-US"/>
              <a:t>Tracheotomy tube (Shiley)</a:t>
            </a:r>
          </a:p>
          <a:p>
            <a:r>
              <a:rPr lang="en-US"/>
              <a:t>Twill tape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t>Ear Tubes</a:t>
            </a:r>
          </a:p>
        </p:txBody>
      </p:sp>
      <p:sp>
        <p:nvSpPr>
          <p:cNvPr id="174083" name="Rectangle 3"/>
          <p:cNvSpPr>
            <a:spLocks noGrp="1" noChangeArrowheads="1"/>
          </p:cNvSpPr>
          <p:nvPr>
            <p:ph type="body" idx="1"/>
          </p:nvPr>
        </p:nvSpPr>
        <p:spPr/>
        <p:txBody>
          <a:bodyPr/>
          <a:lstStyle/>
          <a:p>
            <a:pPr>
              <a:lnSpc>
                <a:spcPct val="90000"/>
              </a:lnSpc>
            </a:pPr>
            <a:r>
              <a:rPr lang="en-US" sz="2400"/>
              <a:t>Ear tubes are tiny cylinders placed through the ear drum (tympanic membrane) to allow air into the middle ear. They also may be called tympanostomy tubes, myringotomy tubes, ventilation tubes, or PE (pressure equalization) tubes.  </a:t>
            </a:r>
          </a:p>
          <a:p>
            <a:pPr>
              <a:lnSpc>
                <a:spcPct val="90000"/>
              </a:lnSpc>
            </a:pPr>
            <a:r>
              <a:rPr lang="en-US" sz="2400"/>
              <a:t>These tubes can be made out of plastic, metal, or Teflon and may have a coating intended to reduce the possibility of infection. </a:t>
            </a:r>
          </a:p>
          <a:p>
            <a:pPr>
              <a:lnSpc>
                <a:spcPct val="90000"/>
              </a:lnSpc>
            </a:pPr>
            <a:r>
              <a:rPr lang="en-US" sz="2400"/>
              <a:t>There are two basic types of ear tubes: short-term and long-term.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r>
              <a:rPr lang="en-US"/>
              <a:t>Operative Sequence</a:t>
            </a:r>
          </a:p>
        </p:txBody>
      </p:sp>
      <p:sp>
        <p:nvSpPr>
          <p:cNvPr id="40963" name="Rectangle 3"/>
          <p:cNvSpPr>
            <a:spLocks noGrp="1" noRot="1" noChangeArrowheads="1"/>
          </p:cNvSpPr>
          <p:nvPr>
            <p:ph type="body" idx="1"/>
          </p:nvPr>
        </p:nvSpPr>
        <p:spPr/>
        <p:txBody>
          <a:bodyPr/>
          <a:lstStyle/>
          <a:p>
            <a:r>
              <a:rPr lang="en-US"/>
              <a:t>Discussion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457200" y="246063"/>
            <a:ext cx="8229600" cy="657225"/>
          </a:xfrm>
        </p:spPr>
        <p:txBody>
          <a:bodyPr/>
          <a:lstStyle/>
          <a:p>
            <a:r>
              <a:rPr lang="en-US"/>
              <a:t>Surgical Procedures</a:t>
            </a:r>
          </a:p>
        </p:txBody>
      </p:sp>
      <p:sp>
        <p:nvSpPr>
          <p:cNvPr id="5123" name="Rectangle 3"/>
          <p:cNvSpPr>
            <a:spLocks noGrp="1" noRot="1" noChangeArrowheads="1"/>
          </p:cNvSpPr>
          <p:nvPr>
            <p:ph type="body" idx="1"/>
          </p:nvPr>
        </p:nvSpPr>
        <p:spPr>
          <a:xfrm>
            <a:off x="2308225" y="935038"/>
            <a:ext cx="4527550" cy="442912"/>
          </a:xfrm>
        </p:spPr>
        <p:txBody>
          <a:bodyPr/>
          <a:lstStyle/>
          <a:p>
            <a:r>
              <a:rPr lang="en-US" sz="2400" dirty="0"/>
              <a:t>Tracheotomy/</a:t>
            </a:r>
            <a:r>
              <a:rPr lang="en-US" sz="2400" dirty="0" err="1"/>
              <a:t>Tracheostomy</a:t>
            </a:r>
            <a:endParaRPr lang="en-US" sz="2400" b="1" dirty="0"/>
          </a:p>
        </p:txBody>
      </p:sp>
      <p:pic>
        <p:nvPicPr>
          <p:cNvPr id="5124" name="Picture 4" descr="W9693-25-29"/>
          <p:cNvPicPr>
            <a:picLocks noChangeAspect="1" noChangeArrowheads="1"/>
          </p:cNvPicPr>
          <p:nvPr/>
        </p:nvPicPr>
        <p:blipFill>
          <a:blip r:embed="rId3" cstate="print"/>
          <a:srcRect t="10953" b="2933"/>
          <a:stretch>
            <a:fillRect/>
          </a:stretch>
        </p:blipFill>
        <p:spPr bwMode="auto">
          <a:xfrm>
            <a:off x="668338" y="1473200"/>
            <a:ext cx="7805737" cy="3170238"/>
          </a:xfrm>
          <a:prstGeom prst="rect">
            <a:avLst/>
          </a:prstGeom>
          <a:noFill/>
        </p:spPr>
      </p:pic>
      <p:sp>
        <p:nvSpPr>
          <p:cNvPr id="5125" name="Rectangle 5"/>
          <p:cNvSpPr>
            <a:spLocks noChangeArrowheads="1"/>
          </p:cNvSpPr>
          <p:nvPr/>
        </p:nvSpPr>
        <p:spPr bwMode="auto">
          <a:xfrm>
            <a:off x="774700" y="4662488"/>
            <a:ext cx="2195513" cy="825500"/>
          </a:xfrm>
          <a:prstGeom prst="rect">
            <a:avLst/>
          </a:prstGeom>
          <a:noFill/>
          <a:ln w="9525">
            <a:noFill/>
            <a:miter lim="800000"/>
            <a:headEnd/>
            <a:tailEnd/>
          </a:ln>
          <a:effectLst/>
        </p:spPr>
        <p:txBody>
          <a:bodyPr>
            <a:spAutoFit/>
          </a:bodyPr>
          <a:lstStyle/>
          <a:p>
            <a:pPr algn="ctr" eaLnBrk="1" hangingPunct="1"/>
            <a:r>
              <a:rPr lang="en-US" sz="1600" b="1" smtClean="0">
                <a:solidFill>
                  <a:srgbClr val="FFFFFF"/>
                </a:solidFill>
                <a:cs typeface="+mn-cs"/>
              </a:rPr>
              <a:t>Isthmus of thyroid is divided to expose</a:t>
            </a:r>
            <a:br>
              <a:rPr lang="en-US" sz="1600" b="1" smtClean="0">
                <a:solidFill>
                  <a:srgbClr val="FFFFFF"/>
                </a:solidFill>
                <a:cs typeface="+mn-cs"/>
              </a:rPr>
            </a:br>
            <a:r>
              <a:rPr lang="en-US" sz="1600" b="1" smtClean="0">
                <a:solidFill>
                  <a:srgbClr val="FFFFFF"/>
                </a:solidFill>
                <a:cs typeface="+mn-cs"/>
              </a:rPr>
              <a:t>the trachea</a:t>
            </a:r>
          </a:p>
        </p:txBody>
      </p:sp>
      <p:sp>
        <p:nvSpPr>
          <p:cNvPr id="5126" name="Rectangle 6"/>
          <p:cNvSpPr>
            <a:spLocks noChangeArrowheads="1"/>
          </p:cNvSpPr>
          <p:nvPr/>
        </p:nvSpPr>
        <p:spPr bwMode="auto">
          <a:xfrm>
            <a:off x="6488113" y="4662488"/>
            <a:ext cx="1825625" cy="336550"/>
          </a:xfrm>
          <a:prstGeom prst="rect">
            <a:avLst/>
          </a:prstGeom>
          <a:noFill/>
          <a:ln w="9525">
            <a:noFill/>
            <a:miter lim="800000"/>
            <a:headEnd/>
            <a:tailEnd/>
          </a:ln>
          <a:effectLst/>
        </p:spPr>
        <p:txBody>
          <a:bodyPr>
            <a:spAutoFit/>
          </a:bodyPr>
          <a:lstStyle/>
          <a:p>
            <a:pPr algn="ctr" eaLnBrk="1" hangingPunct="1"/>
            <a:r>
              <a:rPr lang="en-US" sz="1600" b="1" smtClean="0">
                <a:solidFill>
                  <a:srgbClr val="FFFFFF"/>
                </a:solidFill>
                <a:cs typeface="+mn-cs"/>
              </a:rPr>
              <a:t>Tube is inserted</a:t>
            </a:r>
          </a:p>
        </p:txBody>
      </p:sp>
      <p:sp>
        <p:nvSpPr>
          <p:cNvPr id="5127" name="Rectangle 7"/>
          <p:cNvSpPr>
            <a:spLocks noChangeArrowheads="1"/>
          </p:cNvSpPr>
          <p:nvPr/>
        </p:nvSpPr>
        <p:spPr bwMode="auto">
          <a:xfrm>
            <a:off x="3314700" y="4662488"/>
            <a:ext cx="2828925" cy="1558925"/>
          </a:xfrm>
          <a:prstGeom prst="rect">
            <a:avLst/>
          </a:prstGeom>
          <a:noFill/>
          <a:ln w="9525">
            <a:noFill/>
            <a:miter lim="800000"/>
            <a:headEnd/>
            <a:tailEnd/>
          </a:ln>
          <a:effectLst/>
        </p:spPr>
        <p:txBody>
          <a:bodyPr>
            <a:spAutoFit/>
          </a:bodyPr>
          <a:lstStyle/>
          <a:p>
            <a:pPr algn="ctr" eaLnBrk="1" hangingPunct="1"/>
            <a:r>
              <a:rPr lang="en-US" sz="1600" b="1" smtClean="0">
                <a:solidFill>
                  <a:srgbClr val="FFFFFF"/>
                </a:solidFill>
                <a:cs typeface="+mn-cs"/>
              </a:rPr>
              <a:t>Two tracheal rings are cut, and the upper ring is partially resected. Tracheal hook pulls the trachea from the depth of the wound toward the surface</a:t>
            </a:r>
          </a:p>
        </p:txBody>
      </p:sp>
      <p:sp>
        <p:nvSpPr>
          <p:cNvPr id="5128" name="Rectangle 8"/>
          <p:cNvSpPr>
            <a:spLocks noChangeArrowheads="1"/>
          </p:cNvSpPr>
          <p:nvPr/>
        </p:nvSpPr>
        <p:spPr bwMode="auto">
          <a:xfrm>
            <a:off x="1520825" y="6327775"/>
            <a:ext cx="6102350" cy="274638"/>
          </a:xfrm>
          <a:prstGeom prst="rect">
            <a:avLst/>
          </a:prstGeom>
          <a:noFill/>
          <a:ln w="9525">
            <a:noFill/>
            <a:miter lim="800000"/>
            <a:headEnd/>
            <a:tailEnd/>
          </a:ln>
          <a:effectLst/>
        </p:spPr>
        <p:txBody>
          <a:bodyPr wrap="none">
            <a:spAutoFit/>
          </a:bodyPr>
          <a:lstStyle/>
          <a:p>
            <a:pPr algn="ctr" eaLnBrk="1" hangingPunct="1"/>
            <a:r>
              <a:rPr lang="en-US" sz="1200" smtClean="0">
                <a:solidFill>
                  <a:srgbClr val="FFFFFF"/>
                </a:solidFill>
                <a:cs typeface="+mn-cs"/>
              </a:rPr>
              <a:t>(Modified from DeWeese DD: Textbook of otolaryngology, ed 6, St Louis, 1982, Mosby.)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n-US"/>
              <a:t>Considerations</a:t>
            </a:r>
          </a:p>
        </p:txBody>
      </p:sp>
      <p:sp>
        <p:nvSpPr>
          <p:cNvPr id="37891" name="Rectangle 3"/>
          <p:cNvSpPr>
            <a:spLocks noGrp="1" noRot="1" noChangeArrowheads="1"/>
          </p:cNvSpPr>
          <p:nvPr>
            <p:ph type="body" idx="1"/>
          </p:nvPr>
        </p:nvSpPr>
        <p:spPr/>
        <p:txBody>
          <a:bodyPr/>
          <a:lstStyle/>
          <a:p>
            <a:r>
              <a:rPr lang="en-US" dirty="0"/>
              <a:t>Will make sure </a:t>
            </a:r>
            <a:r>
              <a:rPr lang="en-US" dirty="0" err="1"/>
              <a:t>obturator</a:t>
            </a:r>
            <a:r>
              <a:rPr lang="en-US" dirty="0"/>
              <a:t> goes with patient to PACU or ICU</a:t>
            </a:r>
          </a:p>
          <a:p>
            <a:r>
              <a:rPr lang="en-US" dirty="0"/>
              <a:t>Complications:  hemorrhage, infection, damage to other </a:t>
            </a:r>
            <a:r>
              <a:rPr lang="en-US" dirty="0" smtClean="0"/>
              <a:t>structures</a:t>
            </a:r>
          </a:p>
          <a:p>
            <a:endParaRPr lang="en-US" dirty="0"/>
          </a:p>
          <a:p>
            <a:r>
              <a:rPr lang="en-US" dirty="0" smtClean="0">
                <a:hlinkClick r:id="rId3"/>
              </a:rPr>
              <a:t>TRACHEOSTOMY Video</a:t>
            </a:r>
            <a:endParaRPr lang="en-US" dirty="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295400"/>
            <a:ext cx="7772400" cy="1143000"/>
          </a:xfrm>
        </p:spPr>
        <p:txBody>
          <a:bodyPr/>
          <a:lstStyle/>
          <a:p>
            <a:pPr eaLnBrk="1" hangingPunct="1">
              <a:defRPr/>
            </a:pPr>
            <a:r>
              <a:rPr lang="en-US" sz="5100" smtClean="0"/>
              <a:t/>
            </a:r>
            <a:br>
              <a:rPr lang="en-US" sz="5100" smtClean="0"/>
            </a:br>
            <a:r>
              <a:rPr lang="en-US" sz="5100" smtClean="0"/>
              <a:t/>
            </a:r>
            <a:br>
              <a:rPr lang="en-US" sz="5100" smtClean="0"/>
            </a:br>
            <a:r>
              <a:rPr lang="en-US" sz="5100" smtClean="0"/>
              <a:t/>
            </a:r>
            <a:br>
              <a:rPr lang="en-US" sz="5100" smtClean="0"/>
            </a:br>
            <a:r>
              <a:rPr lang="en-US" sz="5100" smtClean="0"/>
              <a:t/>
            </a:r>
            <a:br>
              <a:rPr lang="en-US" sz="5100" smtClean="0"/>
            </a:br>
            <a:r>
              <a:rPr lang="en-US" sz="5100" smtClean="0"/>
              <a:t/>
            </a:r>
            <a:br>
              <a:rPr lang="en-US" sz="5100" smtClean="0"/>
            </a:br>
            <a:r>
              <a:rPr lang="en-US" sz="5100" smtClean="0"/>
              <a:t/>
            </a:r>
            <a:br>
              <a:rPr lang="en-US" sz="5100" smtClean="0"/>
            </a:br>
            <a:r>
              <a:rPr lang="en-US" sz="5100" smtClean="0"/>
              <a:t/>
            </a:r>
            <a:br>
              <a:rPr lang="en-US" sz="5100" smtClean="0"/>
            </a:br>
            <a:endParaRPr lang="en-US" sz="4400" smtClean="0"/>
          </a:p>
        </p:txBody>
      </p:sp>
      <p:sp>
        <p:nvSpPr>
          <p:cNvPr id="2051" name="Rectangle 3"/>
          <p:cNvSpPr>
            <a:spLocks noGrp="1" noChangeArrowheads="1"/>
          </p:cNvSpPr>
          <p:nvPr>
            <p:ph type="subTitle" idx="1"/>
          </p:nvPr>
        </p:nvSpPr>
        <p:spPr>
          <a:xfrm>
            <a:off x="1600200" y="3810000"/>
            <a:ext cx="6400800" cy="1752600"/>
          </a:xfrm>
        </p:spPr>
        <p:txBody>
          <a:bodyPr/>
          <a:lstStyle/>
          <a:p>
            <a:pPr eaLnBrk="1" hangingPunct="1">
              <a:defRPr/>
            </a:pPr>
            <a:r>
              <a:rPr lang="en-US" sz="2800" dirty="0" smtClean="0">
                <a:solidFill>
                  <a:srgbClr val="FFCC66"/>
                </a:solidFill>
              </a:rPr>
              <a:t>      </a:t>
            </a:r>
          </a:p>
          <a:p>
            <a:pPr eaLnBrk="1" hangingPunct="1">
              <a:defRPr/>
            </a:pPr>
            <a:endParaRPr lang="en-US" dirty="0" smtClean="0"/>
          </a:p>
        </p:txBody>
      </p:sp>
      <p:sp>
        <p:nvSpPr>
          <p:cNvPr id="3076" name="Rectangle 6"/>
          <p:cNvSpPr>
            <a:spLocks noChangeArrowheads="1"/>
          </p:cNvSpPr>
          <p:nvPr/>
        </p:nvSpPr>
        <p:spPr bwMode="auto">
          <a:xfrm>
            <a:off x="1295400" y="1219200"/>
            <a:ext cx="7010400" cy="1920875"/>
          </a:xfrm>
          <a:prstGeom prst="rect">
            <a:avLst/>
          </a:prstGeom>
          <a:noFill/>
          <a:ln w="9525">
            <a:noFill/>
            <a:miter lim="800000"/>
            <a:headEnd/>
            <a:tailEnd/>
          </a:ln>
        </p:spPr>
        <p:txBody>
          <a:bodyPr>
            <a:spAutoFit/>
          </a:bodyPr>
          <a:lstStyle/>
          <a:p>
            <a:pPr algn="ctr" eaLnBrk="1" hangingPunct="1"/>
            <a:r>
              <a:rPr lang="en-US" sz="4000">
                <a:solidFill>
                  <a:srgbClr val="EAEAEA"/>
                </a:solidFill>
                <a:latin typeface="Times New Roman" pitchFamily="18" charset="0"/>
              </a:rPr>
              <a:t>ENT Procedures</a:t>
            </a:r>
            <a:br>
              <a:rPr lang="en-US" sz="4000">
                <a:solidFill>
                  <a:srgbClr val="EAEAEA"/>
                </a:solidFill>
                <a:latin typeface="Times New Roman" pitchFamily="18" charset="0"/>
              </a:rPr>
            </a:br>
            <a:r>
              <a:rPr lang="en-US" sz="4000">
                <a:solidFill>
                  <a:srgbClr val="EAEAEA"/>
                </a:solidFill>
                <a:latin typeface="Times New Roman" pitchFamily="18" charset="0"/>
              </a:rPr>
              <a:t>Operative Sequence</a:t>
            </a:r>
            <a:br>
              <a:rPr lang="en-US" sz="4000">
                <a:solidFill>
                  <a:srgbClr val="EAEAEA"/>
                </a:solidFill>
                <a:latin typeface="Times New Roman" pitchFamily="18" charset="0"/>
              </a:rPr>
            </a:br>
            <a:endParaRPr lang="en-US" sz="4000">
              <a:solidFill>
                <a:srgbClr val="EAEAEA"/>
              </a:solidFill>
              <a:latin typeface="Times New Roman" pitchFamily="18" charset="0"/>
            </a:endParaRPr>
          </a:p>
        </p:txBody>
      </p:sp>
      <p:sp>
        <p:nvSpPr>
          <p:cNvPr id="3077" name="Rectangle 7"/>
          <p:cNvSpPr>
            <a:spLocks noChangeArrowheads="1"/>
          </p:cNvSpPr>
          <p:nvPr/>
        </p:nvSpPr>
        <p:spPr bwMode="auto">
          <a:xfrm>
            <a:off x="2590800" y="3505200"/>
            <a:ext cx="4572000" cy="701675"/>
          </a:xfrm>
          <a:prstGeom prst="rect">
            <a:avLst/>
          </a:prstGeom>
          <a:noFill/>
          <a:ln w="9525">
            <a:noFill/>
            <a:miter lim="800000"/>
            <a:headEnd/>
            <a:tailEnd/>
          </a:ln>
        </p:spPr>
        <p:txBody>
          <a:bodyPr anchor="ctr">
            <a:spAutoFit/>
          </a:bodyPr>
          <a:lstStyle/>
          <a:p>
            <a:pPr algn="ctr" eaLnBrk="1" hangingPunct="1"/>
            <a:r>
              <a:rPr lang="en-US" sz="4000" dirty="0" err="1">
                <a:solidFill>
                  <a:srgbClr val="EAEAEA"/>
                </a:solidFill>
                <a:latin typeface="Verdana" pitchFamily="34" charset="0"/>
              </a:rPr>
              <a:t>Septoplasty</a:t>
            </a:r>
            <a:endParaRPr lang="en-US" sz="4000" dirty="0">
              <a:solidFill>
                <a:srgbClr val="EAEAEA"/>
              </a:solidFill>
              <a:latin typeface="Verdana"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en-US" smtClean="0"/>
              <a:t>Septum anatomy</a:t>
            </a:r>
          </a:p>
        </p:txBody>
      </p:sp>
      <p:sp>
        <p:nvSpPr>
          <p:cNvPr id="206851" name="Rectangle 3"/>
          <p:cNvSpPr>
            <a:spLocks noGrp="1" noChangeArrowheads="1"/>
          </p:cNvSpPr>
          <p:nvPr>
            <p:ph type="body" idx="1"/>
          </p:nvPr>
        </p:nvSpPr>
        <p:spPr/>
        <p:txBody>
          <a:bodyPr/>
          <a:lstStyle/>
          <a:p>
            <a:pPr eaLnBrk="1" hangingPunct="1">
              <a:defRPr/>
            </a:pPr>
            <a:r>
              <a:rPr lang="en-US" smtClean="0"/>
              <a:t>The nasal septum separates the left and right nasal airway. The yellow portion is made of flexible cartilage, the quadrangular cartilage. The blue portion is thin bone, the perpendicular plate of the ethmoid bone. The purple portion is thicker bone, the vomer bone.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still_3b_l"/>
          <p:cNvPicPr>
            <a:picLocks noChangeAspect="1" noChangeArrowheads="1"/>
          </p:cNvPicPr>
          <p:nvPr/>
        </p:nvPicPr>
        <p:blipFill>
          <a:blip r:embed="rId3" cstate="print"/>
          <a:srcRect/>
          <a:stretch>
            <a:fillRect/>
          </a:stretch>
        </p:blipFill>
        <p:spPr bwMode="auto">
          <a:xfrm>
            <a:off x="1676400" y="685800"/>
            <a:ext cx="5715000" cy="5715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en-US" sz="4800" i="1" smtClean="0"/>
              <a:t>Septoplasty</a:t>
            </a:r>
          </a:p>
        </p:txBody>
      </p:sp>
      <p:sp>
        <p:nvSpPr>
          <p:cNvPr id="178179" name="Rectangle 3"/>
          <p:cNvSpPr>
            <a:spLocks noGrp="1" noChangeArrowheads="1"/>
          </p:cNvSpPr>
          <p:nvPr>
            <p:ph type="body" idx="1"/>
          </p:nvPr>
        </p:nvSpPr>
        <p:spPr/>
        <p:txBody>
          <a:bodyPr/>
          <a:lstStyle/>
          <a:p>
            <a:pPr eaLnBrk="1" hangingPunct="1">
              <a:defRPr/>
            </a:pPr>
            <a:r>
              <a:rPr lang="en-US" b="1" u="sng" smtClean="0"/>
              <a:t>Overall Purpose of Procedure</a:t>
            </a:r>
            <a:r>
              <a:rPr lang="en-US" smtClean="0"/>
              <a:t>:</a:t>
            </a:r>
          </a:p>
          <a:p>
            <a:pPr lvl="1" eaLnBrk="1" hangingPunct="1">
              <a:defRPr/>
            </a:pPr>
            <a:r>
              <a:rPr lang="en-US" smtClean="0"/>
              <a:t>To produce a patent nasal airway</a:t>
            </a:r>
          </a:p>
          <a:p>
            <a:pPr lvl="1" eaLnBrk="1" hangingPunct="1">
              <a:defRPr/>
            </a:pPr>
            <a:endParaRPr lang="en-US" smtClean="0"/>
          </a:p>
          <a:p>
            <a:pPr lvl="2" eaLnBrk="1" hangingPunct="1">
              <a:buFont typeface="Wingdings" pitchFamily="2" charset="2"/>
              <a:buNone/>
              <a:defRPr/>
            </a:pPr>
            <a:endParaRPr lang="en-US" smtClean="0"/>
          </a:p>
          <a:p>
            <a:pPr lvl="1" eaLnBrk="1" hangingPunct="1">
              <a:buFontTx/>
              <a:buNone/>
              <a:defRPr/>
            </a:pPr>
            <a:endParaRPr lang="en-US" smtClean="0"/>
          </a:p>
          <a:p>
            <a:pPr eaLnBrk="1" hangingPunct="1">
              <a:defRPr/>
            </a:pPr>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4800" i="1" smtClean="0"/>
              <a:t>Septoplasty</a:t>
            </a:r>
          </a:p>
        </p:txBody>
      </p:sp>
      <p:sp>
        <p:nvSpPr>
          <p:cNvPr id="23555" name="Rectangle 3"/>
          <p:cNvSpPr>
            <a:spLocks noGrp="1" noChangeArrowheads="1"/>
          </p:cNvSpPr>
          <p:nvPr>
            <p:ph type="body" idx="1"/>
          </p:nvPr>
        </p:nvSpPr>
        <p:spPr>
          <a:xfrm>
            <a:off x="457200" y="2057400"/>
            <a:ext cx="8001000" cy="4114800"/>
          </a:xfrm>
        </p:spPr>
        <p:txBody>
          <a:bodyPr/>
          <a:lstStyle/>
          <a:p>
            <a:pPr eaLnBrk="1" hangingPunct="1">
              <a:lnSpc>
                <a:spcPct val="90000"/>
              </a:lnSpc>
              <a:defRPr/>
            </a:pPr>
            <a:r>
              <a:rPr lang="en-US" b="1" u="sng" smtClean="0"/>
              <a:t>Define the procedure</a:t>
            </a:r>
            <a:r>
              <a:rPr lang="en-US" smtClean="0"/>
              <a:t>:</a:t>
            </a:r>
          </a:p>
          <a:p>
            <a:pPr lvl="1" eaLnBrk="1" hangingPunct="1">
              <a:lnSpc>
                <a:spcPct val="90000"/>
              </a:lnSpc>
              <a:defRPr/>
            </a:pPr>
            <a:r>
              <a:rPr lang="en-US" smtClean="0"/>
              <a:t>A surgical procedure done to improve the flow of air to your nose by repairing malformed cartilage and/or the bony portion. </a:t>
            </a:r>
          </a:p>
          <a:p>
            <a:pPr lvl="2" eaLnBrk="1" hangingPunct="1">
              <a:lnSpc>
                <a:spcPct val="90000"/>
              </a:lnSpc>
              <a:buFont typeface="Wingdings" pitchFamily="2" charset="2"/>
              <a:buNone/>
              <a:defRPr/>
            </a:pPr>
            <a:endParaRPr lang="en-US" smtClean="0"/>
          </a:p>
          <a:p>
            <a:pPr lvl="1" eaLnBrk="1" hangingPunct="1">
              <a:lnSpc>
                <a:spcPct val="90000"/>
              </a:lnSpc>
              <a:defRPr/>
            </a:pPr>
            <a:endParaRPr lang="en-US" smtClean="0"/>
          </a:p>
          <a:p>
            <a:pPr lvl="1" eaLnBrk="1" hangingPunct="1">
              <a:lnSpc>
                <a:spcPct val="90000"/>
              </a:lnSpc>
              <a:defRPr/>
            </a:pPr>
            <a:endParaRPr lang="en-US" smtClean="0"/>
          </a:p>
          <a:p>
            <a:pPr lvl="1" eaLnBrk="1" hangingPunct="1">
              <a:lnSpc>
                <a:spcPct val="90000"/>
              </a:lnSpc>
              <a:buFontTx/>
              <a:buNone/>
              <a:defRPr/>
            </a:pPr>
            <a:r>
              <a:rPr lang="en-US" sz="2400" smtClean="0"/>
              <a:t> </a:t>
            </a:r>
          </a:p>
          <a:p>
            <a:pPr lvl="1" eaLnBrk="1" hangingPunct="1">
              <a:lnSpc>
                <a:spcPct val="90000"/>
              </a:lnSpc>
              <a:defRPr/>
            </a:pPr>
            <a:endParaRPr lang="en-US" sz="24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en-US" smtClean="0"/>
              <a:t>Indications</a:t>
            </a:r>
          </a:p>
        </p:txBody>
      </p:sp>
      <p:sp>
        <p:nvSpPr>
          <p:cNvPr id="200707" name="Rectangle 3"/>
          <p:cNvSpPr>
            <a:spLocks noGrp="1" noChangeArrowheads="1"/>
          </p:cNvSpPr>
          <p:nvPr>
            <p:ph type="body" idx="1"/>
          </p:nvPr>
        </p:nvSpPr>
        <p:spPr/>
        <p:txBody>
          <a:bodyPr/>
          <a:lstStyle/>
          <a:p>
            <a:pPr eaLnBrk="1" hangingPunct="1">
              <a:lnSpc>
                <a:spcPct val="80000"/>
              </a:lnSpc>
              <a:defRPr/>
            </a:pPr>
            <a:r>
              <a:rPr lang="en-US" sz="2000" smtClean="0">
                <a:latin typeface="Times New Roman" pitchFamily="18" charset="0"/>
              </a:rPr>
              <a:t>  1. Mouth breathing,</a:t>
            </a:r>
          </a:p>
          <a:p>
            <a:pPr eaLnBrk="1" hangingPunct="1">
              <a:lnSpc>
                <a:spcPct val="80000"/>
              </a:lnSpc>
              <a:defRPr/>
            </a:pPr>
            <a:r>
              <a:rPr lang="en-US" sz="2000" smtClean="0">
                <a:latin typeface="Times New Roman" pitchFamily="18" charset="0"/>
              </a:rPr>
              <a:t>  2· Snoring,</a:t>
            </a:r>
          </a:p>
          <a:p>
            <a:pPr eaLnBrk="1" hangingPunct="1">
              <a:lnSpc>
                <a:spcPct val="80000"/>
              </a:lnSpc>
              <a:defRPr/>
            </a:pPr>
            <a:r>
              <a:rPr lang="en-US" sz="2000" smtClean="0">
                <a:latin typeface="Times New Roman" pitchFamily="18" charset="0"/>
              </a:rPr>
              <a:t>  3· Drooling during sleep,</a:t>
            </a:r>
          </a:p>
          <a:p>
            <a:pPr eaLnBrk="1" hangingPunct="1">
              <a:lnSpc>
                <a:spcPct val="80000"/>
              </a:lnSpc>
              <a:defRPr/>
            </a:pPr>
            <a:r>
              <a:rPr lang="en-US" sz="2000" smtClean="0">
                <a:latin typeface="Times New Roman" pitchFamily="18" charset="0"/>
              </a:rPr>
              <a:t>  4· Change in voice,</a:t>
            </a:r>
          </a:p>
          <a:p>
            <a:pPr eaLnBrk="1" hangingPunct="1">
              <a:lnSpc>
                <a:spcPct val="80000"/>
              </a:lnSpc>
              <a:defRPr/>
            </a:pPr>
            <a:r>
              <a:rPr lang="en-US" sz="2000" smtClean="0">
                <a:latin typeface="Times New Roman" pitchFamily="18" charset="0"/>
              </a:rPr>
              <a:t>  5· Decrease sense of smell and taste</a:t>
            </a:r>
          </a:p>
          <a:p>
            <a:pPr eaLnBrk="1" hangingPunct="1">
              <a:lnSpc>
                <a:spcPct val="80000"/>
              </a:lnSpc>
              <a:defRPr/>
            </a:pPr>
            <a:r>
              <a:rPr lang="en-US" sz="2000" smtClean="0">
                <a:latin typeface="Times New Roman" pitchFamily="18" charset="0"/>
              </a:rPr>
              <a:t>  6· Sometimes sleep disturbances.</a:t>
            </a:r>
          </a:p>
          <a:p>
            <a:pPr eaLnBrk="1" hangingPunct="1">
              <a:lnSpc>
                <a:spcPct val="80000"/>
              </a:lnSpc>
              <a:defRPr/>
            </a:pPr>
            <a:r>
              <a:rPr lang="en-US" sz="2000" smtClean="0">
                <a:latin typeface="Times New Roman" pitchFamily="18" charset="0"/>
              </a:rPr>
              <a:t>  7· The symptoms are usually worse on one side, and sometimes occur on the side opposite the bend.</a:t>
            </a:r>
          </a:p>
          <a:p>
            <a:pPr eaLnBrk="1" hangingPunct="1">
              <a:lnSpc>
                <a:spcPct val="80000"/>
              </a:lnSpc>
              <a:defRPr/>
            </a:pPr>
            <a:endParaRPr lang="en-US" sz="2000" smtClean="0">
              <a:latin typeface="Times New Roman" pitchFamily="18" charset="0"/>
            </a:endParaRPr>
          </a:p>
          <a:p>
            <a:pPr eaLnBrk="1" hangingPunct="1">
              <a:lnSpc>
                <a:spcPct val="80000"/>
              </a:lnSpc>
              <a:defRPr/>
            </a:pPr>
            <a:r>
              <a:rPr lang="en-US" sz="2000" smtClean="0">
                <a:latin typeface="Times New Roman" pitchFamily="18" charset="0"/>
              </a:rPr>
              <a:t> In some cases the crooked septum can interfere with the drainage of the sinuses, resulting in repeated sinus infections.</a:t>
            </a:r>
          </a:p>
          <a:p>
            <a:pPr eaLnBrk="1" hangingPunct="1">
              <a:lnSpc>
                <a:spcPct val="80000"/>
              </a:lnSpc>
              <a:defRPr/>
            </a:pPr>
            <a:endParaRPr lang="en-US" sz="2000" smtClean="0">
              <a:latin typeface="Times New Roman" pitchFamily="18" charset="0"/>
            </a:endParaRPr>
          </a:p>
          <a:p>
            <a:pPr eaLnBrk="1" hangingPunct="1">
              <a:lnSpc>
                <a:spcPct val="80000"/>
              </a:lnSpc>
              <a:defRPr/>
            </a:pPr>
            <a:r>
              <a:rPr lang="en-US" sz="2000" smtClean="0">
                <a:latin typeface="Times New Roman" pitchFamily="18" charset="0"/>
              </a:rPr>
              <a:t> The septum may also need to be straightened in individuals undergoing sinus surgery just so that the instruments needed for this operation can be fit into the nasal cavity.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6" name="Rectangle 12"/>
          <p:cNvSpPr>
            <a:spLocks noGrp="1" noChangeArrowheads="1"/>
          </p:cNvSpPr>
          <p:nvPr>
            <p:ph type="title"/>
          </p:nvPr>
        </p:nvSpPr>
        <p:spPr/>
        <p:txBody>
          <a:bodyPr/>
          <a:lstStyle/>
          <a:p>
            <a:pPr eaLnBrk="1" hangingPunct="1">
              <a:defRPr/>
            </a:pPr>
            <a:r>
              <a:rPr lang="en-US" sz="4800" i="1" smtClean="0"/>
              <a:t>Septoplasty</a:t>
            </a:r>
          </a:p>
        </p:txBody>
      </p:sp>
      <p:sp>
        <p:nvSpPr>
          <p:cNvPr id="169998" name="Rectangle 14"/>
          <p:cNvSpPr>
            <a:spLocks noGrp="1" noChangeArrowheads="1"/>
          </p:cNvSpPr>
          <p:nvPr>
            <p:ph type="body" idx="1"/>
          </p:nvPr>
        </p:nvSpPr>
        <p:spPr/>
        <p:txBody>
          <a:bodyPr/>
          <a:lstStyle/>
          <a:p>
            <a:pPr eaLnBrk="1" hangingPunct="1">
              <a:lnSpc>
                <a:spcPct val="90000"/>
              </a:lnSpc>
              <a:defRPr/>
            </a:pPr>
            <a:r>
              <a:rPr lang="en-US" sz="2800" smtClean="0"/>
              <a:t>This procedure may be performed in conjunction with:</a:t>
            </a:r>
          </a:p>
          <a:p>
            <a:pPr lvl="1" eaLnBrk="1" hangingPunct="1">
              <a:lnSpc>
                <a:spcPct val="90000"/>
              </a:lnSpc>
              <a:defRPr/>
            </a:pPr>
            <a:r>
              <a:rPr lang="en-US" sz="2400" b="1" u="sng" smtClean="0"/>
              <a:t>Rhinoplasty</a:t>
            </a:r>
            <a:r>
              <a:rPr lang="en-US" sz="2400" smtClean="0"/>
              <a:t> –a facial cosmetic procedure, usually performed to enhance the appearance of the nose. During rhinoplasty, the nasal cartilages and bones are modified, or tissue is added. The aim is to improve the visual appeal of the nose. </a:t>
            </a:r>
          </a:p>
          <a:p>
            <a:pPr lvl="2" eaLnBrk="1" hangingPunct="1">
              <a:lnSpc>
                <a:spcPct val="90000"/>
              </a:lnSpc>
              <a:defRPr/>
            </a:pPr>
            <a:r>
              <a:rPr lang="en-US" sz="2000" smtClean="0"/>
              <a:t>Rhinoplasty is also frequently performed to repair nasal fractures. When rhinoplasty is used to repair nasal fractures, the goal is to restore pre-injury appearance of the nose.</a:t>
            </a:r>
          </a:p>
          <a:p>
            <a:pPr lvl="1" eaLnBrk="1" hangingPunct="1">
              <a:lnSpc>
                <a:spcPct val="90000"/>
              </a:lnSpc>
              <a:defRPr/>
            </a:pPr>
            <a:r>
              <a:rPr lang="en-US" sz="2400" b="1" u="sng" smtClean="0"/>
              <a:t>Sinus surgery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752600" y="304800"/>
            <a:ext cx="3008313" cy="1162050"/>
          </a:xfrm>
        </p:spPr>
        <p:txBody>
          <a:bodyPr/>
          <a:lstStyle/>
          <a:p>
            <a:r>
              <a:rPr lang="en-US" sz="3500" dirty="0"/>
              <a:t>Ear Tubes cont.</a:t>
            </a:r>
          </a:p>
        </p:txBody>
      </p:sp>
      <p:pic>
        <p:nvPicPr>
          <p:cNvPr id="5" name="Content Placeholder 4" descr="tube.gif"/>
          <p:cNvPicPr>
            <a:picLocks noGrp="1" noChangeAspect="1"/>
          </p:cNvPicPr>
          <p:nvPr>
            <p:ph idx="1"/>
          </p:nvPr>
        </p:nvPicPr>
        <p:blipFill>
          <a:blip r:embed="rId3" cstate="print"/>
          <a:stretch>
            <a:fillRect/>
          </a:stretch>
        </p:blipFill>
        <p:spPr>
          <a:xfrm>
            <a:off x="4792662" y="1823244"/>
            <a:ext cx="4122738" cy="4240111"/>
          </a:xfrm>
        </p:spPr>
      </p:pic>
      <p:sp>
        <p:nvSpPr>
          <p:cNvPr id="176131" name="Rectangle 3"/>
          <p:cNvSpPr>
            <a:spLocks noGrp="1" noChangeArrowheads="1"/>
          </p:cNvSpPr>
          <p:nvPr>
            <p:ph type="body" sz="half" idx="2"/>
          </p:nvPr>
        </p:nvSpPr>
        <p:spPr>
          <a:xfrm>
            <a:off x="990600" y="1752600"/>
            <a:ext cx="3008313" cy="3060700"/>
          </a:xfrm>
        </p:spPr>
        <p:txBody>
          <a:bodyPr/>
          <a:lstStyle/>
          <a:p>
            <a:r>
              <a:rPr lang="en-US" sz="2000" dirty="0"/>
              <a:t>Short-term tubes are smaller and typically stay in place for six months to a year before falling out on their own.  </a:t>
            </a:r>
          </a:p>
          <a:p>
            <a:r>
              <a:rPr lang="en-US" sz="2000" dirty="0"/>
              <a:t>Long-term tubes are larger and have flanges that secure them in place for a longer period of time. Long term tubes may fall out on their own, but removal by an ENT surgeon is often necessary.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z="4800" i="1" smtClean="0"/>
              <a:t>Septoplasty</a:t>
            </a:r>
          </a:p>
        </p:txBody>
      </p:sp>
      <p:sp>
        <p:nvSpPr>
          <p:cNvPr id="4099" name="Rectangle 3"/>
          <p:cNvSpPr>
            <a:spLocks noGrp="1" noChangeArrowheads="1"/>
          </p:cNvSpPr>
          <p:nvPr>
            <p:ph type="body" idx="1"/>
          </p:nvPr>
        </p:nvSpPr>
        <p:spPr/>
        <p:txBody>
          <a:bodyPr/>
          <a:lstStyle/>
          <a:p>
            <a:pPr eaLnBrk="1" hangingPunct="1">
              <a:defRPr/>
            </a:pPr>
            <a:r>
              <a:rPr lang="en-US" sz="3300" dirty="0" err="1" smtClean="0"/>
              <a:t>Septoplasty</a:t>
            </a:r>
            <a:r>
              <a:rPr lang="en-US" sz="3300" dirty="0" smtClean="0"/>
              <a:t> is rarely performed in children because the septum is </a:t>
            </a:r>
            <a:r>
              <a:rPr lang="en-US" sz="3300" dirty="0" err="1" smtClean="0"/>
              <a:t>is</a:t>
            </a:r>
            <a:r>
              <a:rPr lang="en-US" sz="3300" dirty="0" smtClean="0"/>
              <a:t> the major growth center of the </a:t>
            </a:r>
            <a:r>
              <a:rPr lang="en-US" sz="3300" dirty="0" err="1" smtClean="0"/>
              <a:t>midface</a:t>
            </a:r>
            <a:r>
              <a:rPr lang="en-US" sz="3300" dirty="0" smtClean="0"/>
              <a:t>; disrupting it may lead to maxillary hyperplasia (enlarged upper jaw)</a:t>
            </a:r>
          </a:p>
          <a:p>
            <a:pPr eaLnBrk="1" hangingPunct="1">
              <a:defRPr/>
            </a:pPr>
            <a:endParaRPr lang="en-US" sz="3300" dirty="0" smtClean="0"/>
          </a:p>
          <a:p>
            <a:pPr eaLnBrk="1" hangingPunct="1">
              <a:defRPr/>
            </a:pPr>
            <a:r>
              <a:rPr lang="en-US" sz="3300" b="1" u="sng" dirty="0" smtClean="0"/>
              <a:t>Wound Classification</a:t>
            </a:r>
            <a:r>
              <a:rPr lang="en-US" sz="3300" dirty="0" smtClean="0"/>
              <a:t>: </a:t>
            </a:r>
            <a:r>
              <a:rPr lang="en-US" sz="3300" dirty="0" smtClean="0"/>
              <a:t>2</a:t>
            </a:r>
            <a:endParaRPr lang="en-US" dirty="0" smtClean="0"/>
          </a:p>
          <a:p>
            <a:pPr eaLnBrk="1" hangingPunct="1">
              <a:buFont typeface="Wingdings" pitchFamily="2" charset="2"/>
              <a:buNone/>
              <a:defRPr/>
            </a:pPr>
            <a:endParaRPr lang="en-US" sz="2400" dirty="0" smtClean="0"/>
          </a:p>
          <a:p>
            <a:pPr eaLnBrk="1" hangingPunct="1">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t>Operative Sequence</a:t>
            </a:r>
          </a:p>
        </p:txBody>
      </p:sp>
      <p:sp>
        <p:nvSpPr>
          <p:cNvPr id="3075" name="Rectangle 3"/>
          <p:cNvSpPr>
            <a:spLocks noGrp="1" noChangeArrowheads="1"/>
          </p:cNvSpPr>
          <p:nvPr>
            <p:ph type="body" idx="1"/>
          </p:nvPr>
        </p:nvSpPr>
        <p:spPr/>
        <p:txBody>
          <a:bodyPr/>
          <a:lstStyle/>
          <a:p>
            <a:pPr eaLnBrk="1" hangingPunct="1">
              <a:lnSpc>
                <a:spcPct val="80000"/>
              </a:lnSpc>
              <a:defRPr/>
            </a:pPr>
            <a:r>
              <a:rPr lang="en-US" sz="2800" smtClean="0"/>
              <a:t>1- Incision</a:t>
            </a:r>
          </a:p>
          <a:p>
            <a:pPr eaLnBrk="1" hangingPunct="1">
              <a:lnSpc>
                <a:spcPct val="80000"/>
              </a:lnSpc>
              <a:defRPr/>
            </a:pPr>
            <a:r>
              <a:rPr lang="en-US" sz="2800" smtClean="0"/>
              <a:t>2- Hemostasis</a:t>
            </a:r>
          </a:p>
          <a:p>
            <a:pPr eaLnBrk="1" hangingPunct="1">
              <a:lnSpc>
                <a:spcPct val="80000"/>
              </a:lnSpc>
              <a:defRPr/>
            </a:pPr>
            <a:r>
              <a:rPr lang="en-US" sz="2800" smtClean="0"/>
              <a:t>3- Dissection </a:t>
            </a:r>
          </a:p>
          <a:p>
            <a:pPr eaLnBrk="1" hangingPunct="1">
              <a:lnSpc>
                <a:spcPct val="80000"/>
              </a:lnSpc>
              <a:defRPr/>
            </a:pPr>
            <a:r>
              <a:rPr lang="en-US" sz="2800" smtClean="0"/>
              <a:t>4- Exposure</a:t>
            </a:r>
          </a:p>
          <a:p>
            <a:pPr eaLnBrk="1" hangingPunct="1">
              <a:lnSpc>
                <a:spcPct val="80000"/>
              </a:lnSpc>
              <a:defRPr/>
            </a:pPr>
            <a:r>
              <a:rPr lang="en-US" sz="2800" smtClean="0"/>
              <a:t>5- Procedure (Specimen Collection possible)</a:t>
            </a:r>
          </a:p>
          <a:p>
            <a:pPr eaLnBrk="1" hangingPunct="1">
              <a:lnSpc>
                <a:spcPct val="80000"/>
              </a:lnSpc>
              <a:defRPr/>
            </a:pPr>
            <a:r>
              <a:rPr lang="en-US" sz="2800" smtClean="0"/>
              <a:t>6- Hemostasis </a:t>
            </a:r>
          </a:p>
          <a:p>
            <a:pPr eaLnBrk="1" hangingPunct="1">
              <a:lnSpc>
                <a:spcPct val="80000"/>
              </a:lnSpc>
              <a:defRPr/>
            </a:pPr>
            <a:r>
              <a:rPr lang="en-US" sz="2800" smtClean="0"/>
              <a:t>7- Irrigation	</a:t>
            </a:r>
          </a:p>
          <a:p>
            <a:pPr eaLnBrk="1" hangingPunct="1">
              <a:lnSpc>
                <a:spcPct val="80000"/>
              </a:lnSpc>
              <a:defRPr/>
            </a:pPr>
            <a:r>
              <a:rPr lang="en-US" sz="2800" smtClean="0"/>
              <a:t>8- Closure</a:t>
            </a:r>
          </a:p>
          <a:p>
            <a:pPr eaLnBrk="1" hangingPunct="1">
              <a:lnSpc>
                <a:spcPct val="80000"/>
              </a:lnSpc>
              <a:defRPr/>
            </a:pPr>
            <a:r>
              <a:rPr lang="en-US" sz="2800" smtClean="0"/>
              <a:t>9- Dressing Application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z="4800" i="1" smtClean="0"/>
              <a:t>Septoplasty</a:t>
            </a:r>
          </a:p>
        </p:txBody>
      </p:sp>
      <p:sp>
        <p:nvSpPr>
          <p:cNvPr id="5123" name="Rectangle 3"/>
          <p:cNvSpPr>
            <a:spLocks noGrp="1" noChangeArrowheads="1"/>
          </p:cNvSpPr>
          <p:nvPr>
            <p:ph type="body" idx="1"/>
          </p:nvPr>
        </p:nvSpPr>
        <p:spPr/>
        <p:txBody>
          <a:bodyPr/>
          <a:lstStyle/>
          <a:p>
            <a:pPr eaLnBrk="1" hangingPunct="1">
              <a:lnSpc>
                <a:spcPct val="90000"/>
              </a:lnSpc>
              <a:defRPr/>
            </a:pPr>
            <a:r>
              <a:rPr lang="en-US" sz="2400" b="1" u="sng" smtClean="0"/>
              <a:t>Instrumentation</a:t>
            </a:r>
            <a:r>
              <a:rPr lang="en-US" sz="2400" smtClean="0"/>
              <a:t>:  Septoplasty tray</a:t>
            </a:r>
          </a:p>
          <a:p>
            <a:pPr eaLnBrk="1" hangingPunct="1">
              <a:lnSpc>
                <a:spcPct val="90000"/>
              </a:lnSpc>
              <a:buFont typeface="Wingdings" pitchFamily="2" charset="2"/>
              <a:buNone/>
              <a:defRPr/>
            </a:pPr>
            <a:endParaRPr lang="en-US" sz="2400" smtClean="0"/>
          </a:p>
          <a:p>
            <a:pPr eaLnBrk="1" hangingPunct="1">
              <a:lnSpc>
                <a:spcPct val="90000"/>
              </a:lnSpc>
              <a:defRPr/>
            </a:pPr>
            <a:r>
              <a:rPr lang="en-US" sz="2400" b="1" u="sng" smtClean="0"/>
              <a:t>Positioning</a:t>
            </a:r>
            <a:r>
              <a:rPr lang="en-US" sz="2400" smtClean="0"/>
              <a:t>: The patient is in supine position arms tucked. MD will sit for procedure. Spin bed 90 degrees for some MD’s.</a:t>
            </a:r>
          </a:p>
          <a:p>
            <a:pPr eaLnBrk="1" hangingPunct="1">
              <a:lnSpc>
                <a:spcPct val="90000"/>
              </a:lnSpc>
              <a:buFont typeface="Wingdings" pitchFamily="2" charset="2"/>
              <a:buNone/>
              <a:defRPr/>
            </a:pPr>
            <a:endParaRPr lang="en-US" sz="2400" smtClean="0"/>
          </a:p>
          <a:p>
            <a:pPr eaLnBrk="1" hangingPunct="1">
              <a:lnSpc>
                <a:spcPct val="90000"/>
              </a:lnSpc>
              <a:defRPr/>
            </a:pPr>
            <a:r>
              <a:rPr lang="en-US" sz="2400" b="1" u="sng" smtClean="0"/>
              <a:t>Prepping</a:t>
            </a:r>
            <a:r>
              <a:rPr lang="en-US" sz="2400" smtClean="0"/>
              <a:t>: NONE!</a:t>
            </a:r>
          </a:p>
          <a:p>
            <a:pPr eaLnBrk="1" hangingPunct="1">
              <a:lnSpc>
                <a:spcPct val="90000"/>
              </a:lnSpc>
              <a:buFont typeface="Wingdings" pitchFamily="2" charset="2"/>
              <a:buNone/>
              <a:defRPr/>
            </a:pPr>
            <a:endParaRPr lang="en-US" sz="2400" smtClean="0"/>
          </a:p>
          <a:p>
            <a:pPr eaLnBrk="1" hangingPunct="1">
              <a:lnSpc>
                <a:spcPct val="90000"/>
              </a:lnSpc>
              <a:defRPr/>
            </a:pPr>
            <a:r>
              <a:rPr lang="en-US" sz="2400" b="1" u="sng" smtClean="0"/>
              <a:t>Draping</a:t>
            </a:r>
            <a:r>
              <a:rPr lang="en-US" sz="2400" smtClean="0"/>
              <a:t>: 4 towels and a head drape (depends on MD).  Ask about towel clips. Down sheet.</a:t>
            </a:r>
          </a:p>
          <a:p>
            <a:pPr eaLnBrk="1" hangingPunct="1">
              <a:lnSpc>
                <a:spcPct val="90000"/>
              </a:lnSpc>
              <a:buFont typeface="Wingdings" pitchFamily="2" charset="2"/>
              <a:buNone/>
              <a:defRPr/>
            </a:pPr>
            <a:endParaRPr lang="en-US" sz="24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pPr eaLnBrk="1" hangingPunct="1">
              <a:defRPr/>
            </a:pPr>
            <a:r>
              <a:rPr lang="en-US" i="1" smtClean="0"/>
              <a:t>Septoplasty</a:t>
            </a:r>
            <a:r>
              <a:rPr lang="en-US" sz="4000" smtClean="0"/>
              <a:t> </a:t>
            </a:r>
            <a:br>
              <a:rPr lang="en-US" sz="4000" smtClean="0"/>
            </a:br>
            <a:r>
              <a:rPr lang="en-US" sz="2600" smtClean="0"/>
              <a:t>Begin your Operative Sequence</a:t>
            </a:r>
          </a:p>
        </p:txBody>
      </p:sp>
      <p:sp>
        <p:nvSpPr>
          <p:cNvPr id="8197" name="Rectangle 5"/>
          <p:cNvSpPr>
            <a:spLocks noGrp="1" noChangeArrowheads="1"/>
          </p:cNvSpPr>
          <p:nvPr>
            <p:ph type="body" sz="half" idx="1"/>
          </p:nvPr>
        </p:nvSpPr>
        <p:spPr>
          <a:xfrm>
            <a:off x="0" y="1676400"/>
            <a:ext cx="4495800" cy="4800600"/>
          </a:xfrm>
        </p:spPr>
        <p:txBody>
          <a:bodyPr/>
          <a:lstStyle/>
          <a:p>
            <a:pPr eaLnBrk="1" hangingPunct="1">
              <a:lnSpc>
                <a:spcPct val="90000"/>
              </a:lnSpc>
              <a:defRPr/>
            </a:pPr>
            <a:r>
              <a:rPr lang="en-US" sz="2800" b="1" u="sng" smtClean="0"/>
              <a:t>Incision</a:t>
            </a:r>
            <a:r>
              <a:rPr lang="en-US" sz="2800" smtClean="0"/>
              <a:t>: before this step comes the MD will inject the nose and turbinates with 1% Lidocaine with Epi.  Then MD will pack the nose nasal packing soaked in vasoconstrictor of choice. (Afrin, Cocaine, Adrenaline)</a:t>
            </a:r>
          </a:p>
          <a:p>
            <a:pPr eaLnBrk="1" hangingPunct="1">
              <a:lnSpc>
                <a:spcPct val="90000"/>
              </a:lnSpc>
              <a:defRPr/>
            </a:pPr>
            <a:r>
              <a:rPr lang="en-US" sz="2800" b="1" u="sng" smtClean="0"/>
              <a:t>Hemostasis</a:t>
            </a:r>
            <a:r>
              <a:rPr lang="en-US" sz="2800" smtClean="0"/>
              <a:t>: epi</a:t>
            </a:r>
          </a:p>
        </p:txBody>
      </p:sp>
      <p:sp>
        <p:nvSpPr>
          <p:cNvPr id="8223" name="Rectangle 31"/>
          <p:cNvSpPr>
            <a:spLocks noGrp="1" noChangeArrowheads="1"/>
          </p:cNvSpPr>
          <p:nvPr>
            <p:ph sz="half" idx="2"/>
          </p:nvPr>
        </p:nvSpPr>
        <p:spPr/>
        <p:txBody>
          <a:bodyPr/>
          <a:lstStyle/>
          <a:p>
            <a:pPr eaLnBrk="1" hangingPunct="1">
              <a:defRPr/>
            </a:pPr>
            <a:endParaRPr lang="en-US" sz="2800" smtClean="0"/>
          </a:p>
        </p:txBody>
      </p:sp>
      <p:pic>
        <p:nvPicPr>
          <p:cNvPr id="13317" name="Picture 37" descr="sidenose"/>
          <p:cNvPicPr>
            <a:picLocks noChangeAspect="1" noChangeArrowheads="1"/>
          </p:cNvPicPr>
          <p:nvPr/>
        </p:nvPicPr>
        <p:blipFill>
          <a:blip r:embed="rId3" cstate="print"/>
          <a:srcRect/>
          <a:stretch>
            <a:fillRect/>
          </a:stretch>
        </p:blipFill>
        <p:spPr bwMode="auto">
          <a:xfrm>
            <a:off x="4267200" y="2087563"/>
            <a:ext cx="4876800" cy="393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i="1" smtClean="0"/>
              <a:t>Septoplasty</a:t>
            </a:r>
            <a:r>
              <a:rPr lang="en-US" sz="4000" smtClean="0"/>
              <a:t> </a:t>
            </a:r>
            <a:br>
              <a:rPr lang="en-US" sz="4000" smtClean="0"/>
            </a:br>
            <a:r>
              <a:rPr lang="en-US" sz="2600" smtClean="0"/>
              <a:t>cont. Operative Sequence</a:t>
            </a:r>
          </a:p>
        </p:txBody>
      </p:sp>
      <p:sp>
        <p:nvSpPr>
          <p:cNvPr id="7171" name="Rectangle 3"/>
          <p:cNvSpPr>
            <a:spLocks noGrp="1" noChangeArrowheads="1"/>
          </p:cNvSpPr>
          <p:nvPr>
            <p:ph type="body" sz="half" idx="1"/>
          </p:nvPr>
        </p:nvSpPr>
        <p:spPr/>
        <p:txBody>
          <a:bodyPr/>
          <a:lstStyle/>
          <a:p>
            <a:pPr eaLnBrk="1" hangingPunct="1">
              <a:defRPr/>
            </a:pPr>
            <a:endParaRPr lang="en-US" sz="2900" smtClean="0"/>
          </a:p>
          <a:p>
            <a:pPr eaLnBrk="1" hangingPunct="1">
              <a:defRPr/>
            </a:pPr>
            <a:r>
              <a:rPr lang="en-US" sz="2900" b="1" u="sng" smtClean="0"/>
              <a:t>Dissection and Exposure</a:t>
            </a:r>
            <a:r>
              <a:rPr lang="en-US" sz="2900" smtClean="0"/>
              <a:t>: </a:t>
            </a:r>
          </a:p>
          <a:p>
            <a:pPr lvl="1" eaLnBrk="1" hangingPunct="1">
              <a:defRPr/>
            </a:pPr>
            <a:r>
              <a:rPr lang="en-US" sz="2500" smtClean="0"/>
              <a:t>Placement of nasal speculum</a:t>
            </a:r>
          </a:p>
          <a:p>
            <a:pPr eaLnBrk="1" hangingPunct="1">
              <a:buFont typeface="Wingdings" pitchFamily="2" charset="2"/>
              <a:buNone/>
              <a:defRPr/>
            </a:pPr>
            <a:endParaRPr lang="en-US" sz="2400" smtClean="0"/>
          </a:p>
        </p:txBody>
      </p:sp>
      <p:sp>
        <p:nvSpPr>
          <p:cNvPr id="7183" name="Rectangle 15"/>
          <p:cNvSpPr>
            <a:spLocks noGrp="1" noChangeArrowheads="1"/>
          </p:cNvSpPr>
          <p:nvPr>
            <p:ph sz="half" idx="2"/>
          </p:nvPr>
        </p:nvSpPr>
        <p:spPr/>
        <p:txBody>
          <a:bodyPr/>
          <a:lstStyle/>
          <a:p>
            <a:pPr eaLnBrk="1" hangingPunct="1">
              <a:defRPr/>
            </a:pPr>
            <a:endParaRPr lang="en-US" sz="2800" smtClean="0"/>
          </a:p>
        </p:txBody>
      </p:sp>
      <p:pic>
        <p:nvPicPr>
          <p:cNvPr id="14341" name="Picture 19" descr="ViennaNasalSpeculum"/>
          <p:cNvPicPr>
            <a:picLocks noChangeAspect="1" noChangeArrowheads="1"/>
          </p:cNvPicPr>
          <p:nvPr/>
        </p:nvPicPr>
        <p:blipFill>
          <a:blip r:embed="rId3" cstate="print"/>
          <a:srcRect/>
          <a:stretch>
            <a:fillRect/>
          </a:stretch>
        </p:blipFill>
        <p:spPr bwMode="auto">
          <a:xfrm>
            <a:off x="5486400" y="1524000"/>
            <a:ext cx="2616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defRPr/>
            </a:pPr>
            <a:r>
              <a:rPr lang="en-US" sz="3900" i="1" smtClean="0"/>
              <a:t>Septoplasty</a:t>
            </a:r>
            <a:r>
              <a:rPr lang="en-US" sz="3900" smtClean="0"/>
              <a:t> </a:t>
            </a:r>
            <a:br>
              <a:rPr lang="en-US" sz="3900" smtClean="0"/>
            </a:br>
            <a:r>
              <a:rPr lang="en-US" sz="2600" smtClean="0"/>
              <a:t>cont. Operative Sequence</a:t>
            </a:r>
          </a:p>
        </p:txBody>
      </p:sp>
      <p:sp>
        <p:nvSpPr>
          <p:cNvPr id="194563" name="Rectangle 3"/>
          <p:cNvSpPr>
            <a:spLocks noGrp="1" noChangeArrowheads="1"/>
          </p:cNvSpPr>
          <p:nvPr>
            <p:ph type="body" idx="1"/>
          </p:nvPr>
        </p:nvSpPr>
        <p:spPr/>
        <p:txBody>
          <a:bodyPr/>
          <a:lstStyle/>
          <a:p>
            <a:pPr eaLnBrk="1" hangingPunct="1">
              <a:defRPr/>
            </a:pPr>
            <a:r>
              <a:rPr lang="en-US" sz="3700" b="1" u="sng" smtClean="0"/>
              <a:t>Exploration and Isolation:</a:t>
            </a:r>
          </a:p>
          <a:p>
            <a:pPr lvl="1" eaLnBrk="1" hangingPunct="1">
              <a:defRPr/>
            </a:pPr>
            <a:r>
              <a:rPr lang="en-US" sz="3300" smtClean="0"/>
              <a:t>MD might have headlight for visualization purposes.</a:t>
            </a:r>
          </a:p>
          <a:p>
            <a:pPr lvl="1" eaLnBrk="1" hangingPunct="1">
              <a:defRPr/>
            </a:pPr>
            <a:r>
              <a:rPr lang="en-US" sz="3300" smtClean="0"/>
              <a:t>May perform with the aid of a scope</a:t>
            </a:r>
          </a:p>
          <a:p>
            <a:pPr eaLnBrk="1" hangingPunct="1">
              <a:defRPr/>
            </a:pPr>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i="1" smtClean="0"/>
              <a:t>Septoplasty</a:t>
            </a:r>
            <a:r>
              <a:rPr lang="en-US" sz="4000" smtClean="0"/>
              <a:t> </a:t>
            </a:r>
            <a:br>
              <a:rPr lang="en-US" sz="4000" smtClean="0"/>
            </a:br>
            <a:r>
              <a:rPr lang="en-US" sz="2600" smtClean="0"/>
              <a:t>cont. Operative Sequence</a:t>
            </a:r>
          </a:p>
        </p:txBody>
      </p:sp>
      <p:sp>
        <p:nvSpPr>
          <p:cNvPr id="107523" name="Rectangle 3"/>
          <p:cNvSpPr>
            <a:spLocks noGrp="1" noChangeArrowheads="1"/>
          </p:cNvSpPr>
          <p:nvPr>
            <p:ph type="body" sz="half" idx="1"/>
          </p:nvPr>
        </p:nvSpPr>
        <p:spPr>
          <a:xfrm>
            <a:off x="457200" y="1600200"/>
            <a:ext cx="4033838" cy="4530725"/>
          </a:xfrm>
        </p:spPr>
        <p:txBody>
          <a:bodyPr/>
          <a:lstStyle/>
          <a:p>
            <a:pPr eaLnBrk="1" hangingPunct="1">
              <a:defRPr/>
            </a:pPr>
            <a:r>
              <a:rPr lang="en-US" sz="2400" b="1" dirty="0" smtClean="0"/>
              <a:t>Surgical Repair/Removal/Specimen Collection</a:t>
            </a:r>
            <a:r>
              <a:rPr lang="en-US" sz="2400" dirty="0" smtClean="0"/>
              <a:t>:</a:t>
            </a:r>
          </a:p>
          <a:p>
            <a:pPr lvl="1" eaLnBrk="1" hangingPunct="1">
              <a:defRPr/>
            </a:pPr>
            <a:r>
              <a:rPr lang="en-US" sz="2100" dirty="0" smtClean="0"/>
              <a:t>Incision is made into the septum below the obstruction.</a:t>
            </a:r>
          </a:p>
          <a:p>
            <a:pPr lvl="1" eaLnBrk="1" hangingPunct="1">
              <a:defRPr/>
            </a:pPr>
            <a:r>
              <a:rPr lang="en-US" sz="2100" dirty="0" smtClean="0"/>
              <a:t>Small </a:t>
            </a:r>
            <a:r>
              <a:rPr lang="en-US" sz="2100" dirty="0" err="1" smtClean="0"/>
              <a:t>Tenotomy</a:t>
            </a:r>
            <a:r>
              <a:rPr lang="en-US" sz="2100" dirty="0" smtClean="0"/>
              <a:t> scissors are used to dissect the membranous nasal septum and expose the cartilage</a:t>
            </a:r>
            <a:r>
              <a:rPr lang="en-US" sz="2100" dirty="0" smtClean="0"/>
              <a:t>.</a:t>
            </a:r>
            <a:endParaRPr lang="en-US" sz="2400" dirty="0" smtClean="0"/>
          </a:p>
        </p:txBody>
      </p:sp>
      <p:sp>
        <p:nvSpPr>
          <p:cNvPr id="107530" name="Rectangle 10"/>
          <p:cNvSpPr>
            <a:spLocks noGrp="1" noChangeArrowheads="1"/>
          </p:cNvSpPr>
          <p:nvPr>
            <p:ph sz="half" idx="2"/>
          </p:nvPr>
        </p:nvSpPr>
        <p:spPr/>
        <p:txBody>
          <a:bodyPr/>
          <a:lstStyle/>
          <a:p>
            <a:pPr eaLnBrk="1" hangingPunct="1">
              <a:defRPr/>
            </a:pPr>
            <a:endParaRPr lang="en-US" sz="2400" smtClean="0"/>
          </a:p>
        </p:txBody>
      </p:sp>
      <p:pic>
        <p:nvPicPr>
          <p:cNvPr id="16389" name="Picture 14" descr="8870"/>
          <p:cNvPicPr>
            <a:picLocks noChangeAspect="1" noChangeArrowheads="1"/>
          </p:cNvPicPr>
          <p:nvPr/>
        </p:nvPicPr>
        <p:blipFill>
          <a:blip r:embed="rId3" cstate="print"/>
          <a:srcRect/>
          <a:stretch>
            <a:fillRect/>
          </a:stretch>
        </p:blipFill>
        <p:spPr bwMode="auto">
          <a:xfrm>
            <a:off x="4724400" y="2362200"/>
            <a:ext cx="3810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sz="2900" i="1" smtClean="0"/>
              <a:t>Septoplasty</a:t>
            </a:r>
            <a:r>
              <a:rPr lang="en-US" sz="2900" smtClean="0"/>
              <a:t> </a:t>
            </a:r>
            <a:br>
              <a:rPr lang="en-US" sz="2900" smtClean="0"/>
            </a:br>
            <a:r>
              <a:rPr lang="en-US" sz="2900" smtClean="0"/>
              <a:t>cont. Operative Sequence</a:t>
            </a:r>
          </a:p>
        </p:txBody>
      </p:sp>
      <p:sp>
        <p:nvSpPr>
          <p:cNvPr id="118787" name="Rectangle 3"/>
          <p:cNvSpPr>
            <a:spLocks noGrp="1" noChangeArrowheads="1"/>
          </p:cNvSpPr>
          <p:nvPr>
            <p:ph type="body" sz="half" idx="1"/>
          </p:nvPr>
        </p:nvSpPr>
        <p:spPr>
          <a:xfrm>
            <a:off x="457200" y="1600200"/>
            <a:ext cx="4033838" cy="4530725"/>
          </a:xfrm>
        </p:spPr>
        <p:txBody>
          <a:bodyPr/>
          <a:lstStyle/>
          <a:p>
            <a:pPr eaLnBrk="1" hangingPunct="1">
              <a:lnSpc>
                <a:spcPct val="80000"/>
              </a:lnSpc>
              <a:defRPr/>
            </a:pPr>
            <a:r>
              <a:rPr lang="en-US" sz="2600" b="1" smtClean="0"/>
              <a:t>Surgical Repair:</a:t>
            </a:r>
          </a:p>
          <a:p>
            <a:pPr lvl="1" eaLnBrk="1" hangingPunct="1">
              <a:lnSpc>
                <a:spcPct val="80000"/>
              </a:lnSpc>
              <a:defRPr/>
            </a:pPr>
            <a:r>
              <a:rPr lang="en-US" sz="2200" smtClean="0"/>
              <a:t>A Freer or Cottle elevator is then used to elevate the septum off the underlying tissue.</a:t>
            </a:r>
          </a:p>
          <a:p>
            <a:pPr lvl="1" eaLnBrk="1" hangingPunct="1">
              <a:lnSpc>
                <a:spcPct val="80000"/>
              </a:lnSpc>
              <a:defRPr/>
            </a:pPr>
            <a:r>
              <a:rPr lang="en-US" sz="2200" smtClean="0"/>
              <a:t>MD removes the deviated bone using a small chisel and mallet.</a:t>
            </a:r>
          </a:p>
          <a:p>
            <a:pPr lvl="1" eaLnBrk="1" hangingPunct="1">
              <a:lnSpc>
                <a:spcPct val="80000"/>
              </a:lnSpc>
              <a:defRPr/>
            </a:pPr>
            <a:r>
              <a:rPr lang="en-US" sz="2200" smtClean="0"/>
              <a:t>Pieces are then removed with a Takahashi forcep</a:t>
            </a:r>
          </a:p>
          <a:p>
            <a:pPr lvl="1" eaLnBrk="1" hangingPunct="1">
              <a:lnSpc>
                <a:spcPct val="80000"/>
              </a:lnSpc>
              <a:defRPr/>
            </a:pPr>
            <a:r>
              <a:rPr lang="en-US" sz="2200" smtClean="0"/>
              <a:t>Incision repair with  4-0 Chromic suture</a:t>
            </a:r>
          </a:p>
          <a:p>
            <a:pPr eaLnBrk="1" hangingPunct="1">
              <a:lnSpc>
                <a:spcPct val="80000"/>
              </a:lnSpc>
              <a:defRPr/>
            </a:pPr>
            <a:endParaRPr lang="en-US" sz="2200" smtClean="0"/>
          </a:p>
          <a:p>
            <a:pPr lvl="1" eaLnBrk="1" hangingPunct="1">
              <a:lnSpc>
                <a:spcPct val="80000"/>
              </a:lnSpc>
              <a:defRPr/>
            </a:pPr>
            <a:endParaRPr lang="en-US" sz="2000" smtClean="0"/>
          </a:p>
        </p:txBody>
      </p:sp>
      <p:sp>
        <p:nvSpPr>
          <p:cNvPr id="118788" name="Rectangle 4"/>
          <p:cNvSpPr>
            <a:spLocks noGrp="1" noChangeArrowheads="1"/>
          </p:cNvSpPr>
          <p:nvPr>
            <p:ph sz="half" idx="2"/>
          </p:nvPr>
        </p:nvSpPr>
        <p:spPr>
          <a:xfrm>
            <a:off x="4652963" y="1600200"/>
            <a:ext cx="4033837" cy="4530725"/>
          </a:xfrm>
        </p:spPr>
        <p:txBody>
          <a:bodyPr/>
          <a:lstStyle/>
          <a:p>
            <a:pPr eaLnBrk="1" hangingPunct="1">
              <a:lnSpc>
                <a:spcPct val="80000"/>
              </a:lnSpc>
              <a:defRPr/>
            </a:pPr>
            <a:endParaRPr lang="en-US" sz="2400" smtClean="0"/>
          </a:p>
        </p:txBody>
      </p:sp>
      <p:pic>
        <p:nvPicPr>
          <p:cNvPr id="17413" name="Picture 14" descr="takahashi"/>
          <p:cNvPicPr>
            <a:picLocks noChangeAspect="1" noChangeArrowheads="1"/>
          </p:cNvPicPr>
          <p:nvPr/>
        </p:nvPicPr>
        <p:blipFill>
          <a:blip r:embed="rId3" cstate="print"/>
          <a:srcRect/>
          <a:stretch>
            <a:fillRect/>
          </a:stretch>
        </p:blipFill>
        <p:spPr bwMode="auto">
          <a:xfrm>
            <a:off x="4724400" y="2057400"/>
            <a:ext cx="3886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i="1" smtClean="0"/>
              <a:t>Septoplasty</a:t>
            </a:r>
            <a:r>
              <a:rPr lang="en-US" sz="4000" smtClean="0"/>
              <a:t> </a:t>
            </a:r>
            <a:br>
              <a:rPr lang="en-US" sz="4000" smtClean="0"/>
            </a:br>
            <a:r>
              <a:rPr lang="en-US" sz="2600" smtClean="0"/>
              <a:t>cont. Operative Sequence</a:t>
            </a:r>
          </a:p>
        </p:txBody>
      </p:sp>
      <p:sp>
        <p:nvSpPr>
          <p:cNvPr id="19459" name="Rectangle 3"/>
          <p:cNvSpPr>
            <a:spLocks noGrp="1" noChangeArrowheads="1"/>
          </p:cNvSpPr>
          <p:nvPr>
            <p:ph type="body" idx="1"/>
          </p:nvPr>
        </p:nvSpPr>
        <p:spPr>
          <a:xfrm>
            <a:off x="533400" y="1752600"/>
            <a:ext cx="8153400" cy="4378325"/>
          </a:xfrm>
        </p:spPr>
        <p:txBody>
          <a:bodyPr/>
          <a:lstStyle/>
          <a:p>
            <a:pPr eaLnBrk="1" hangingPunct="1">
              <a:lnSpc>
                <a:spcPct val="90000"/>
              </a:lnSpc>
              <a:defRPr/>
            </a:pPr>
            <a:r>
              <a:rPr lang="en-US" sz="2800" b="1" u="sng" dirty="0" err="1" smtClean="0"/>
              <a:t>Hemostasis</a:t>
            </a:r>
            <a:r>
              <a:rPr lang="en-US" sz="2800" b="1" u="sng" dirty="0" smtClean="0"/>
              <a:t> and Irrigation:</a:t>
            </a:r>
          </a:p>
          <a:p>
            <a:pPr lvl="1" eaLnBrk="1" hangingPunct="1">
              <a:lnSpc>
                <a:spcPct val="90000"/>
              </a:lnSpc>
              <a:defRPr/>
            </a:pPr>
            <a:r>
              <a:rPr lang="en-US" sz="2400" dirty="0" smtClean="0">
                <a:effectLst/>
              </a:rPr>
              <a:t>NACL</a:t>
            </a:r>
          </a:p>
          <a:p>
            <a:pPr lvl="1" eaLnBrk="1" hangingPunct="1">
              <a:lnSpc>
                <a:spcPct val="90000"/>
              </a:lnSpc>
              <a:defRPr/>
            </a:pPr>
            <a:r>
              <a:rPr lang="en-US" sz="2400" dirty="0" smtClean="0">
                <a:effectLst/>
              </a:rPr>
              <a:t>Suction-</a:t>
            </a:r>
            <a:r>
              <a:rPr lang="en-US" sz="2400" dirty="0" err="1" smtClean="0">
                <a:effectLst/>
              </a:rPr>
              <a:t>Bovie</a:t>
            </a:r>
            <a:r>
              <a:rPr lang="en-US" sz="2400" dirty="0" smtClean="0">
                <a:effectLst/>
              </a:rPr>
              <a:t> if needed.</a:t>
            </a:r>
          </a:p>
          <a:p>
            <a:pPr lvl="1" eaLnBrk="1" hangingPunct="1">
              <a:lnSpc>
                <a:spcPct val="90000"/>
              </a:lnSpc>
              <a:defRPr/>
            </a:pPr>
            <a:endParaRPr lang="en-US" sz="2200" dirty="0" smtClean="0"/>
          </a:p>
          <a:p>
            <a:pPr eaLnBrk="1" hangingPunct="1">
              <a:lnSpc>
                <a:spcPct val="90000"/>
              </a:lnSpc>
              <a:defRPr/>
            </a:pPr>
            <a:r>
              <a:rPr lang="en-US" sz="2800" b="1" u="sng" dirty="0" smtClean="0"/>
              <a:t>Closure</a:t>
            </a:r>
            <a:r>
              <a:rPr lang="en-US" sz="2800" dirty="0" smtClean="0"/>
              <a:t>: internal nasal splints are placed </a:t>
            </a:r>
            <a:r>
              <a:rPr lang="en-US" sz="2800" dirty="0" err="1" smtClean="0"/>
              <a:t>bilat</a:t>
            </a:r>
            <a:r>
              <a:rPr lang="en-US" sz="2800" dirty="0" smtClean="0"/>
              <a:t>. to stabilize the septum and are stitched to the membranous  septum with a 3-0 Chromic.</a:t>
            </a:r>
          </a:p>
          <a:p>
            <a:pPr eaLnBrk="1" hangingPunct="1">
              <a:lnSpc>
                <a:spcPct val="90000"/>
              </a:lnSpc>
              <a:defRPr/>
            </a:pPr>
            <a:r>
              <a:rPr lang="en-US" sz="2800" dirty="0" smtClean="0"/>
              <a:t>Video: </a:t>
            </a:r>
            <a:r>
              <a:rPr lang="en-US" sz="2800" dirty="0" smtClean="0">
                <a:hlinkClick r:id="rId3"/>
              </a:rPr>
              <a:t>http://www.youtube.com/watch?v=2x72UTHVKEI</a:t>
            </a:r>
            <a:endParaRPr lang="en-US" sz="2800" dirty="0" smtClean="0"/>
          </a:p>
          <a:p>
            <a:pPr algn="ctr" eaLnBrk="1" hangingPunct="1">
              <a:lnSpc>
                <a:spcPct val="90000"/>
              </a:lnSpc>
              <a:defRPr/>
            </a:pPr>
            <a:r>
              <a:rPr lang="en-US" sz="2800" dirty="0" smtClean="0"/>
              <a:t>NEVER BREAK YOUR TABLE DOWN</a:t>
            </a:r>
          </a:p>
          <a:p>
            <a:pPr lvl="1" eaLnBrk="1" hangingPunct="1">
              <a:lnSpc>
                <a:spcPct val="90000"/>
              </a:lnSpc>
              <a:buFontTx/>
              <a:buNone/>
              <a:defRPr/>
            </a:pPr>
            <a:endParaRPr lang="en-US" sz="2400" dirty="0" smtClean="0"/>
          </a:p>
          <a:p>
            <a:pPr eaLnBrk="1" hangingPunct="1">
              <a:lnSpc>
                <a:spcPct val="90000"/>
              </a:lnSpc>
              <a:buFont typeface="Wingdings" pitchFamily="2" charset="2"/>
              <a:buNone/>
              <a:defRPr/>
            </a:pPr>
            <a:endParaRPr lang="en-US" sz="26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4800" i="1" smtClean="0"/>
              <a:t>Septoplasty</a:t>
            </a:r>
          </a:p>
        </p:txBody>
      </p:sp>
      <p:sp>
        <p:nvSpPr>
          <p:cNvPr id="21507" name="Rectangle 3"/>
          <p:cNvSpPr>
            <a:spLocks noGrp="1" noChangeArrowheads="1"/>
          </p:cNvSpPr>
          <p:nvPr>
            <p:ph type="body" sz="half" idx="1"/>
          </p:nvPr>
        </p:nvSpPr>
        <p:spPr>
          <a:xfrm>
            <a:off x="381000" y="1295400"/>
            <a:ext cx="4033838" cy="4530725"/>
          </a:xfrm>
        </p:spPr>
        <p:txBody>
          <a:bodyPr/>
          <a:lstStyle/>
          <a:p>
            <a:pPr eaLnBrk="1" hangingPunct="1">
              <a:lnSpc>
                <a:spcPct val="90000"/>
              </a:lnSpc>
              <a:defRPr/>
            </a:pPr>
            <a:r>
              <a:rPr lang="en-US" sz="3000" dirty="0" smtClean="0"/>
              <a:t>Major Arteries:</a:t>
            </a:r>
          </a:p>
          <a:p>
            <a:pPr lvl="1" eaLnBrk="1" hangingPunct="1">
              <a:lnSpc>
                <a:spcPct val="90000"/>
              </a:lnSpc>
              <a:defRPr/>
            </a:pPr>
            <a:r>
              <a:rPr lang="en-US" sz="2600" dirty="0" smtClean="0"/>
              <a:t>Facial Artery (exterior of nose)</a:t>
            </a:r>
          </a:p>
          <a:p>
            <a:pPr lvl="1" eaLnBrk="1" hangingPunct="1">
              <a:lnSpc>
                <a:spcPct val="90000"/>
              </a:lnSpc>
              <a:defRPr/>
            </a:pPr>
            <a:r>
              <a:rPr lang="en-US" sz="1600" b="1" dirty="0" smtClean="0"/>
              <a:t>branches from the internal carotid, namely the branches of the anterior and posterior </a:t>
            </a:r>
            <a:r>
              <a:rPr lang="en-US" sz="1600" b="1" dirty="0" err="1" smtClean="0"/>
              <a:t>ethmoid</a:t>
            </a:r>
            <a:r>
              <a:rPr lang="en-US" sz="1600" b="1" dirty="0" smtClean="0"/>
              <a:t> arteries from the ophthalmic artery, and (2) branches from the external carotid, namely the </a:t>
            </a:r>
            <a:r>
              <a:rPr lang="en-US" sz="1600" b="1" dirty="0" err="1" smtClean="0"/>
              <a:t>sphenopalatine</a:t>
            </a:r>
            <a:r>
              <a:rPr lang="en-US" sz="1600" b="1" dirty="0" smtClean="0"/>
              <a:t>, greater palatine, superior labial, and angular arteries.</a:t>
            </a:r>
          </a:p>
          <a:p>
            <a:pPr lvl="1" eaLnBrk="1" hangingPunct="1">
              <a:lnSpc>
                <a:spcPct val="90000"/>
              </a:lnSpc>
              <a:buFontTx/>
              <a:buNone/>
              <a:defRPr/>
            </a:pPr>
            <a:endParaRPr lang="en-US" sz="2400" b="1" dirty="0" smtClean="0"/>
          </a:p>
          <a:p>
            <a:pPr eaLnBrk="1" hangingPunct="1">
              <a:lnSpc>
                <a:spcPct val="90000"/>
              </a:lnSpc>
              <a:defRPr/>
            </a:pPr>
            <a:r>
              <a:rPr lang="en-US" sz="2800" dirty="0" smtClean="0"/>
              <a:t>Major Veins: essentially follow the arterial pattern </a:t>
            </a:r>
            <a:endParaRPr lang="en-US" sz="1800" b="1" i="1" u="sng" dirty="0" smtClean="0"/>
          </a:p>
        </p:txBody>
      </p:sp>
      <p:sp>
        <p:nvSpPr>
          <p:cNvPr id="21514" name="Rectangle 10"/>
          <p:cNvSpPr>
            <a:spLocks noGrp="1" noChangeArrowheads="1"/>
          </p:cNvSpPr>
          <p:nvPr>
            <p:ph sz="half" idx="2"/>
          </p:nvPr>
        </p:nvSpPr>
        <p:spPr>
          <a:xfrm>
            <a:off x="4652963" y="1600200"/>
            <a:ext cx="4033837" cy="4530725"/>
          </a:xfrm>
        </p:spPr>
        <p:txBody>
          <a:bodyPr/>
          <a:lstStyle/>
          <a:p>
            <a:pPr eaLnBrk="1" hangingPunct="1">
              <a:lnSpc>
                <a:spcPct val="90000"/>
              </a:lnSpc>
              <a:defRPr/>
            </a:pPr>
            <a:endParaRPr lang="en-US" sz="2400" smtClean="0"/>
          </a:p>
        </p:txBody>
      </p:sp>
      <p:pic>
        <p:nvPicPr>
          <p:cNvPr id="19461" name="Picture 26" descr="300px-Facial_artery"/>
          <p:cNvPicPr>
            <a:picLocks noChangeAspect="1" noChangeArrowheads="1"/>
          </p:cNvPicPr>
          <p:nvPr/>
        </p:nvPicPr>
        <p:blipFill>
          <a:blip r:embed="rId3" cstate="print"/>
          <a:srcRect/>
          <a:stretch>
            <a:fillRect/>
          </a:stretch>
        </p:blipFill>
        <p:spPr bwMode="auto">
          <a:xfrm>
            <a:off x="4724400" y="1905000"/>
            <a:ext cx="3952875" cy="440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300" i="1"/>
              <a:t>Myringotomy</a:t>
            </a:r>
          </a:p>
        </p:txBody>
      </p:sp>
      <p:sp>
        <p:nvSpPr>
          <p:cNvPr id="4099" name="Rectangle 3"/>
          <p:cNvSpPr>
            <a:spLocks noGrp="1" noChangeArrowheads="1"/>
          </p:cNvSpPr>
          <p:nvPr>
            <p:ph type="body" idx="1"/>
          </p:nvPr>
        </p:nvSpPr>
        <p:spPr/>
        <p:txBody>
          <a:bodyPr/>
          <a:lstStyle/>
          <a:p>
            <a:r>
              <a:rPr lang="en-US" sz="2900" b="1" u="sng"/>
              <a:t>Wound Classification</a:t>
            </a:r>
            <a:r>
              <a:rPr lang="en-US" sz="2900"/>
              <a:t>: 2</a:t>
            </a:r>
          </a:p>
          <a:p>
            <a:pPr lvl="1"/>
            <a:endParaRPr lang="en-US"/>
          </a:p>
          <a:p>
            <a:endParaRPr lang="en-US"/>
          </a:p>
          <a:p>
            <a:pPr lvl="1"/>
            <a:endParaRPr lang="en-US"/>
          </a:p>
          <a:p>
            <a:pPr lvl="1">
              <a:buFont typeface="Wingdings" pitchFamily="2" charset="2"/>
              <a:buNone/>
            </a:pPr>
            <a:endParaRPr lang="en-US"/>
          </a:p>
          <a:p>
            <a:pPr>
              <a:buFont typeface="Wingdings" pitchFamily="2" charset="2"/>
              <a:buNone/>
            </a:pPr>
            <a:endParaRPr lang="en-US" sz="2000"/>
          </a:p>
          <a:p>
            <a:pPr>
              <a:buFont typeface="Wingdings" pitchFamily="2" charset="2"/>
              <a:buNone/>
            </a:pPr>
            <a:endParaRPr lang="en-US" sz="20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4800" i="1" smtClean="0"/>
              <a:t>Septoplasty</a:t>
            </a:r>
          </a:p>
        </p:txBody>
      </p:sp>
      <p:sp>
        <p:nvSpPr>
          <p:cNvPr id="22531" name="Rectangle 3"/>
          <p:cNvSpPr>
            <a:spLocks noGrp="1" noChangeArrowheads="1"/>
          </p:cNvSpPr>
          <p:nvPr>
            <p:ph type="body" sz="half" idx="1"/>
          </p:nvPr>
        </p:nvSpPr>
        <p:spPr>
          <a:xfrm>
            <a:off x="152400" y="1828800"/>
            <a:ext cx="3436938" cy="4114800"/>
          </a:xfrm>
        </p:spPr>
        <p:txBody>
          <a:bodyPr/>
          <a:lstStyle/>
          <a:p>
            <a:pPr eaLnBrk="1" hangingPunct="1">
              <a:defRPr/>
            </a:pPr>
            <a:endParaRPr lang="en-US" sz="2400" smtClean="0"/>
          </a:p>
          <a:p>
            <a:pPr eaLnBrk="1" hangingPunct="1">
              <a:defRPr/>
            </a:pPr>
            <a:endParaRPr lang="en-US" sz="2400" smtClean="0"/>
          </a:p>
          <a:p>
            <a:pPr eaLnBrk="1" hangingPunct="1">
              <a:defRPr/>
            </a:pPr>
            <a:r>
              <a:rPr lang="en-US" sz="2400" smtClean="0"/>
              <a:t>Major Nerves: </a:t>
            </a:r>
          </a:p>
          <a:p>
            <a:pPr lvl="1" eaLnBrk="1" hangingPunct="1">
              <a:defRPr/>
            </a:pPr>
            <a:r>
              <a:rPr lang="en-US" sz="2400" smtClean="0"/>
              <a:t>sensation of the nose is derived from the first 2 branches of the trigeminal nerve.</a:t>
            </a:r>
            <a:endParaRPr lang="en-US" sz="2000" smtClean="0"/>
          </a:p>
          <a:p>
            <a:pPr lvl="1" eaLnBrk="1" hangingPunct="1">
              <a:buFontTx/>
              <a:buNone/>
              <a:defRPr/>
            </a:pPr>
            <a:endParaRPr lang="en-US" sz="2000" smtClean="0"/>
          </a:p>
          <a:p>
            <a:pPr lvl="1" eaLnBrk="1" hangingPunct="1">
              <a:buFontTx/>
              <a:buNone/>
              <a:defRPr/>
            </a:pPr>
            <a:endParaRPr lang="en-US" sz="2000" smtClean="0"/>
          </a:p>
        </p:txBody>
      </p:sp>
      <p:sp>
        <p:nvSpPr>
          <p:cNvPr id="22534" name="Rectangle 6"/>
          <p:cNvSpPr>
            <a:spLocks noGrp="1" noChangeArrowheads="1"/>
          </p:cNvSpPr>
          <p:nvPr>
            <p:ph sz="half" idx="2"/>
          </p:nvPr>
        </p:nvSpPr>
        <p:spPr>
          <a:xfrm>
            <a:off x="4652963" y="1600200"/>
            <a:ext cx="4033837" cy="4530725"/>
          </a:xfrm>
        </p:spPr>
        <p:txBody>
          <a:bodyPr/>
          <a:lstStyle/>
          <a:p>
            <a:pPr eaLnBrk="1" hangingPunct="1">
              <a:lnSpc>
                <a:spcPct val="80000"/>
              </a:lnSpc>
              <a:defRPr/>
            </a:pPr>
            <a:endParaRPr lang="en-US" sz="1600" smtClean="0"/>
          </a:p>
        </p:txBody>
      </p:sp>
      <p:pic>
        <p:nvPicPr>
          <p:cNvPr id="20485" name="Picture 26" descr="tncomp"/>
          <p:cNvPicPr>
            <a:picLocks noChangeAspect="1" noChangeArrowheads="1"/>
          </p:cNvPicPr>
          <p:nvPr/>
        </p:nvPicPr>
        <p:blipFill>
          <a:blip r:embed="rId3" cstate="print"/>
          <a:srcRect/>
          <a:stretch>
            <a:fillRect/>
          </a:stretch>
        </p:blipFill>
        <p:spPr bwMode="auto">
          <a:xfrm>
            <a:off x="4495800" y="1981200"/>
            <a:ext cx="4267200" cy="424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295400"/>
            <a:ext cx="7772400" cy="1143000"/>
          </a:xfrm>
        </p:spPr>
        <p:txBody>
          <a:bodyPr/>
          <a:lstStyle/>
          <a:p>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endParaRPr lang="en-US" sz="3400"/>
          </a:p>
        </p:txBody>
      </p:sp>
      <p:sp>
        <p:nvSpPr>
          <p:cNvPr id="2051" name="Rectangle 3"/>
          <p:cNvSpPr>
            <a:spLocks noGrp="1" noChangeArrowheads="1"/>
          </p:cNvSpPr>
          <p:nvPr>
            <p:ph type="subTitle" idx="1"/>
          </p:nvPr>
        </p:nvSpPr>
        <p:spPr>
          <a:xfrm>
            <a:off x="1600200" y="3810000"/>
            <a:ext cx="6400800" cy="1752600"/>
          </a:xfrm>
        </p:spPr>
        <p:txBody>
          <a:bodyPr/>
          <a:lstStyle/>
          <a:p>
            <a:r>
              <a:rPr lang="en-US" sz="2400">
                <a:solidFill>
                  <a:srgbClr val="FFCC66"/>
                </a:solidFill>
              </a:rPr>
              <a:t>      </a:t>
            </a:r>
          </a:p>
          <a:p>
            <a:endParaRPr lang="en-US"/>
          </a:p>
        </p:txBody>
      </p:sp>
      <p:sp>
        <p:nvSpPr>
          <p:cNvPr id="2054" name="Rectangle 6"/>
          <p:cNvSpPr>
            <a:spLocks noChangeArrowheads="1"/>
          </p:cNvSpPr>
          <p:nvPr/>
        </p:nvSpPr>
        <p:spPr bwMode="auto">
          <a:xfrm>
            <a:off x="1295400" y="1219200"/>
            <a:ext cx="7010400" cy="1920875"/>
          </a:xfrm>
          <a:prstGeom prst="rect">
            <a:avLst/>
          </a:prstGeom>
          <a:noFill/>
          <a:ln w="9525">
            <a:noFill/>
            <a:miter lim="800000"/>
            <a:headEnd/>
            <a:tailEnd/>
          </a:ln>
          <a:effectLst/>
        </p:spPr>
        <p:txBody>
          <a:bodyPr>
            <a:spAutoFit/>
          </a:bodyPr>
          <a:lstStyle/>
          <a:p>
            <a:pPr algn="ctr" eaLnBrk="1" hangingPunct="1"/>
            <a:r>
              <a:rPr lang="en-US" sz="4000">
                <a:solidFill>
                  <a:srgbClr val="FFFFFF"/>
                </a:solidFill>
                <a:latin typeface="Times New Roman" pitchFamily="18" charset="0"/>
              </a:rPr>
              <a:t>ENT Procedures</a:t>
            </a:r>
            <a:br>
              <a:rPr lang="en-US" sz="4000">
                <a:solidFill>
                  <a:srgbClr val="FFFFFF"/>
                </a:solidFill>
                <a:latin typeface="Times New Roman" pitchFamily="18" charset="0"/>
              </a:rPr>
            </a:br>
            <a:r>
              <a:rPr lang="en-US" sz="4000">
                <a:solidFill>
                  <a:srgbClr val="FFFFFF"/>
                </a:solidFill>
                <a:latin typeface="Times New Roman" pitchFamily="18" charset="0"/>
              </a:rPr>
              <a:t>Operative Sequence</a:t>
            </a:r>
            <a:br>
              <a:rPr lang="en-US" sz="4000">
                <a:solidFill>
                  <a:srgbClr val="FFFFFF"/>
                </a:solidFill>
                <a:latin typeface="Times New Roman" pitchFamily="18" charset="0"/>
              </a:rPr>
            </a:br>
            <a:endParaRPr lang="en-US" sz="4000">
              <a:solidFill>
                <a:srgbClr val="FFFFFF"/>
              </a:solidFill>
              <a:latin typeface="Times New Roman" pitchFamily="18" charset="0"/>
            </a:endParaRPr>
          </a:p>
        </p:txBody>
      </p:sp>
      <p:sp>
        <p:nvSpPr>
          <p:cNvPr id="2055" name="Rectangle 7"/>
          <p:cNvSpPr>
            <a:spLocks noChangeArrowheads="1"/>
          </p:cNvSpPr>
          <p:nvPr/>
        </p:nvSpPr>
        <p:spPr bwMode="auto">
          <a:xfrm>
            <a:off x="2590800" y="3505200"/>
            <a:ext cx="4572000" cy="701675"/>
          </a:xfrm>
          <a:prstGeom prst="rect">
            <a:avLst/>
          </a:prstGeom>
          <a:noFill/>
          <a:ln w="9525">
            <a:noFill/>
            <a:miter lim="800000"/>
            <a:headEnd/>
            <a:tailEnd/>
          </a:ln>
          <a:effectLst/>
        </p:spPr>
        <p:txBody>
          <a:bodyPr anchor="ctr">
            <a:spAutoFit/>
          </a:bodyPr>
          <a:lstStyle/>
          <a:p>
            <a:pPr algn="ctr" eaLnBrk="1" hangingPunct="1"/>
            <a:r>
              <a:rPr lang="en-US" sz="4000">
                <a:solidFill>
                  <a:srgbClr val="FFFFFF"/>
                </a:solidFill>
                <a:latin typeface="Verdana" pitchFamily="34" charset="0"/>
              </a:rPr>
              <a:t>Thyroidectomy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t>Thyroid Functions</a:t>
            </a:r>
          </a:p>
        </p:txBody>
      </p:sp>
      <p:sp>
        <p:nvSpPr>
          <p:cNvPr id="219139" name="Rectangle 3"/>
          <p:cNvSpPr>
            <a:spLocks noGrp="1" noChangeArrowheads="1"/>
          </p:cNvSpPr>
          <p:nvPr>
            <p:ph type="body" idx="1"/>
          </p:nvPr>
        </p:nvSpPr>
        <p:spPr/>
        <p:txBody>
          <a:bodyPr/>
          <a:lstStyle/>
          <a:p>
            <a:r>
              <a:rPr lang="en-US"/>
              <a:t>The thyroid gland functions in maintaining the body’s metabolic rate.  One of the main functions is iodine metabolism.</a:t>
            </a:r>
          </a:p>
          <a:p>
            <a:r>
              <a:rPr lang="en-US" u="sng"/>
              <a:t>Thyroid</a:t>
            </a:r>
            <a:r>
              <a:rPr lang="en-US"/>
              <a:t>  -  A gland located beneath the voice box (larynx) that produces thyroid hormone. The thyroid has 2 lobes and an isthmus.</a:t>
            </a:r>
          </a:p>
          <a:p>
            <a:r>
              <a:rPr lang="en-US"/>
              <a:t>Isthmus – lies over the upper portion of the trachea, below the larynx.</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t>Thyroid anatomy</a:t>
            </a:r>
          </a:p>
        </p:txBody>
      </p:sp>
      <p:sp>
        <p:nvSpPr>
          <p:cNvPr id="206851" name="Rectangle 3"/>
          <p:cNvSpPr>
            <a:spLocks noGrp="1" noChangeArrowheads="1"/>
          </p:cNvSpPr>
          <p:nvPr>
            <p:ph type="body" idx="1"/>
          </p:nvPr>
        </p:nvSpPr>
        <p:spPr/>
        <p:txBody>
          <a:bodyPr/>
          <a:lstStyle/>
          <a:p>
            <a:r>
              <a:rPr lang="en-US"/>
              <a:t>The thyroid gland is enclosed by pretracheal fascia.</a:t>
            </a:r>
          </a:p>
          <a:p>
            <a:r>
              <a:rPr lang="en-US"/>
              <a:t>The parathyroid glands (4) lies behind or within the thyroid gland.</a:t>
            </a:r>
          </a:p>
        </p:txBody>
      </p:sp>
      <p:pic>
        <p:nvPicPr>
          <p:cNvPr id="206853" name="Picture 5" descr="Thyroid Gland illustration - Thyroid Blood Tests"/>
          <p:cNvPicPr>
            <a:picLocks noChangeAspect="1" noChangeArrowheads="1"/>
          </p:cNvPicPr>
          <p:nvPr/>
        </p:nvPicPr>
        <p:blipFill>
          <a:blip r:embed="rId3" cstate="print"/>
          <a:srcRect/>
          <a:stretch>
            <a:fillRect/>
          </a:stretch>
        </p:blipFill>
        <p:spPr bwMode="auto">
          <a:xfrm>
            <a:off x="4191000" y="3124200"/>
            <a:ext cx="3538538" cy="37338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sz="4800" i="1"/>
              <a:t>Thyroidectomy</a:t>
            </a:r>
          </a:p>
        </p:txBody>
      </p:sp>
      <p:sp>
        <p:nvSpPr>
          <p:cNvPr id="178179" name="Rectangle 3"/>
          <p:cNvSpPr>
            <a:spLocks noGrp="1" noChangeArrowheads="1"/>
          </p:cNvSpPr>
          <p:nvPr>
            <p:ph type="body" idx="1"/>
          </p:nvPr>
        </p:nvSpPr>
        <p:spPr/>
        <p:txBody>
          <a:bodyPr/>
          <a:lstStyle/>
          <a:p>
            <a:pPr>
              <a:lnSpc>
                <a:spcPct val="90000"/>
              </a:lnSpc>
            </a:pPr>
            <a:r>
              <a:rPr lang="en-US" b="1" u="sng" dirty="0"/>
              <a:t>Overall Purpose of Procedure</a:t>
            </a:r>
            <a:r>
              <a:rPr lang="en-US" dirty="0"/>
              <a:t>:</a:t>
            </a:r>
          </a:p>
          <a:p>
            <a:pPr lvl="1">
              <a:lnSpc>
                <a:spcPct val="90000"/>
              </a:lnSpc>
            </a:pPr>
            <a:r>
              <a:rPr lang="en-US" dirty="0"/>
              <a:t>The surgical removal of one or both lobes of the Thyroid gland.</a:t>
            </a:r>
          </a:p>
          <a:p>
            <a:pPr lvl="1">
              <a:lnSpc>
                <a:spcPct val="90000"/>
              </a:lnSpc>
            </a:pPr>
            <a:r>
              <a:rPr lang="en-US" b="1" u="sng" dirty="0"/>
              <a:t>Total </a:t>
            </a:r>
            <a:r>
              <a:rPr lang="en-US" b="1" u="sng" dirty="0" err="1"/>
              <a:t>Thyroidectomy</a:t>
            </a:r>
            <a:r>
              <a:rPr lang="en-US" dirty="0"/>
              <a:t> – removal of the entire thyroid gland.</a:t>
            </a:r>
          </a:p>
          <a:p>
            <a:pPr lvl="1">
              <a:lnSpc>
                <a:spcPct val="90000"/>
              </a:lnSpc>
            </a:pPr>
            <a:r>
              <a:rPr lang="en-US" b="1" u="sng" dirty="0"/>
              <a:t>Subtotal </a:t>
            </a:r>
            <a:r>
              <a:rPr lang="en-US" b="1" u="sng" dirty="0" err="1"/>
              <a:t>Thyroidectomy</a:t>
            </a:r>
            <a:r>
              <a:rPr lang="en-US" dirty="0"/>
              <a:t> – removal of all but the posterior portions of each lobe in order to preserve the parathyroid glands and the recurrent laryngeal nerves.</a:t>
            </a:r>
          </a:p>
          <a:p>
            <a:pPr lvl="1">
              <a:lnSpc>
                <a:spcPct val="90000"/>
              </a:lnSpc>
            </a:pPr>
            <a:r>
              <a:rPr lang="en-US" b="1" u="sng" dirty="0"/>
              <a:t>Thyroid </a:t>
            </a:r>
            <a:r>
              <a:rPr lang="en-US" b="1" u="sng" dirty="0" err="1"/>
              <a:t>Lobectomy</a:t>
            </a:r>
            <a:r>
              <a:rPr lang="en-US" dirty="0"/>
              <a:t> – removal of a thyroid gland lobe</a:t>
            </a:r>
            <a:r>
              <a:rPr lang="en-US" dirty="0" smtClean="0"/>
              <a:t>.</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6" name="Rectangle 6"/>
          <p:cNvSpPr>
            <a:spLocks noGrp="1" noChangeArrowheads="1"/>
          </p:cNvSpPr>
          <p:nvPr>
            <p:ph type="title"/>
          </p:nvPr>
        </p:nvSpPr>
        <p:spPr/>
        <p:txBody>
          <a:bodyPr/>
          <a:lstStyle/>
          <a:p>
            <a:r>
              <a:rPr lang="en-US" sz="4800" i="1"/>
              <a:t>Thyroidectomy</a:t>
            </a:r>
          </a:p>
        </p:txBody>
      </p:sp>
      <p:sp>
        <p:nvSpPr>
          <p:cNvPr id="204807" name="Rectangle 7"/>
          <p:cNvSpPr>
            <a:spLocks noGrp="1" noChangeArrowheads="1"/>
          </p:cNvSpPr>
          <p:nvPr>
            <p:ph type="body" idx="1"/>
          </p:nvPr>
        </p:nvSpPr>
        <p:spPr/>
        <p:txBody>
          <a:bodyPr/>
          <a:lstStyle/>
          <a:p>
            <a:r>
              <a:rPr lang="en-US" u="sng"/>
              <a:t>Total Thyroidectomy</a:t>
            </a:r>
            <a:r>
              <a:rPr lang="en-US"/>
              <a:t> may be done for malignancies – patient will have to take thyroid hormones for the rest of their life.</a:t>
            </a:r>
          </a:p>
          <a:p>
            <a:r>
              <a:rPr lang="en-US" u="sng"/>
              <a:t>Hyperthyroidism</a:t>
            </a:r>
            <a:r>
              <a:rPr lang="en-US"/>
              <a:t> may be treated with a subtotal approach.</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800" i="1"/>
              <a:t>Thyroidectomy</a:t>
            </a:r>
          </a:p>
        </p:txBody>
      </p:sp>
      <p:sp>
        <p:nvSpPr>
          <p:cNvPr id="23555" name="Rectangle 3"/>
          <p:cNvSpPr>
            <a:spLocks noGrp="1" noChangeArrowheads="1"/>
          </p:cNvSpPr>
          <p:nvPr>
            <p:ph type="body" idx="1"/>
          </p:nvPr>
        </p:nvSpPr>
        <p:spPr>
          <a:xfrm>
            <a:off x="457200" y="2057400"/>
            <a:ext cx="8001000" cy="4114800"/>
          </a:xfrm>
        </p:spPr>
        <p:txBody>
          <a:bodyPr/>
          <a:lstStyle/>
          <a:p>
            <a:pPr>
              <a:lnSpc>
                <a:spcPct val="90000"/>
              </a:lnSpc>
            </a:pPr>
            <a:r>
              <a:rPr lang="en-US" sz="3000" b="1" u="sng" dirty="0"/>
              <a:t>Define the procedure</a:t>
            </a:r>
            <a:r>
              <a:rPr lang="en-US" sz="3000" dirty="0"/>
              <a:t>:</a:t>
            </a:r>
          </a:p>
          <a:p>
            <a:pPr lvl="1">
              <a:lnSpc>
                <a:spcPct val="90000"/>
              </a:lnSpc>
            </a:pPr>
            <a:r>
              <a:rPr lang="en-US" sz="2500" dirty="0"/>
              <a:t>A surgical procedure to treat various diseases of the thyroid such as hyperthyroidism and cancer that can not be treated with chemotherapy.</a:t>
            </a:r>
          </a:p>
          <a:p>
            <a:pPr lvl="1">
              <a:lnSpc>
                <a:spcPct val="90000"/>
              </a:lnSpc>
            </a:pPr>
            <a:r>
              <a:rPr lang="en-US" sz="2500" b="1" u="sng" dirty="0"/>
              <a:t>Hyperthyroidism</a:t>
            </a:r>
            <a:r>
              <a:rPr lang="en-US" sz="2500" dirty="0"/>
              <a:t> - excessive functionality of the thyroid gland marked by increased metabolic rate, enlargement of the thyroid gland, rapid heart rate, high blood pressure, and various secondary symptoms </a:t>
            </a:r>
            <a:endParaRPr lang="en-US" sz="2000" dirty="0"/>
          </a:p>
          <a:p>
            <a:pPr lvl="1">
              <a:lnSpc>
                <a:spcPct val="90000"/>
              </a:lnSpc>
            </a:pPr>
            <a:endParaRPr lang="en-US" sz="2000" dirty="0"/>
          </a:p>
          <a:p>
            <a:pPr lvl="1">
              <a:lnSpc>
                <a:spcPct val="90000"/>
              </a:lnSpc>
              <a:buFontTx/>
              <a:buNone/>
            </a:pPr>
            <a:r>
              <a:rPr lang="en-US" sz="1800" dirty="0"/>
              <a:t> </a:t>
            </a:r>
          </a:p>
          <a:p>
            <a:pPr lvl="1">
              <a:lnSpc>
                <a:spcPct val="90000"/>
              </a:lnSpc>
            </a:pPr>
            <a:endParaRPr lang="en-US" sz="1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b="1" u="sng">
                <a:effectLst>
                  <a:outerShdw blurRad="38100" dist="38100" dir="2700000" algn="tl">
                    <a:srgbClr val="000000"/>
                  </a:outerShdw>
                </a:effectLst>
              </a:rPr>
              <a:t>Symptoms of Hyperthyroidism</a:t>
            </a:r>
          </a:p>
        </p:txBody>
      </p:sp>
      <p:sp>
        <p:nvSpPr>
          <p:cNvPr id="215043" name="Rectangle 3"/>
          <p:cNvSpPr>
            <a:spLocks noGrp="1" noChangeArrowheads="1"/>
          </p:cNvSpPr>
          <p:nvPr>
            <p:ph type="body" sz="half" idx="1"/>
          </p:nvPr>
        </p:nvSpPr>
        <p:spPr/>
        <p:txBody>
          <a:bodyPr/>
          <a:lstStyle/>
          <a:p>
            <a:pPr>
              <a:lnSpc>
                <a:spcPct val="90000"/>
              </a:lnSpc>
            </a:pPr>
            <a:r>
              <a:rPr lang="en-US" sz="2400"/>
              <a:t>goiter (enlarged thyroid gland) </a:t>
            </a:r>
          </a:p>
          <a:p>
            <a:pPr>
              <a:lnSpc>
                <a:spcPct val="90000"/>
              </a:lnSpc>
            </a:pPr>
            <a:r>
              <a:rPr lang="en-US" sz="2400"/>
              <a:t>nervousness </a:t>
            </a:r>
          </a:p>
          <a:p>
            <a:pPr>
              <a:lnSpc>
                <a:spcPct val="90000"/>
              </a:lnSpc>
            </a:pPr>
            <a:r>
              <a:rPr lang="en-US" sz="2400"/>
              <a:t>mental impairment, memory lapses, diminished attention span </a:t>
            </a:r>
          </a:p>
          <a:p>
            <a:pPr>
              <a:lnSpc>
                <a:spcPct val="90000"/>
              </a:lnSpc>
            </a:pPr>
            <a:r>
              <a:rPr lang="en-US" sz="2400"/>
              <a:t>irritability </a:t>
            </a:r>
          </a:p>
          <a:p>
            <a:pPr>
              <a:lnSpc>
                <a:spcPct val="90000"/>
              </a:lnSpc>
            </a:pPr>
            <a:r>
              <a:rPr lang="en-US" sz="2400"/>
              <a:t>trembling hands </a:t>
            </a:r>
          </a:p>
          <a:p>
            <a:pPr>
              <a:lnSpc>
                <a:spcPct val="90000"/>
              </a:lnSpc>
            </a:pPr>
            <a:r>
              <a:rPr lang="en-US" sz="2400"/>
              <a:t>fatigue </a:t>
            </a:r>
          </a:p>
          <a:p>
            <a:pPr>
              <a:lnSpc>
                <a:spcPct val="90000"/>
              </a:lnSpc>
            </a:pPr>
            <a:r>
              <a:rPr lang="en-US" sz="2400" u="sng"/>
              <a:t>insomnia</a:t>
            </a:r>
            <a:r>
              <a:rPr lang="en-US" sz="2400"/>
              <a:t> </a:t>
            </a:r>
          </a:p>
          <a:p>
            <a:pPr>
              <a:lnSpc>
                <a:spcPct val="90000"/>
              </a:lnSpc>
            </a:pPr>
            <a:r>
              <a:rPr lang="en-US" sz="2400"/>
              <a:t>eye irritation </a:t>
            </a:r>
          </a:p>
          <a:p>
            <a:pPr>
              <a:lnSpc>
                <a:spcPct val="90000"/>
              </a:lnSpc>
            </a:pPr>
            <a:r>
              <a:rPr lang="en-US" sz="2400"/>
              <a:t>protruding eyeballs (Grave's disease only)</a:t>
            </a:r>
          </a:p>
          <a:p>
            <a:pPr>
              <a:lnSpc>
                <a:spcPct val="90000"/>
              </a:lnSpc>
            </a:pPr>
            <a:endParaRPr lang="en-US" sz="2400"/>
          </a:p>
        </p:txBody>
      </p:sp>
      <p:sp>
        <p:nvSpPr>
          <p:cNvPr id="215044" name="Rectangle 4"/>
          <p:cNvSpPr>
            <a:spLocks noGrp="1" noChangeArrowheads="1"/>
          </p:cNvSpPr>
          <p:nvPr>
            <p:ph type="body" sz="half" idx="2"/>
          </p:nvPr>
        </p:nvSpPr>
        <p:spPr/>
        <p:txBody>
          <a:bodyPr/>
          <a:lstStyle/>
          <a:p>
            <a:pPr>
              <a:lnSpc>
                <a:spcPct val="90000"/>
              </a:lnSpc>
            </a:pPr>
            <a:r>
              <a:rPr lang="en-US" sz="2400"/>
              <a:t>diarrhea </a:t>
            </a:r>
          </a:p>
          <a:p>
            <a:pPr>
              <a:lnSpc>
                <a:spcPct val="90000"/>
              </a:lnSpc>
            </a:pPr>
            <a:r>
              <a:rPr lang="en-US" sz="2400"/>
              <a:t>itchy skin </a:t>
            </a:r>
          </a:p>
          <a:p>
            <a:pPr>
              <a:lnSpc>
                <a:spcPct val="90000"/>
              </a:lnSpc>
            </a:pPr>
            <a:r>
              <a:rPr lang="en-US" sz="2400"/>
              <a:t>unexplained weight loss despite increased appetite </a:t>
            </a:r>
          </a:p>
          <a:p>
            <a:pPr>
              <a:lnSpc>
                <a:spcPct val="90000"/>
              </a:lnSpc>
            </a:pPr>
            <a:r>
              <a:rPr lang="en-US" sz="2400"/>
              <a:t>heart palpitations </a:t>
            </a:r>
          </a:p>
          <a:p>
            <a:pPr>
              <a:lnSpc>
                <a:spcPct val="90000"/>
              </a:lnSpc>
            </a:pPr>
            <a:r>
              <a:rPr lang="en-US" sz="2400"/>
              <a:t>heat intolerance </a:t>
            </a:r>
          </a:p>
          <a:p>
            <a:pPr>
              <a:lnSpc>
                <a:spcPct val="90000"/>
              </a:lnSpc>
            </a:pPr>
            <a:r>
              <a:rPr lang="en-US" sz="2400"/>
              <a:t>increased sweating </a:t>
            </a:r>
          </a:p>
          <a:p>
            <a:pPr>
              <a:lnSpc>
                <a:spcPct val="90000"/>
              </a:lnSpc>
            </a:pPr>
            <a:r>
              <a:rPr lang="en-US" sz="2400"/>
              <a:t>muscle weakness </a:t>
            </a:r>
          </a:p>
          <a:p>
            <a:pPr>
              <a:lnSpc>
                <a:spcPct val="90000"/>
              </a:lnSpc>
            </a:pPr>
            <a:r>
              <a:rPr lang="en-US" sz="2400"/>
              <a:t>hair loss </a:t>
            </a:r>
          </a:p>
          <a:p>
            <a:pPr>
              <a:lnSpc>
                <a:spcPct val="90000"/>
              </a:lnSpc>
            </a:pPr>
            <a:r>
              <a:rPr lang="en-US" sz="2400"/>
              <a:t>increase in bowel movements </a:t>
            </a:r>
          </a:p>
          <a:p>
            <a:pPr>
              <a:lnSpc>
                <a:spcPct val="90000"/>
              </a:lnSpc>
            </a:pPr>
            <a:r>
              <a:rPr lang="en-US" sz="2400"/>
              <a:t>decrease in menstrual periods </a:t>
            </a:r>
          </a:p>
          <a:p>
            <a:pPr>
              <a:lnSpc>
                <a:spcPct val="90000"/>
              </a:lnSpc>
            </a:pPr>
            <a:endParaRPr lang="en-US" sz="240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800" i="1"/>
              <a:t>Thyroidectomy</a:t>
            </a:r>
          </a:p>
        </p:txBody>
      </p:sp>
      <p:sp>
        <p:nvSpPr>
          <p:cNvPr id="4099" name="Rectangle 3"/>
          <p:cNvSpPr>
            <a:spLocks noGrp="1" noChangeArrowheads="1"/>
          </p:cNvSpPr>
          <p:nvPr>
            <p:ph type="body" idx="1"/>
          </p:nvPr>
        </p:nvSpPr>
        <p:spPr/>
        <p:txBody>
          <a:bodyPr/>
          <a:lstStyle/>
          <a:p>
            <a:pPr>
              <a:buFontTx/>
              <a:buNone/>
            </a:pPr>
            <a:r>
              <a:rPr lang="en-US" sz="3300" b="1" u="sng"/>
              <a:t>Wound Classification</a:t>
            </a:r>
            <a:r>
              <a:rPr lang="en-US" sz="3300"/>
              <a:t>: 1</a:t>
            </a:r>
          </a:p>
          <a:p>
            <a:pPr lvl="1"/>
            <a:endParaRPr lang="en-US"/>
          </a:p>
          <a:p>
            <a:endParaRPr lang="en-US"/>
          </a:p>
          <a:p>
            <a:pPr lvl="1"/>
            <a:endParaRPr lang="en-US"/>
          </a:p>
          <a:p>
            <a:pPr lvl="1">
              <a:buFontTx/>
              <a:buNone/>
            </a:pPr>
            <a:endParaRPr lang="en-US"/>
          </a:p>
          <a:p>
            <a:pPr>
              <a:buFontTx/>
              <a:buNone/>
            </a:pPr>
            <a:endParaRPr lang="en-US" sz="2400"/>
          </a:p>
          <a:p>
            <a:pPr>
              <a:buFontTx/>
              <a:buNone/>
            </a:pPr>
            <a:endParaRPr lang="en-US" sz="240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Operative Sequence</a:t>
            </a:r>
          </a:p>
        </p:txBody>
      </p:sp>
      <p:sp>
        <p:nvSpPr>
          <p:cNvPr id="3075" name="Rectangle 3"/>
          <p:cNvSpPr>
            <a:spLocks noGrp="1" noChangeArrowheads="1"/>
          </p:cNvSpPr>
          <p:nvPr>
            <p:ph type="body" idx="1"/>
          </p:nvPr>
        </p:nvSpPr>
        <p:spPr/>
        <p:txBody>
          <a:bodyPr/>
          <a:lstStyle/>
          <a:p>
            <a:pPr>
              <a:lnSpc>
                <a:spcPct val="80000"/>
              </a:lnSpc>
            </a:pPr>
            <a:r>
              <a:rPr lang="en-US" sz="2800"/>
              <a:t>1- Incision</a:t>
            </a:r>
          </a:p>
          <a:p>
            <a:pPr>
              <a:lnSpc>
                <a:spcPct val="80000"/>
              </a:lnSpc>
            </a:pPr>
            <a:r>
              <a:rPr lang="en-US" sz="2800"/>
              <a:t>2- Hemostasis</a:t>
            </a:r>
          </a:p>
          <a:p>
            <a:pPr>
              <a:lnSpc>
                <a:spcPct val="80000"/>
              </a:lnSpc>
            </a:pPr>
            <a:r>
              <a:rPr lang="en-US" sz="2800"/>
              <a:t>3- Dissection </a:t>
            </a:r>
          </a:p>
          <a:p>
            <a:pPr>
              <a:lnSpc>
                <a:spcPct val="80000"/>
              </a:lnSpc>
            </a:pPr>
            <a:r>
              <a:rPr lang="en-US" sz="2800"/>
              <a:t>4- Exposure</a:t>
            </a:r>
          </a:p>
          <a:p>
            <a:pPr>
              <a:lnSpc>
                <a:spcPct val="80000"/>
              </a:lnSpc>
            </a:pPr>
            <a:r>
              <a:rPr lang="en-US" sz="2800"/>
              <a:t>5- Procedure (Specimen Collection possible)</a:t>
            </a:r>
          </a:p>
          <a:p>
            <a:pPr>
              <a:lnSpc>
                <a:spcPct val="80000"/>
              </a:lnSpc>
            </a:pPr>
            <a:r>
              <a:rPr lang="en-US" sz="2800"/>
              <a:t>6- Hemostasis </a:t>
            </a:r>
          </a:p>
          <a:p>
            <a:pPr>
              <a:lnSpc>
                <a:spcPct val="80000"/>
              </a:lnSpc>
            </a:pPr>
            <a:r>
              <a:rPr lang="en-US" sz="2800"/>
              <a:t>7- Irrigation	</a:t>
            </a:r>
          </a:p>
          <a:p>
            <a:pPr>
              <a:lnSpc>
                <a:spcPct val="80000"/>
              </a:lnSpc>
            </a:pPr>
            <a:r>
              <a:rPr lang="en-US" sz="2800"/>
              <a:t>8- Closure</a:t>
            </a:r>
          </a:p>
          <a:p>
            <a:pPr>
              <a:lnSpc>
                <a:spcPct val="80000"/>
              </a:lnSpc>
            </a:pPr>
            <a:r>
              <a:rPr lang="en-US" sz="2800"/>
              <a:t>9- Dressing Application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Operative Sequence</a:t>
            </a:r>
          </a:p>
        </p:txBody>
      </p:sp>
      <p:sp>
        <p:nvSpPr>
          <p:cNvPr id="3075" name="Rectangle 3"/>
          <p:cNvSpPr>
            <a:spLocks noGrp="1" noChangeArrowheads="1"/>
          </p:cNvSpPr>
          <p:nvPr>
            <p:ph type="body" idx="1"/>
          </p:nvPr>
        </p:nvSpPr>
        <p:spPr/>
        <p:txBody>
          <a:bodyPr/>
          <a:lstStyle/>
          <a:p>
            <a:pPr>
              <a:lnSpc>
                <a:spcPct val="80000"/>
              </a:lnSpc>
            </a:pPr>
            <a:r>
              <a:rPr lang="en-US" sz="2400"/>
              <a:t>1- Incision</a:t>
            </a:r>
          </a:p>
          <a:p>
            <a:pPr>
              <a:lnSpc>
                <a:spcPct val="80000"/>
              </a:lnSpc>
            </a:pPr>
            <a:r>
              <a:rPr lang="en-US" sz="2400"/>
              <a:t>2- Hemostasis</a:t>
            </a:r>
          </a:p>
          <a:p>
            <a:pPr>
              <a:lnSpc>
                <a:spcPct val="80000"/>
              </a:lnSpc>
            </a:pPr>
            <a:r>
              <a:rPr lang="en-US" sz="2400"/>
              <a:t>3- Dissection </a:t>
            </a:r>
          </a:p>
          <a:p>
            <a:pPr>
              <a:lnSpc>
                <a:spcPct val="80000"/>
              </a:lnSpc>
            </a:pPr>
            <a:r>
              <a:rPr lang="en-US" sz="2400"/>
              <a:t>4- Exposure</a:t>
            </a:r>
          </a:p>
          <a:p>
            <a:pPr>
              <a:lnSpc>
                <a:spcPct val="80000"/>
              </a:lnSpc>
            </a:pPr>
            <a:r>
              <a:rPr lang="en-US" sz="2400"/>
              <a:t>5- Procedure (Specimen Collection possible)</a:t>
            </a:r>
          </a:p>
          <a:p>
            <a:pPr>
              <a:lnSpc>
                <a:spcPct val="80000"/>
              </a:lnSpc>
            </a:pPr>
            <a:r>
              <a:rPr lang="en-US" sz="2400"/>
              <a:t>6- Hemostasis </a:t>
            </a:r>
          </a:p>
          <a:p>
            <a:pPr>
              <a:lnSpc>
                <a:spcPct val="80000"/>
              </a:lnSpc>
            </a:pPr>
            <a:r>
              <a:rPr lang="en-US" sz="2400"/>
              <a:t>7- Irrigation	</a:t>
            </a:r>
          </a:p>
          <a:p>
            <a:pPr>
              <a:lnSpc>
                <a:spcPct val="80000"/>
              </a:lnSpc>
            </a:pPr>
            <a:r>
              <a:rPr lang="en-US" sz="2400"/>
              <a:t>8- Closure</a:t>
            </a:r>
          </a:p>
          <a:p>
            <a:pPr>
              <a:lnSpc>
                <a:spcPct val="80000"/>
              </a:lnSpc>
            </a:pPr>
            <a:r>
              <a:rPr lang="en-US" sz="2400"/>
              <a:t>9- Dressing Application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800" i="1"/>
              <a:t>Thyroidectomy</a:t>
            </a:r>
          </a:p>
        </p:txBody>
      </p:sp>
      <p:sp>
        <p:nvSpPr>
          <p:cNvPr id="5123" name="Rectangle 3"/>
          <p:cNvSpPr>
            <a:spLocks noGrp="1" noChangeArrowheads="1"/>
          </p:cNvSpPr>
          <p:nvPr>
            <p:ph type="body" idx="1"/>
          </p:nvPr>
        </p:nvSpPr>
        <p:spPr/>
        <p:txBody>
          <a:bodyPr/>
          <a:lstStyle/>
          <a:p>
            <a:pPr>
              <a:lnSpc>
                <a:spcPct val="90000"/>
              </a:lnSpc>
            </a:pPr>
            <a:r>
              <a:rPr lang="en-US" sz="2400" b="1" u="sng"/>
              <a:t>Instrumentation</a:t>
            </a:r>
            <a:r>
              <a:rPr lang="en-US" sz="2400"/>
              <a:t>:  Thyroid tray, Major Head and Neck Tray if your facility has one. Have Bipolar cautery available.  Have  Nerve Stimulator available.</a:t>
            </a:r>
          </a:p>
          <a:p>
            <a:pPr>
              <a:lnSpc>
                <a:spcPct val="90000"/>
              </a:lnSpc>
              <a:buFontTx/>
              <a:buNone/>
            </a:pPr>
            <a:endParaRPr lang="en-US" sz="2400"/>
          </a:p>
          <a:p>
            <a:pPr>
              <a:lnSpc>
                <a:spcPct val="90000"/>
              </a:lnSpc>
            </a:pPr>
            <a:r>
              <a:rPr lang="en-US" sz="2400" b="1" u="sng"/>
              <a:t>Positioning</a:t>
            </a:r>
            <a:r>
              <a:rPr lang="en-US" sz="2400"/>
              <a:t>: The patient is in supine position arms tucked, neck hyper extended. Roll placed under pt shoulders.</a:t>
            </a:r>
          </a:p>
          <a:p>
            <a:pPr>
              <a:lnSpc>
                <a:spcPct val="90000"/>
              </a:lnSpc>
              <a:buFontTx/>
              <a:buNone/>
            </a:pPr>
            <a:endParaRPr lang="en-US" sz="2400"/>
          </a:p>
          <a:p>
            <a:pPr>
              <a:lnSpc>
                <a:spcPct val="90000"/>
              </a:lnSpc>
            </a:pPr>
            <a:r>
              <a:rPr lang="en-US" sz="2400" b="1" u="sng"/>
              <a:t>Prepping</a:t>
            </a:r>
            <a:r>
              <a:rPr lang="en-US" sz="2400"/>
              <a:t>: Surgeon preference.  Duraprep, Hibiclense or a Betadine Prep Kit.  Prep from chin to top of chest, far lateral on both sides.</a:t>
            </a:r>
          </a:p>
          <a:p>
            <a:pPr>
              <a:lnSpc>
                <a:spcPct val="90000"/>
              </a:lnSpc>
              <a:buFontTx/>
              <a:buNone/>
            </a:pPr>
            <a:endParaRPr lang="en-US" sz="2400"/>
          </a:p>
          <a:p>
            <a:pPr>
              <a:lnSpc>
                <a:spcPct val="90000"/>
              </a:lnSpc>
            </a:pPr>
            <a:r>
              <a:rPr lang="en-US" sz="2400" b="1" u="sng"/>
              <a:t>Draping</a:t>
            </a:r>
            <a:r>
              <a:rPr lang="en-US" sz="2400"/>
              <a:t>: 4 towels and a lap drape.  Ask about towel clips. Down sheet if needed.</a:t>
            </a:r>
          </a:p>
          <a:p>
            <a:pPr>
              <a:lnSpc>
                <a:spcPct val="90000"/>
              </a:lnSpc>
              <a:buFontTx/>
              <a:buNone/>
            </a:pPr>
            <a:endParaRPr lang="en-US" sz="240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i="1"/>
              <a:t>Thyroidectomy</a:t>
            </a:r>
            <a:r>
              <a:rPr lang="en-US" sz="4000"/>
              <a:t> </a:t>
            </a:r>
            <a:br>
              <a:rPr lang="en-US" sz="4000"/>
            </a:br>
            <a:r>
              <a:rPr lang="en-US" sz="2600"/>
              <a:t>Begin your Operative Sequence</a:t>
            </a:r>
          </a:p>
        </p:txBody>
      </p:sp>
      <p:sp>
        <p:nvSpPr>
          <p:cNvPr id="8197" name="Rectangle 5"/>
          <p:cNvSpPr>
            <a:spLocks noGrp="1" noChangeArrowheads="1"/>
          </p:cNvSpPr>
          <p:nvPr>
            <p:ph type="body" sz="half" idx="1"/>
          </p:nvPr>
        </p:nvSpPr>
        <p:spPr>
          <a:xfrm>
            <a:off x="0" y="1676400"/>
            <a:ext cx="4495800" cy="4800600"/>
          </a:xfrm>
        </p:spPr>
        <p:txBody>
          <a:bodyPr/>
          <a:lstStyle/>
          <a:p>
            <a:pPr>
              <a:lnSpc>
                <a:spcPct val="90000"/>
              </a:lnSpc>
            </a:pPr>
            <a:r>
              <a:rPr lang="en-US" sz="2800" b="1" u="sng"/>
              <a:t>Incision</a:t>
            </a:r>
            <a:r>
              <a:rPr lang="en-US" sz="2800"/>
              <a:t>: </a:t>
            </a:r>
          </a:p>
          <a:p>
            <a:pPr lvl="1">
              <a:lnSpc>
                <a:spcPct val="90000"/>
              </a:lnSpc>
            </a:pPr>
            <a:r>
              <a:rPr lang="en-US" sz="2400"/>
              <a:t>Made with 10kb in midline of neck. Preferably in the normal skin crease.</a:t>
            </a:r>
          </a:p>
          <a:p>
            <a:pPr>
              <a:lnSpc>
                <a:spcPct val="90000"/>
              </a:lnSpc>
            </a:pPr>
            <a:endParaRPr lang="en-US" sz="2800"/>
          </a:p>
          <a:p>
            <a:pPr>
              <a:lnSpc>
                <a:spcPct val="90000"/>
              </a:lnSpc>
            </a:pPr>
            <a:endParaRPr lang="en-US" sz="2800"/>
          </a:p>
          <a:p>
            <a:pPr>
              <a:lnSpc>
                <a:spcPct val="90000"/>
              </a:lnSpc>
            </a:pPr>
            <a:r>
              <a:rPr lang="en-US" sz="2800" b="1" u="sng"/>
              <a:t>Hemostasis</a:t>
            </a:r>
            <a:r>
              <a:rPr lang="en-US" sz="2800"/>
              <a:t>:</a:t>
            </a:r>
          </a:p>
          <a:p>
            <a:pPr lvl="1">
              <a:lnSpc>
                <a:spcPct val="90000"/>
              </a:lnSpc>
            </a:pPr>
            <a:r>
              <a:rPr lang="en-US" sz="2400"/>
              <a:t>Bovie, hemoclips, ties</a:t>
            </a:r>
          </a:p>
        </p:txBody>
      </p:sp>
      <p:sp>
        <p:nvSpPr>
          <p:cNvPr id="8223" name="Rectangle 31"/>
          <p:cNvSpPr>
            <a:spLocks noGrp="1" noChangeArrowheads="1"/>
          </p:cNvSpPr>
          <p:nvPr>
            <p:ph sz="half" idx="2"/>
          </p:nvPr>
        </p:nvSpPr>
        <p:spPr>
          <a:xfrm>
            <a:off x="4670425" y="1524000"/>
            <a:ext cx="4325938" cy="4657725"/>
          </a:xfrm>
        </p:spPr>
        <p:txBody>
          <a:bodyPr/>
          <a:lstStyle/>
          <a:p>
            <a:endParaRPr lang="en-US" sz="2800"/>
          </a:p>
        </p:txBody>
      </p:sp>
      <p:pic>
        <p:nvPicPr>
          <p:cNvPr id="8233" name="Picture 41" descr="5 - Benign Thyroid Nodule"/>
          <p:cNvPicPr>
            <a:picLocks noChangeAspect="1" noChangeArrowheads="1"/>
          </p:cNvPicPr>
          <p:nvPr/>
        </p:nvPicPr>
        <p:blipFill>
          <a:blip r:embed="rId3" cstate="print"/>
          <a:srcRect/>
          <a:stretch>
            <a:fillRect/>
          </a:stretch>
        </p:blipFill>
        <p:spPr bwMode="auto">
          <a:xfrm>
            <a:off x="4953000" y="2514600"/>
            <a:ext cx="3657600" cy="27432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i="1"/>
              <a:t>Thyroidectomy</a:t>
            </a:r>
            <a:r>
              <a:rPr lang="en-US" sz="4000"/>
              <a:t> </a:t>
            </a:r>
            <a:br>
              <a:rPr lang="en-US" sz="4000"/>
            </a:br>
            <a:r>
              <a:rPr lang="en-US" sz="2600"/>
              <a:t>cont. Operative Sequence</a:t>
            </a:r>
          </a:p>
        </p:txBody>
      </p:sp>
      <p:sp>
        <p:nvSpPr>
          <p:cNvPr id="7171" name="Rectangle 3"/>
          <p:cNvSpPr>
            <a:spLocks noGrp="1" noChangeArrowheads="1"/>
          </p:cNvSpPr>
          <p:nvPr>
            <p:ph type="body" sz="half" idx="1"/>
          </p:nvPr>
        </p:nvSpPr>
        <p:spPr>
          <a:xfrm>
            <a:off x="182563" y="1524000"/>
            <a:ext cx="4325937" cy="4657725"/>
          </a:xfrm>
        </p:spPr>
        <p:txBody>
          <a:bodyPr/>
          <a:lstStyle/>
          <a:p>
            <a:endParaRPr lang="en-US" sz="2500"/>
          </a:p>
          <a:p>
            <a:r>
              <a:rPr lang="en-US" sz="2500" b="1" u="sng"/>
              <a:t>Dissection and Exposure</a:t>
            </a:r>
            <a:r>
              <a:rPr lang="en-US" sz="2500"/>
              <a:t>:  Must raise the skin flaps. Have double pronged skin hooks available, Army-Navy’s, Volkmans etc.</a:t>
            </a:r>
          </a:p>
          <a:p>
            <a:r>
              <a:rPr lang="en-US" sz="2500"/>
              <a:t>Metz scissors, skin flaps are dissected superiorly to the level of the cricoid cartilage and post. to the sternoclavicular joint</a:t>
            </a:r>
          </a:p>
          <a:p>
            <a:pPr lvl="1"/>
            <a:endParaRPr lang="en-US" sz="2100"/>
          </a:p>
        </p:txBody>
      </p:sp>
      <p:sp>
        <p:nvSpPr>
          <p:cNvPr id="7191" name="Rectangle 23"/>
          <p:cNvSpPr>
            <a:spLocks noGrp="1" noChangeArrowheads="1"/>
          </p:cNvSpPr>
          <p:nvPr>
            <p:ph sz="half" idx="2"/>
          </p:nvPr>
        </p:nvSpPr>
        <p:spPr/>
        <p:txBody>
          <a:bodyPr/>
          <a:lstStyle/>
          <a:p>
            <a:endParaRPr lang="en-US" sz="2800"/>
          </a:p>
        </p:txBody>
      </p:sp>
      <p:pic>
        <p:nvPicPr>
          <p:cNvPr id="7193" name="Picture 25" descr="7408sc-fig1"/>
          <p:cNvPicPr>
            <a:picLocks noChangeAspect="1" noChangeArrowheads="1"/>
          </p:cNvPicPr>
          <p:nvPr/>
        </p:nvPicPr>
        <p:blipFill>
          <a:blip r:embed="rId3" cstate="print"/>
          <a:srcRect/>
          <a:stretch>
            <a:fillRect/>
          </a:stretch>
        </p:blipFill>
        <p:spPr bwMode="auto">
          <a:xfrm>
            <a:off x="4648200" y="2362200"/>
            <a:ext cx="4343400" cy="295275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sz="3900" i="1"/>
              <a:t>Thyroidectomy</a:t>
            </a:r>
            <a:r>
              <a:rPr lang="en-US" sz="3900"/>
              <a:t> </a:t>
            </a:r>
            <a:br>
              <a:rPr lang="en-US" sz="3900"/>
            </a:br>
            <a:r>
              <a:rPr lang="en-US" sz="2600"/>
              <a:t>cont. Operative Sequence</a:t>
            </a:r>
          </a:p>
        </p:txBody>
      </p:sp>
      <p:sp>
        <p:nvSpPr>
          <p:cNvPr id="194563" name="Rectangle 3"/>
          <p:cNvSpPr>
            <a:spLocks noGrp="1" noChangeArrowheads="1"/>
          </p:cNvSpPr>
          <p:nvPr>
            <p:ph type="body" idx="1"/>
          </p:nvPr>
        </p:nvSpPr>
        <p:spPr/>
        <p:txBody>
          <a:bodyPr/>
          <a:lstStyle/>
          <a:p>
            <a:r>
              <a:rPr lang="en-US" sz="3300" b="1" u="sng"/>
              <a:t>Exploration and Isolation:</a:t>
            </a:r>
          </a:p>
          <a:p>
            <a:pPr lvl="1"/>
            <a:r>
              <a:rPr lang="en-US" sz="2900"/>
              <a:t>Fascia in the midline is incised (15 kb).</a:t>
            </a:r>
          </a:p>
          <a:p>
            <a:pPr lvl="1"/>
            <a:r>
              <a:rPr lang="en-US" sz="2900"/>
              <a:t>Strap muscles are identified and divided.</a:t>
            </a:r>
          </a:p>
          <a:p>
            <a:pPr lvl="1"/>
            <a:r>
              <a:rPr lang="en-US" sz="2900"/>
              <a:t>Divide the inferior and middle thyroid veins (will need clips or silk sutures).</a:t>
            </a:r>
          </a:p>
          <a:p>
            <a:pPr lvl="1"/>
            <a:r>
              <a:rPr lang="en-US" sz="2900"/>
              <a:t>Divide the superior and inferior thyroid arteries (will need clips or silk sutures again).</a:t>
            </a:r>
          </a:p>
          <a:p>
            <a:pPr lvl="1"/>
            <a:r>
              <a:rPr lang="en-US" sz="2900"/>
              <a:t>Next we will dissect the recurrent laryngeal nerves.</a:t>
            </a:r>
          </a:p>
          <a:p>
            <a:endParaRPr lang="en-US" sz="29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i="1"/>
              <a:t>Thyroidectomy</a:t>
            </a:r>
            <a:r>
              <a:rPr lang="en-US" sz="4000"/>
              <a:t> </a:t>
            </a:r>
            <a:br>
              <a:rPr lang="en-US" sz="4000"/>
            </a:br>
            <a:r>
              <a:rPr lang="en-US" sz="2600"/>
              <a:t>cont. Operative Sequence</a:t>
            </a:r>
          </a:p>
        </p:txBody>
      </p:sp>
      <p:sp>
        <p:nvSpPr>
          <p:cNvPr id="107523" name="Rectangle 3"/>
          <p:cNvSpPr>
            <a:spLocks noGrp="1" noChangeArrowheads="1"/>
          </p:cNvSpPr>
          <p:nvPr>
            <p:ph type="body" sz="half" idx="1"/>
          </p:nvPr>
        </p:nvSpPr>
        <p:spPr>
          <a:xfrm>
            <a:off x="182563" y="1524000"/>
            <a:ext cx="4319587" cy="4657725"/>
          </a:xfrm>
        </p:spPr>
        <p:txBody>
          <a:bodyPr/>
          <a:lstStyle/>
          <a:p>
            <a:r>
              <a:rPr lang="en-US" sz="2400" b="1" dirty="0"/>
              <a:t>Surgical Repair/Removal/Specimen Collection</a:t>
            </a:r>
            <a:r>
              <a:rPr lang="en-US" sz="2400" dirty="0"/>
              <a:t>:</a:t>
            </a:r>
          </a:p>
          <a:p>
            <a:pPr lvl="1"/>
            <a:r>
              <a:rPr lang="en-US" sz="2000" dirty="0"/>
              <a:t>Pass </a:t>
            </a:r>
            <a:r>
              <a:rPr lang="en-US" sz="2000" dirty="0" err="1"/>
              <a:t>Lahey</a:t>
            </a:r>
            <a:r>
              <a:rPr lang="en-US" sz="2000" dirty="0"/>
              <a:t> or Allis clamps, Metz and smooth forceps for grasping the body of the thyroid gland.</a:t>
            </a:r>
          </a:p>
          <a:p>
            <a:pPr lvl="1"/>
            <a:r>
              <a:rPr lang="en-US" sz="2000" dirty="0"/>
              <a:t>The thyroid lobe is elevated and freed from the trachea (Metz and smooth forceps like Gerald's or </a:t>
            </a:r>
            <a:r>
              <a:rPr lang="en-US" sz="2000" dirty="0" err="1"/>
              <a:t>Dekakeys</a:t>
            </a:r>
            <a:r>
              <a:rPr lang="en-US" sz="2000" dirty="0" smtClean="0"/>
              <a:t>)</a:t>
            </a:r>
            <a:endParaRPr lang="en-US" sz="2400" dirty="0"/>
          </a:p>
        </p:txBody>
      </p:sp>
      <p:pic>
        <p:nvPicPr>
          <p:cNvPr id="107537" name="Picture 17"/>
          <p:cNvPicPr>
            <a:picLocks noGrp="1" noChangeAspect="1" noChangeArrowheads="1"/>
          </p:cNvPicPr>
          <p:nvPr>
            <p:ph sz="half" idx="2"/>
          </p:nvPr>
        </p:nvPicPr>
        <p:blipFill>
          <a:blip r:embed="rId3" cstate="print"/>
          <a:srcRect/>
          <a:stretch>
            <a:fillRect/>
          </a:stretch>
        </p:blipFill>
        <p:spPr>
          <a:xfrm>
            <a:off x="4670425" y="2093913"/>
            <a:ext cx="4325938" cy="3516312"/>
          </a:xfrm>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2900" i="1"/>
              <a:t>Thyroidectomy</a:t>
            </a:r>
            <a:r>
              <a:rPr lang="en-US" sz="2900"/>
              <a:t> </a:t>
            </a:r>
            <a:br>
              <a:rPr lang="en-US" sz="2900"/>
            </a:br>
            <a:r>
              <a:rPr lang="en-US" sz="2900"/>
              <a:t>cont. Operative Sequence</a:t>
            </a:r>
          </a:p>
        </p:txBody>
      </p:sp>
      <p:sp>
        <p:nvSpPr>
          <p:cNvPr id="118787" name="Rectangle 3"/>
          <p:cNvSpPr>
            <a:spLocks noGrp="1" noChangeArrowheads="1"/>
          </p:cNvSpPr>
          <p:nvPr>
            <p:ph type="body" sz="half" idx="1"/>
          </p:nvPr>
        </p:nvSpPr>
        <p:spPr>
          <a:xfrm>
            <a:off x="182563" y="1524000"/>
            <a:ext cx="4319587" cy="4657725"/>
          </a:xfrm>
        </p:spPr>
        <p:txBody>
          <a:bodyPr/>
          <a:lstStyle/>
          <a:p>
            <a:pPr>
              <a:lnSpc>
                <a:spcPct val="80000"/>
              </a:lnSpc>
            </a:pPr>
            <a:r>
              <a:rPr lang="en-US" b="1"/>
              <a:t>Surgical Repair</a:t>
            </a:r>
            <a:r>
              <a:rPr lang="en-US" sz="2600" b="1"/>
              <a:t>:</a:t>
            </a:r>
          </a:p>
          <a:p>
            <a:pPr>
              <a:lnSpc>
                <a:spcPct val="80000"/>
              </a:lnSpc>
              <a:buFontTx/>
              <a:buNone/>
            </a:pPr>
            <a:endParaRPr lang="en-US" sz="2600" b="1"/>
          </a:p>
          <a:p>
            <a:pPr>
              <a:lnSpc>
                <a:spcPct val="80000"/>
              </a:lnSpc>
            </a:pPr>
            <a:r>
              <a:rPr lang="en-US" sz="2600" b="1"/>
              <a:t>Now we have to divide and isolate the thyroid isthmus from the trachea.</a:t>
            </a:r>
          </a:p>
          <a:p>
            <a:pPr>
              <a:lnSpc>
                <a:spcPct val="80000"/>
              </a:lnSpc>
            </a:pPr>
            <a:endParaRPr lang="en-US" sz="2600" b="1"/>
          </a:p>
          <a:p>
            <a:pPr>
              <a:lnSpc>
                <a:spcPct val="80000"/>
              </a:lnSpc>
            </a:pPr>
            <a:r>
              <a:rPr lang="en-US" sz="2600" b="1"/>
              <a:t>Provide Metz and be ready for a specimen.</a:t>
            </a:r>
          </a:p>
          <a:p>
            <a:pPr>
              <a:lnSpc>
                <a:spcPct val="80000"/>
              </a:lnSpc>
            </a:pPr>
            <a:endParaRPr lang="en-US" sz="2600" b="1"/>
          </a:p>
          <a:p>
            <a:pPr>
              <a:lnSpc>
                <a:spcPct val="80000"/>
              </a:lnSpc>
            </a:pPr>
            <a:endParaRPr lang="en-US" sz="2200"/>
          </a:p>
          <a:p>
            <a:pPr lvl="1">
              <a:lnSpc>
                <a:spcPct val="80000"/>
              </a:lnSpc>
            </a:pPr>
            <a:endParaRPr lang="en-US" sz="2000"/>
          </a:p>
        </p:txBody>
      </p:sp>
      <p:sp>
        <p:nvSpPr>
          <p:cNvPr id="118788" name="Rectangle 4"/>
          <p:cNvSpPr>
            <a:spLocks noGrp="1" noChangeArrowheads="1"/>
          </p:cNvSpPr>
          <p:nvPr>
            <p:ph sz="half" idx="2"/>
          </p:nvPr>
        </p:nvSpPr>
        <p:spPr>
          <a:xfrm>
            <a:off x="4676775" y="1524000"/>
            <a:ext cx="4319588" cy="4657725"/>
          </a:xfrm>
        </p:spPr>
        <p:txBody>
          <a:bodyPr/>
          <a:lstStyle/>
          <a:p>
            <a:pPr>
              <a:lnSpc>
                <a:spcPct val="80000"/>
              </a:lnSpc>
            </a:pPr>
            <a:endParaRPr lang="en-US" sz="2400"/>
          </a:p>
        </p:txBody>
      </p:sp>
      <p:pic>
        <p:nvPicPr>
          <p:cNvPr id="118800" name="Picture 16" descr="EndocrineThyroid"/>
          <p:cNvPicPr>
            <a:picLocks noChangeAspect="1" noChangeArrowheads="1"/>
          </p:cNvPicPr>
          <p:nvPr/>
        </p:nvPicPr>
        <p:blipFill>
          <a:blip r:embed="rId3" cstate="print"/>
          <a:srcRect/>
          <a:stretch>
            <a:fillRect/>
          </a:stretch>
        </p:blipFill>
        <p:spPr bwMode="auto">
          <a:xfrm>
            <a:off x="4648200" y="1524000"/>
            <a:ext cx="4070350" cy="4764088"/>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i="1" dirty="0" err="1"/>
              <a:t>Thyroidectomy</a:t>
            </a:r>
            <a:r>
              <a:rPr lang="en-US" sz="4000" dirty="0"/>
              <a:t> </a:t>
            </a:r>
            <a:br>
              <a:rPr lang="en-US" sz="4000" dirty="0"/>
            </a:br>
            <a:r>
              <a:rPr lang="en-US" sz="2600" dirty="0"/>
              <a:t>cont. Operative Sequence</a:t>
            </a:r>
          </a:p>
        </p:txBody>
      </p:sp>
      <p:sp>
        <p:nvSpPr>
          <p:cNvPr id="19459" name="Rectangle 3"/>
          <p:cNvSpPr>
            <a:spLocks noGrp="1" noChangeArrowheads="1"/>
          </p:cNvSpPr>
          <p:nvPr>
            <p:ph type="body" idx="1"/>
          </p:nvPr>
        </p:nvSpPr>
        <p:spPr>
          <a:xfrm>
            <a:off x="263525" y="1681163"/>
            <a:ext cx="8732838" cy="4500562"/>
          </a:xfrm>
        </p:spPr>
        <p:txBody>
          <a:bodyPr/>
          <a:lstStyle/>
          <a:p>
            <a:pPr>
              <a:lnSpc>
                <a:spcPct val="90000"/>
              </a:lnSpc>
            </a:pPr>
            <a:r>
              <a:rPr lang="en-US" sz="2800" b="1" u="sng" dirty="0"/>
              <a:t>Hemostasis and Irrigation:</a:t>
            </a:r>
          </a:p>
          <a:p>
            <a:pPr lvl="1">
              <a:lnSpc>
                <a:spcPct val="90000"/>
              </a:lnSpc>
            </a:pPr>
            <a:r>
              <a:rPr lang="en-US" sz="2400" dirty="0"/>
              <a:t>NACL and bovie.  A closed drain system might be required.</a:t>
            </a:r>
          </a:p>
          <a:p>
            <a:pPr lvl="1">
              <a:lnSpc>
                <a:spcPct val="90000"/>
              </a:lnSpc>
            </a:pPr>
            <a:endParaRPr lang="en-US" sz="2200" dirty="0"/>
          </a:p>
          <a:p>
            <a:pPr>
              <a:lnSpc>
                <a:spcPct val="90000"/>
              </a:lnSpc>
            </a:pPr>
            <a:r>
              <a:rPr lang="en-US" sz="2800" b="1" u="sng" dirty="0"/>
              <a:t>Closure</a:t>
            </a:r>
            <a:r>
              <a:rPr lang="en-US" sz="2800" dirty="0"/>
              <a:t>: Vicryl and Nylon on cutting needle for drain stitch</a:t>
            </a:r>
            <a:r>
              <a:rPr lang="en-US" sz="2800" dirty="0" smtClean="0"/>
              <a:t>.</a:t>
            </a:r>
          </a:p>
          <a:p>
            <a:pPr>
              <a:lnSpc>
                <a:spcPct val="90000"/>
              </a:lnSpc>
            </a:pPr>
            <a:endParaRPr lang="en-US" sz="2800" dirty="0" smtClean="0"/>
          </a:p>
          <a:p>
            <a:pPr>
              <a:lnSpc>
                <a:spcPct val="90000"/>
              </a:lnSpc>
            </a:pPr>
            <a:r>
              <a:rPr lang="en-US" sz="2800" dirty="0" err="1" smtClean="0">
                <a:hlinkClick r:id="rId3"/>
              </a:rPr>
              <a:t>Thyroidectomy</a:t>
            </a:r>
            <a:r>
              <a:rPr lang="en-US" sz="2800" dirty="0" smtClean="0">
                <a:hlinkClick r:id="rId3"/>
              </a:rPr>
              <a:t>  Video - </a:t>
            </a:r>
            <a:r>
              <a:rPr lang="en-US" sz="2800" dirty="0" err="1" smtClean="0">
                <a:hlinkClick r:id="rId3"/>
              </a:rPr>
              <a:t>eesedu</a:t>
            </a:r>
            <a:endParaRPr lang="en-US" sz="2800" dirty="0"/>
          </a:p>
          <a:p>
            <a:pPr>
              <a:lnSpc>
                <a:spcPct val="90000"/>
              </a:lnSpc>
              <a:buFontTx/>
              <a:buNone/>
            </a:pPr>
            <a:endParaRPr lang="en-US" sz="2800" dirty="0"/>
          </a:p>
          <a:p>
            <a:pPr lvl="1">
              <a:lnSpc>
                <a:spcPct val="90000"/>
              </a:lnSpc>
              <a:buFontTx/>
              <a:buNone/>
            </a:pPr>
            <a:endParaRPr lang="en-US" sz="2400" dirty="0"/>
          </a:p>
          <a:p>
            <a:pPr>
              <a:lnSpc>
                <a:spcPct val="90000"/>
              </a:lnSpc>
              <a:buFontTx/>
              <a:buNone/>
            </a:pPr>
            <a:endParaRPr lang="en-US" sz="26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t>Parathyroidectomy</a:t>
            </a:r>
          </a:p>
        </p:txBody>
      </p:sp>
      <p:sp>
        <p:nvSpPr>
          <p:cNvPr id="221187" name="Rectangle 3"/>
          <p:cNvSpPr>
            <a:spLocks noGrp="1" noChangeArrowheads="1"/>
          </p:cNvSpPr>
          <p:nvPr>
            <p:ph type="body" idx="1"/>
          </p:nvPr>
        </p:nvSpPr>
        <p:spPr/>
        <p:txBody>
          <a:bodyPr/>
          <a:lstStyle/>
          <a:p>
            <a:r>
              <a:rPr lang="en-US"/>
              <a:t>The parathyroid glands are four, small, pea-shaped glands that are located in the neck on either side of the trachea (the main airway) and next to the thyroid gland. In most cases there are two glands on each side of the trachea, an inferior and a superior gland. Fewer than four or more than four glands may be present, and sometimes a gland(s) may be in an unusual location.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idx="4294967295"/>
          </p:nvPr>
        </p:nvSpPr>
        <p:spPr>
          <a:xfrm>
            <a:off x="341313" y="228600"/>
            <a:ext cx="8802687" cy="1219200"/>
          </a:xfrm>
        </p:spPr>
        <p:txBody>
          <a:bodyPr/>
          <a:lstStyle/>
          <a:p>
            <a:endParaRPr lang="en-US"/>
          </a:p>
        </p:txBody>
      </p:sp>
      <p:pic>
        <p:nvPicPr>
          <p:cNvPr id="220165" name="Picture 5" descr="parathyroid_glands"/>
          <p:cNvPicPr>
            <a:picLocks noChangeAspect="1" noChangeArrowheads="1"/>
          </p:cNvPicPr>
          <p:nvPr/>
        </p:nvPicPr>
        <p:blipFill>
          <a:blip r:embed="rId2" cstate="print"/>
          <a:srcRect/>
          <a:stretch>
            <a:fillRect/>
          </a:stretch>
        </p:blipFill>
        <p:spPr bwMode="auto">
          <a:xfrm>
            <a:off x="2057400" y="304800"/>
            <a:ext cx="5545138" cy="655320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Parathyroid Functions</a:t>
            </a:r>
          </a:p>
        </p:txBody>
      </p:sp>
      <p:sp>
        <p:nvSpPr>
          <p:cNvPr id="222211" name="Rectangle 3"/>
          <p:cNvSpPr>
            <a:spLocks noGrp="1" noChangeArrowheads="1"/>
          </p:cNvSpPr>
          <p:nvPr>
            <p:ph type="body" idx="1"/>
          </p:nvPr>
        </p:nvSpPr>
        <p:spPr/>
        <p:txBody>
          <a:bodyPr/>
          <a:lstStyle/>
          <a:p>
            <a:r>
              <a:rPr lang="en-US"/>
              <a:t>The function of the parathyroid glands is to produce parathyroid hormone (PTH), a hormone that helps regulate calcium within the body.</a:t>
            </a:r>
          </a:p>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300" i="1"/>
              <a:t>Myringotomy</a:t>
            </a:r>
          </a:p>
        </p:txBody>
      </p:sp>
      <p:sp>
        <p:nvSpPr>
          <p:cNvPr id="5123" name="Rectangle 3"/>
          <p:cNvSpPr>
            <a:spLocks noGrp="1" noChangeArrowheads="1"/>
          </p:cNvSpPr>
          <p:nvPr>
            <p:ph type="body" idx="1"/>
          </p:nvPr>
        </p:nvSpPr>
        <p:spPr/>
        <p:txBody>
          <a:bodyPr/>
          <a:lstStyle/>
          <a:p>
            <a:pPr>
              <a:lnSpc>
                <a:spcPct val="90000"/>
              </a:lnSpc>
            </a:pPr>
            <a:r>
              <a:rPr lang="en-US" sz="2000" b="1" u="sng"/>
              <a:t>Instrumentation</a:t>
            </a:r>
            <a:r>
              <a:rPr lang="en-US" sz="2000"/>
              <a:t>:  Myringotomy tray, microscope, speculum holder, micro-instruments. </a:t>
            </a:r>
          </a:p>
          <a:p>
            <a:pPr lvl="1">
              <a:lnSpc>
                <a:spcPct val="90000"/>
              </a:lnSpc>
              <a:buFont typeface="Wingdings" pitchFamily="2" charset="2"/>
              <a:buNone/>
            </a:pPr>
            <a:endParaRPr lang="en-US" sz="1900"/>
          </a:p>
          <a:p>
            <a:pPr>
              <a:lnSpc>
                <a:spcPct val="90000"/>
              </a:lnSpc>
            </a:pPr>
            <a:r>
              <a:rPr lang="en-US" sz="2000" b="1" u="sng"/>
              <a:t>Positioning</a:t>
            </a:r>
            <a:r>
              <a:rPr lang="en-US" sz="2000"/>
              <a:t>: The patient is in supine position arms tucked. MD will sit for procedure.</a:t>
            </a:r>
          </a:p>
          <a:p>
            <a:pPr>
              <a:lnSpc>
                <a:spcPct val="90000"/>
              </a:lnSpc>
              <a:buFont typeface="Wingdings" pitchFamily="2" charset="2"/>
              <a:buNone/>
            </a:pPr>
            <a:endParaRPr lang="en-US" sz="2000"/>
          </a:p>
          <a:p>
            <a:pPr>
              <a:lnSpc>
                <a:spcPct val="90000"/>
              </a:lnSpc>
            </a:pPr>
            <a:r>
              <a:rPr lang="en-US" sz="2000" b="1" u="sng"/>
              <a:t>Prepping</a:t>
            </a:r>
            <a:r>
              <a:rPr lang="en-US" sz="2000"/>
              <a:t>: Surgeon preference. Hibiclense or a Betadine Prep Kit.  Betadine can be placed on cotton ball to swab the ear if MD prefers.  Some use no prep at all...always ask</a:t>
            </a:r>
          </a:p>
          <a:p>
            <a:pPr>
              <a:lnSpc>
                <a:spcPct val="90000"/>
              </a:lnSpc>
              <a:buFont typeface="Wingdings" pitchFamily="2" charset="2"/>
              <a:buNone/>
            </a:pPr>
            <a:endParaRPr lang="en-US" sz="2000"/>
          </a:p>
          <a:p>
            <a:pPr>
              <a:lnSpc>
                <a:spcPct val="90000"/>
              </a:lnSpc>
            </a:pPr>
            <a:r>
              <a:rPr lang="en-US" sz="2000" b="1" u="sng"/>
              <a:t>Draping</a:t>
            </a:r>
            <a:r>
              <a:rPr lang="en-US" sz="2000"/>
              <a:t>: 4 towels and a head drape.  Ask about towel clips. Ask about clear incise drape.</a:t>
            </a:r>
          </a:p>
          <a:p>
            <a:pPr>
              <a:lnSpc>
                <a:spcPct val="90000"/>
              </a:lnSpc>
              <a:buFont typeface="Wingdings" pitchFamily="2" charset="2"/>
              <a:buNone/>
            </a:pPr>
            <a:endParaRPr lang="en-US" sz="20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sz="4800" i="1"/>
              <a:t>Parathyroidectomy</a:t>
            </a:r>
          </a:p>
        </p:txBody>
      </p:sp>
      <p:sp>
        <p:nvSpPr>
          <p:cNvPr id="225283" name="Rectangle 3"/>
          <p:cNvSpPr>
            <a:spLocks noGrp="1" noChangeArrowheads="1"/>
          </p:cNvSpPr>
          <p:nvPr>
            <p:ph type="body" idx="1"/>
          </p:nvPr>
        </p:nvSpPr>
        <p:spPr/>
        <p:txBody>
          <a:bodyPr/>
          <a:lstStyle/>
          <a:p>
            <a:r>
              <a:rPr lang="en-US" b="1" u="sng"/>
              <a:t>Overall Purpose of Procedure</a:t>
            </a:r>
            <a:r>
              <a:rPr lang="en-US"/>
              <a:t>:</a:t>
            </a:r>
          </a:p>
          <a:p>
            <a:pPr lvl="1"/>
            <a:r>
              <a:rPr lang="en-US"/>
              <a:t>The surgical removal of one or all of the parathyroid gland(s).</a:t>
            </a:r>
          </a:p>
          <a:p>
            <a:pPr lvl="1"/>
            <a:r>
              <a:rPr lang="en-US"/>
              <a:t> </a:t>
            </a:r>
            <a:r>
              <a:rPr lang="en-US" u="sng"/>
              <a:t>It is used to treat hyperparathyroidism.</a:t>
            </a:r>
          </a:p>
          <a:p>
            <a:pPr lvl="1"/>
            <a:endParaRPr lang="en-US"/>
          </a:p>
          <a:p>
            <a:pPr lvl="1"/>
            <a:endParaRPr lang="en-US"/>
          </a:p>
          <a:p>
            <a:pPr lvl="2">
              <a:buFontTx/>
              <a:buNone/>
            </a:pPr>
            <a:endParaRPr lang="en-US"/>
          </a:p>
          <a:p>
            <a:pPr lvl="1">
              <a:buFontTx/>
              <a:buNone/>
            </a:pPr>
            <a:endParaRPr lang="en-US"/>
          </a:p>
          <a:p>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b="1" u="sng">
                <a:effectLst>
                  <a:outerShdw blurRad="38100" dist="38100" dir="2700000" algn="tl">
                    <a:srgbClr val="000000"/>
                  </a:outerShdw>
                </a:effectLst>
              </a:rPr>
              <a:t>Symptoms of Hyperparathyroidism</a:t>
            </a:r>
          </a:p>
        </p:txBody>
      </p:sp>
      <p:sp>
        <p:nvSpPr>
          <p:cNvPr id="231428" name="Rectangle 4"/>
          <p:cNvSpPr>
            <a:spLocks noGrp="1" noChangeArrowheads="1"/>
          </p:cNvSpPr>
          <p:nvPr>
            <p:ph type="body" idx="1"/>
          </p:nvPr>
        </p:nvSpPr>
        <p:spPr/>
        <p:txBody>
          <a:bodyPr/>
          <a:lstStyle/>
          <a:p>
            <a:endParaRPr lang="en-US"/>
          </a:p>
          <a:p>
            <a:endParaRPr lang="en-US"/>
          </a:p>
        </p:txBody>
      </p:sp>
      <p:sp>
        <p:nvSpPr>
          <p:cNvPr id="231430" name="Rectangle 6"/>
          <p:cNvSpPr>
            <a:spLocks noChangeArrowheads="1"/>
          </p:cNvSpPr>
          <p:nvPr/>
        </p:nvSpPr>
        <p:spPr bwMode="auto">
          <a:xfrm>
            <a:off x="685800" y="1371600"/>
            <a:ext cx="7848600" cy="5447645"/>
          </a:xfrm>
          <a:prstGeom prst="rect">
            <a:avLst/>
          </a:prstGeom>
          <a:noFill/>
          <a:ln w="9525">
            <a:noFill/>
            <a:miter lim="800000"/>
            <a:headEnd/>
            <a:tailEnd/>
          </a:ln>
          <a:effectLst/>
        </p:spPr>
        <p:txBody>
          <a:bodyPr>
            <a:spAutoFit/>
          </a:bodyPr>
          <a:lstStyle/>
          <a:p>
            <a:pPr>
              <a:spcBef>
                <a:spcPct val="50000"/>
              </a:spcBef>
            </a:pPr>
            <a:r>
              <a:rPr lang="en-US" sz="2400" b="1" u="sng" dirty="0">
                <a:solidFill>
                  <a:srgbClr val="FFFFFF"/>
                </a:solidFill>
                <a:latin typeface="Times New Roman" pitchFamily="18" charset="0"/>
              </a:rPr>
              <a:t>Hyperparathyroidism is a condition in which the parathyroid glands produce too much PTH</a:t>
            </a:r>
            <a:r>
              <a:rPr lang="en-US" sz="2400" dirty="0">
                <a:solidFill>
                  <a:srgbClr val="FFFFFF"/>
                </a:solidFill>
                <a:latin typeface="Times New Roman" pitchFamily="18" charset="0"/>
              </a:rPr>
              <a:t>. If there is too much PTH, calcium is removed from the bones and goes into the </a:t>
            </a:r>
            <a:r>
              <a:rPr lang="en-US" sz="2400" dirty="0" smtClean="0">
                <a:solidFill>
                  <a:srgbClr val="FFFFFF"/>
                </a:solidFill>
                <a:latin typeface="Times New Roman" pitchFamily="18" charset="0"/>
              </a:rPr>
              <a:t>blood. This </a:t>
            </a:r>
            <a:r>
              <a:rPr lang="en-US" sz="2400" dirty="0">
                <a:solidFill>
                  <a:srgbClr val="FFFFFF"/>
                </a:solidFill>
                <a:latin typeface="Times New Roman" pitchFamily="18" charset="0"/>
              </a:rPr>
              <a:t>results in increased levels of calcium in the blood and an excess of calcium in the urine. (If there is too little PTH, the blood calcium level can fall to dangerously low levels.) In more serious cases, the bone density will diminish and kidney stones can form. Other non-specific symptoms of hyperparathyroidism include depression, muscle weakness, and fatigue. Every effort is made to medically treat or control these conditions prior to surgery. These efforts include avoiding calcium rich foods, proper hydration (intake of fluids), and medications to avoid osteoporosis.</a:t>
            </a:r>
          </a:p>
          <a:p>
            <a:pPr>
              <a:spcBef>
                <a:spcPct val="50000"/>
              </a:spcBef>
            </a:pPr>
            <a:endParaRPr lang="en-US" sz="2400"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b="1" u="sng">
                <a:effectLst>
                  <a:outerShdw blurRad="38100" dist="38100" dir="2700000" algn="tl">
                    <a:srgbClr val="000000"/>
                  </a:outerShdw>
                </a:effectLst>
              </a:rPr>
              <a:t>Causes of Hyperparathyroidism</a:t>
            </a:r>
          </a:p>
        </p:txBody>
      </p:sp>
      <p:sp>
        <p:nvSpPr>
          <p:cNvPr id="253955" name="Rectangle 3"/>
          <p:cNvSpPr>
            <a:spLocks noGrp="1" noChangeArrowheads="1"/>
          </p:cNvSpPr>
          <p:nvPr>
            <p:ph type="body" idx="1"/>
          </p:nvPr>
        </p:nvSpPr>
        <p:spPr/>
        <p:txBody>
          <a:bodyPr/>
          <a:lstStyle/>
          <a:p>
            <a:pPr>
              <a:lnSpc>
                <a:spcPct val="80000"/>
              </a:lnSpc>
            </a:pPr>
            <a:r>
              <a:rPr lang="en-US" sz="2400"/>
              <a:t>There are two types of hyperparathyroidism, primary and secondary. The most common disorder of the parathyroid glands and one that causes primary hyperparathyroidism, is a small, tumor called a parathyroid adenoma. A parathyroid adenoma is a benign condition in which one parathyroid gland increases in size and produces PTH in excess. (As opposed to parathyroid adenoma, it should be noted that malignant tumors of the parathyroid glands, that is, cancer, is very rare.) In most situations patients are unaware of the adenoma, and they are found when routine blood test results show an elevated blood calcium and PTH level. Less commonly, primary hyperparathyroidism may be caused by over activity of all of the parathyroid glands, referred to as parathyroid hyperplasia.</a:t>
            </a:r>
          </a:p>
          <a:p>
            <a:pPr>
              <a:lnSpc>
                <a:spcPct val="80000"/>
              </a:lnSpc>
            </a:pPr>
            <a:r>
              <a:rPr lang="en-US" sz="2400"/>
              <a:t>With secondary hyperparathyroidism, the secretion of PTH is caused by a nonparathyroid disease, usually kidney failure.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sz="4800" i="1"/>
              <a:t>Parathyroidectomy</a:t>
            </a:r>
          </a:p>
        </p:txBody>
      </p:sp>
      <p:sp>
        <p:nvSpPr>
          <p:cNvPr id="229379" name="Rectangle 3"/>
          <p:cNvSpPr>
            <a:spLocks noGrp="1" noChangeArrowheads="1"/>
          </p:cNvSpPr>
          <p:nvPr>
            <p:ph type="body" idx="1"/>
          </p:nvPr>
        </p:nvSpPr>
        <p:spPr>
          <a:xfrm>
            <a:off x="457200" y="2057400"/>
            <a:ext cx="8001000" cy="4114800"/>
          </a:xfrm>
        </p:spPr>
        <p:txBody>
          <a:bodyPr/>
          <a:lstStyle/>
          <a:p>
            <a:r>
              <a:rPr lang="en-US" b="1" u="sng" dirty="0"/>
              <a:t>Define the procedure</a:t>
            </a:r>
            <a:r>
              <a:rPr lang="en-US" dirty="0"/>
              <a:t>:</a:t>
            </a:r>
          </a:p>
          <a:p>
            <a:r>
              <a:rPr lang="en-US" dirty="0" err="1"/>
              <a:t>Parathyroidectomy</a:t>
            </a:r>
            <a:r>
              <a:rPr lang="en-US" dirty="0"/>
              <a:t> is the removal of one or more of the parathyroid glands.</a:t>
            </a:r>
            <a:endParaRPr lang="en-US" u="sng" dirty="0"/>
          </a:p>
          <a:p>
            <a:pPr lvl="1"/>
            <a:endParaRPr lang="en-US" dirty="0"/>
          </a:p>
          <a:p>
            <a:pPr lvl="1"/>
            <a:endParaRPr lang="en-US" dirty="0"/>
          </a:p>
          <a:p>
            <a:pPr lvl="1">
              <a:buFontTx/>
              <a:buNone/>
            </a:pPr>
            <a:r>
              <a:rPr lang="en-US" sz="2400" dirty="0"/>
              <a:t> </a:t>
            </a:r>
          </a:p>
          <a:p>
            <a:pPr lvl="1"/>
            <a:endParaRPr lang="en-US" sz="24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sz="4800" i="1"/>
              <a:t>Parathyroidectomy</a:t>
            </a:r>
          </a:p>
        </p:txBody>
      </p:sp>
      <p:sp>
        <p:nvSpPr>
          <p:cNvPr id="233475" name="Rectangle 3"/>
          <p:cNvSpPr>
            <a:spLocks noGrp="1" noChangeArrowheads="1"/>
          </p:cNvSpPr>
          <p:nvPr>
            <p:ph type="body" idx="1"/>
          </p:nvPr>
        </p:nvSpPr>
        <p:spPr/>
        <p:txBody>
          <a:bodyPr/>
          <a:lstStyle/>
          <a:p>
            <a:pPr>
              <a:buFontTx/>
              <a:buNone/>
            </a:pPr>
            <a:r>
              <a:rPr lang="en-US" sz="3300" b="1" u="sng"/>
              <a:t>Wound Classification</a:t>
            </a:r>
            <a:r>
              <a:rPr lang="en-US" sz="3300"/>
              <a:t>: 1</a:t>
            </a:r>
          </a:p>
          <a:p>
            <a:pPr lvl="1"/>
            <a:endParaRPr lang="en-US"/>
          </a:p>
          <a:p>
            <a:endParaRPr lang="en-US"/>
          </a:p>
          <a:p>
            <a:pPr lvl="1"/>
            <a:endParaRPr lang="en-US"/>
          </a:p>
          <a:p>
            <a:pPr lvl="1">
              <a:buFontTx/>
              <a:buNone/>
            </a:pPr>
            <a:endParaRPr lang="en-US"/>
          </a:p>
          <a:p>
            <a:pPr>
              <a:buFontTx/>
              <a:buNone/>
            </a:pPr>
            <a:endParaRPr lang="en-US" sz="2400"/>
          </a:p>
          <a:p>
            <a:pPr>
              <a:buFontTx/>
              <a:buNone/>
            </a:pPr>
            <a:endParaRPr lang="en-US" sz="240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a:t>Operative Sequence</a:t>
            </a:r>
          </a:p>
        </p:txBody>
      </p:sp>
      <p:sp>
        <p:nvSpPr>
          <p:cNvPr id="235523" name="Rectangle 3"/>
          <p:cNvSpPr>
            <a:spLocks noGrp="1" noChangeArrowheads="1"/>
          </p:cNvSpPr>
          <p:nvPr>
            <p:ph type="body" idx="1"/>
          </p:nvPr>
        </p:nvSpPr>
        <p:spPr/>
        <p:txBody>
          <a:bodyPr/>
          <a:lstStyle/>
          <a:p>
            <a:pPr>
              <a:lnSpc>
                <a:spcPct val="80000"/>
              </a:lnSpc>
            </a:pPr>
            <a:r>
              <a:rPr lang="en-US" sz="2800"/>
              <a:t>1- Incision</a:t>
            </a:r>
          </a:p>
          <a:p>
            <a:pPr>
              <a:lnSpc>
                <a:spcPct val="80000"/>
              </a:lnSpc>
            </a:pPr>
            <a:r>
              <a:rPr lang="en-US" sz="2800"/>
              <a:t>2- Hemostasis</a:t>
            </a:r>
          </a:p>
          <a:p>
            <a:pPr>
              <a:lnSpc>
                <a:spcPct val="80000"/>
              </a:lnSpc>
            </a:pPr>
            <a:r>
              <a:rPr lang="en-US" sz="2800"/>
              <a:t>3- Dissection </a:t>
            </a:r>
          </a:p>
          <a:p>
            <a:pPr>
              <a:lnSpc>
                <a:spcPct val="80000"/>
              </a:lnSpc>
            </a:pPr>
            <a:r>
              <a:rPr lang="en-US" sz="2800"/>
              <a:t>4- Exposure</a:t>
            </a:r>
          </a:p>
          <a:p>
            <a:pPr>
              <a:lnSpc>
                <a:spcPct val="80000"/>
              </a:lnSpc>
            </a:pPr>
            <a:r>
              <a:rPr lang="en-US" sz="2800"/>
              <a:t>5- Procedure (Specimen Collection possible)</a:t>
            </a:r>
          </a:p>
          <a:p>
            <a:pPr>
              <a:lnSpc>
                <a:spcPct val="80000"/>
              </a:lnSpc>
            </a:pPr>
            <a:r>
              <a:rPr lang="en-US" sz="2800"/>
              <a:t>6- Hemostasis </a:t>
            </a:r>
          </a:p>
          <a:p>
            <a:pPr>
              <a:lnSpc>
                <a:spcPct val="80000"/>
              </a:lnSpc>
            </a:pPr>
            <a:r>
              <a:rPr lang="en-US" sz="2800"/>
              <a:t>7- Irrigation	</a:t>
            </a:r>
          </a:p>
          <a:p>
            <a:pPr>
              <a:lnSpc>
                <a:spcPct val="80000"/>
              </a:lnSpc>
            </a:pPr>
            <a:r>
              <a:rPr lang="en-US" sz="2800"/>
              <a:t>8- Closure</a:t>
            </a:r>
          </a:p>
          <a:p>
            <a:pPr>
              <a:lnSpc>
                <a:spcPct val="80000"/>
              </a:lnSpc>
            </a:pPr>
            <a:r>
              <a:rPr lang="en-US" sz="2800"/>
              <a:t>9- Dressing Application</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sz="4800" i="1"/>
              <a:t>Parathyroidectomy</a:t>
            </a:r>
          </a:p>
        </p:txBody>
      </p:sp>
      <p:sp>
        <p:nvSpPr>
          <p:cNvPr id="237571" name="Rectangle 3"/>
          <p:cNvSpPr>
            <a:spLocks noGrp="1" noChangeArrowheads="1"/>
          </p:cNvSpPr>
          <p:nvPr>
            <p:ph type="body" idx="1"/>
          </p:nvPr>
        </p:nvSpPr>
        <p:spPr/>
        <p:txBody>
          <a:bodyPr/>
          <a:lstStyle/>
          <a:p>
            <a:pPr>
              <a:lnSpc>
                <a:spcPct val="90000"/>
              </a:lnSpc>
            </a:pPr>
            <a:r>
              <a:rPr lang="en-US" sz="2400" b="1" u="sng"/>
              <a:t>Instrumentation</a:t>
            </a:r>
            <a:r>
              <a:rPr lang="en-US" sz="2400"/>
              <a:t>:  Thyroid tray, Major Head and Neck Tray if your facility has one. Have Bipolar cautery available.  Have  Nerve Stimulator available.</a:t>
            </a:r>
          </a:p>
          <a:p>
            <a:pPr>
              <a:lnSpc>
                <a:spcPct val="90000"/>
              </a:lnSpc>
              <a:buFontTx/>
              <a:buNone/>
            </a:pPr>
            <a:endParaRPr lang="en-US" sz="2400"/>
          </a:p>
          <a:p>
            <a:pPr>
              <a:lnSpc>
                <a:spcPct val="90000"/>
              </a:lnSpc>
            </a:pPr>
            <a:r>
              <a:rPr lang="en-US" sz="2400" b="1" u="sng"/>
              <a:t>Positioning</a:t>
            </a:r>
            <a:r>
              <a:rPr lang="en-US" sz="2400"/>
              <a:t>: The patient is in supine position arms tucked, neck hyper extended. Roll placed under pt shoulders.</a:t>
            </a:r>
          </a:p>
          <a:p>
            <a:pPr>
              <a:lnSpc>
                <a:spcPct val="90000"/>
              </a:lnSpc>
              <a:buFontTx/>
              <a:buNone/>
            </a:pPr>
            <a:endParaRPr lang="en-US" sz="2400"/>
          </a:p>
          <a:p>
            <a:pPr>
              <a:lnSpc>
                <a:spcPct val="90000"/>
              </a:lnSpc>
            </a:pPr>
            <a:r>
              <a:rPr lang="en-US" sz="2400" b="1" u="sng"/>
              <a:t>Prepping</a:t>
            </a:r>
            <a:r>
              <a:rPr lang="en-US" sz="2400"/>
              <a:t>: Surgeon preference.  Duraprep, Hibiclense or a Betadine Prep Kit.  Prep from chin to top of chest, far lateral on both sides.</a:t>
            </a:r>
          </a:p>
          <a:p>
            <a:pPr>
              <a:lnSpc>
                <a:spcPct val="90000"/>
              </a:lnSpc>
              <a:buFontTx/>
              <a:buNone/>
            </a:pPr>
            <a:endParaRPr lang="en-US" sz="2400"/>
          </a:p>
          <a:p>
            <a:pPr>
              <a:lnSpc>
                <a:spcPct val="90000"/>
              </a:lnSpc>
            </a:pPr>
            <a:r>
              <a:rPr lang="en-US" sz="2400" b="1" u="sng"/>
              <a:t>Draping</a:t>
            </a:r>
            <a:r>
              <a:rPr lang="en-US" sz="2400"/>
              <a:t>: 4 towels and a lap drape (depends on MD).  Ask about towel clips. Down sheet if needed.</a:t>
            </a:r>
          </a:p>
          <a:p>
            <a:pPr>
              <a:lnSpc>
                <a:spcPct val="90000"/>
              </a:lnSpc>
              <a:buFontTx/>
              <a:buNone/>
            </a:pPr>
            <a:endParaRPr lang="en-US" sz="240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i="1"/>
              <a:t>Parathyroidectomy</a:t>
            </a:r>
            <a:r>
              <a:rPr lang="en-US" sz="4000"/>
              <a:t> </a:t>
            </a:r>
            <a:br>
              <a:rPr lang="en-US" sz="4000"/>
            </a:br>
            <a:r>
              <a:rPr lang="en-US" sz="2600"/>
              <a:t>Begin your Operative Sequence</a:t>
            </a:r>
          </a:p>
        </p:txBody>
      </p:sp>
      <p:sp>
        <p:nvSpPr>
          <p:cNvPr id="239619" name="Rectangle 3"/>
          <p:cNvSpPr>
            <a:spLocks noGrp="1" noChangeArrowheads="1"/>
          </p:cNvSpPr>
          <p:nvPr>
            <p:ph type="body" sz="half" idx="1"/>
          </p:nvPr>
        </p:nvSpPr>
        <p:spPr>
          <a:xfrm>
            <a:off x="0" y="1676400"/>
            <a:ext cx="4495800" cy="4800600"/>
          </a:xfrm>
        </p:spPr>
        <p:txBody>
          <a:bodyPr/>
          <a:lstStyle/>
          <a:p>
            <a:pPr>
              <a:lnSpc>
                <a:spcPct val="90000"/>
              </a:lnSpc>
            </a:pPr>
            <a:r>
              <a:rPr lang="en-US" sz="2800" b="1" u="sng"/>
              <a:t>Incision</a:t>
            </a:r>
            <a:r>
              <a:rPr lang="en-US" sz="2800"/>
              <a:t>: </a:t>
            </a:r>
          </a:p>
          <a:p>
            <a:pPr lvl="1">
              <a:lnSpc>
                <a:spcPct val="90000"/>
              </a:lnSpc>
            </a:pPr>
            <a:r>
              <a:rPr lang="en-US" sz="2400"/>
              <a:t>Made with 10kb in midline of neck. Preferably in the normal skin crease.</a:t>
            </a:r>
          </a:p>
          <a:p>
            <a:pPr>
              <a:lnSpc>
                <a:spcPct val="90000"/>
              </a:lnSpc>
            </a:pPr>
            <a:endParaRPr lang="en-US" sz="2800"/>
          </a:p>
          <a:p>
            <a:pPr>
              <a:lnSpc>
                <a:spcPct val="90000"/>
              </a:lnSpc>
            </a:pPr>
            <a:endParaRPr lang="en-US" sz="2800"/>
          </a:p>
          <a:p>
            <a:pPr>
              <a:lnSpc>
                <a:spcPct val="90000"/>
              </a:lnSpc>
            </a:pPr>
            <a:r>
              <a:rPr lang="en-US" sz="2800" b="1" u="sng"/>
              <a:t>Hemostasis</a:t>
            </a:r>
            <a:r>
              <a:rPr lang="en-US" sz="2800"/>
              <a:t>:</a:t>
            </a:r>
          </a:p>
          <a:p>
            <a:pPr lvl="1">
              <a:lnSpc>
                <a:spcPct val="90000"/>
              </a:lnSpc>
            </a:pPr>
            <a:r>
              <a:rPr lang="en-US" sz="2400"/>
              <a:t>Bovie, hemoclips, ties</a:t>
            </a:r>
          </a:p>
        </p:txBody>
      </p:sp>
      <p:sp>
        <p:nvSpPr>
          <p:cNvPr id="239620" name="Rectangle 4"/>
          <p:cNvSpPr>
            <a:spLocks noGrp="1" noChangeArrowheads="1"/>
          </p:cNvSpPr>
          <p:nvPr>
            <p:ph sz="half" idx="2"/>
          </p:nvPr>
        </p:nvSpPr>
        <p:spPr>
          <a:xfrm>
            <a:off x="4670425" y="1524000"/>
            <a:ext cx="4325938" cy="4657725"/>
          </a:xfrm>
        </p:spPr>
        <p:txBody>
          <a:bodyPr/>
          <a:lstStyle/>
          <a:p>
            <a:endParaRPr lang="en-US" sz="2800"/>
          </a:p>
        </p:txBody>
      </p:sp>
      <p:pic>
        <p:nvPicPr>
          <p:cNvPr id="239621" name="Picture 5" descr="5 - Benign Thyroid Nodule"/>
          <p:cNvPicPr>
            <a:picLocks noChangeAspect="1" noChangeArrowheads="1"/>
          </p:cNvPicPr>
          <p:nvPr/>
        </p:nvPicPr>
        <p:blipFill>
          <a:blip r:embed="rId3" cstate="print"/>
          <a:srcRect/>
          <a:stretch>
            <a:fillRect/>
          </a:stretch>
        </p:blipFill>
        <p:spPr bwMode="auto">
          <a:xfrm>
            <a:off x="4953000" y="2514600"/>
            <a:ext cx="3657600" cy="2743200"/>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i="1"/>
              <a:t>Parathyroidectomy</a:t>
            </a:r>
            <a:r>
              <a:rPr lang="en-US" sz="4000"/>
              <a:t> </a:t>
            </a:r>
            <a:br>
              <a:rPr lang="en-US" sz="4000"/>
            </a:br>
            <a:r>
              <a:rPr lang="en-US" sz="2600"/>
              <a:t>cont. Operative Sequence</a:t>
            </a:r>
          </a:p>
        </p:txBody>
      </p:sp>
      <p:sp>
        <p:nvSpPr>
          <p:cNvPr id="241667" name="Rectangle 3"/>
          <p:cNvSpPr>
            <a:spLocks noGrp="1" noChangeArrowheads="1"/>
          </p:cNvSpPr>
          <p:nvPr>
            <p:ph type="body" sz="half" idx="1"/>
          </p:nvPr>
        </p:nvSpPr>
        <p:spPr>
          <a:xfrm>
            <a:off x="182563" y="1524000"/>
            <a:ext cx="4325937" cy="4657725"/>
          </a:xfrm>
        </p:spPr>
        <p:txBody>
          <a:bodyPr/>
          <a:lstStyle/>
          <a:p>
            <a:endParaRPr lang="en-US" sz="2500"/>
          </a:p>
          <a:p>
            <a:r>
              <a:rPr lang="en-US" sz="2500" b="1" u="sng"/>
              <a:t>Dissection and Exposure</a:t>
            </a:r>
            <a:r>
              <a:rPr lang="en-US" sz="2500"/>
              <a:t>:  Must raise the skin flaps. Have double pronged skin hooks available, Army-Navy’s, Volkmans etc.</a:t>
            </a:r>
          </a:p>
          <a:p>
            <a:r>
              <a:rPr lang="en-US" sz="2500"/>
              <a:t>Metz scissors, skin flaps are dissected superiorly to the level of the cricoid cartilage and post. to the sternoclavicular joint</a:t>
            </a:r>
          </a:p>
          <a:p>
            <a:pPr lvl="1"/>
            <a:endParaRPr lang="en-US" sz="2100"/>
          </a:p>
        </p:txBody>
      </p:sp>
      <p:sp>
        <p:nvSpPr>
          <p:cNvPr id="241668" name="Rectangle 4"/>
          <p:cNvSpPr>
            <a:spLocks noGrp="1" noChangeArrowheads="1"/>
          </p:cNvSpPr>
          <p:nvPr>
            <p:ph sz="half" idx="2"/>
          </p:nvPr>
        </p:nvSpPr>
        <p:spPr/>
        <p:txBody>
          <a:bodyPr/>
          <a:lstStyle/>
          <a:p>
            <a:endParaRPr lang="en-US" sz="2800"/>
          </a:p>
        </p:txBody>
      </p:sp>
      <p:pic>
        <p:nvPicPr>
          <p:cNvPr id="241669" name="Picture 5" descr="7408sc-fig1"/>
          <p:cNvPicPr>
            <a:picLocks noChangeAspect="1" noChangeArrowheads="1"/>
          </p:cNvPicPr>
          <p:nvPr/>
        </p:nvPicPr>
        <p:blipFill>
          <a:blip r:embed="rId3" cstate="print"/>
          <a:srcRect/>
          <a:stretch>
            <a:fillRect/>
          </a:stretch>
        </p:blipFill>
        <p:spPr bwMode="auto">
          <a:xfrm>
            <a:off x="4648200" y="2362200"/>
            <a:ext cx="4343400" cy="2952750"/>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i="1"/>
              <a:t>Parathyroidectomy</a:t>
            </a:r>
            <a:r>
              <a:rPr lang="en-US" sz="3900"/>
              <a:t> </a:t>
            </a:r>
            <a:br>
              <a:rPr lang="en-US" sz="3900"/>
            </a:br>
            <a:r>
              <a:rPr lang="en-US" sz="2600"/>
              <a:t>cont. Operative Sequence</a:t>
            </a:r>
          </a:p>
        </p:txBody>
      </p:sp>
      <p:sp>
        <p:nvSpPr>
          <p:cNvPr id="243715" name="Rectangle 3"/>
          <p:cNvSpPr>
            <a:spLocks noGrp="1" noChangeArrowheads="1"/>
          </p:cNvSpPr>
          <p:nvPr>
            <p:ph type="body" idx="1"/>
          </p:nvPr>
        </p:nvSpPr>
        <p:spPr/>
        <p:txBody>
          <a:bodyPr/>
          <a:lstStyle/>
          <a:p>
            <a:r>
              <a:rPr lang="en-US" sz="3700" b="1" u="sng"/>
              <a:t>Exploration and Isolation:</a:t>
            </a:r>
          </a:p>
          <a:p>
            <a:pPr lvl="1"/>
            <a:r>
              <a:rPr lang="en-US" sz="3300"/>
              <a:t>Fascia in the midline is incised (15 kb).</a:t>
            </a:r>
          </a:p>
          <a:p>
            <a:pPr lvl="1"/>
            <a:r>
              <a:rPr lang="en-US" sz="3300"/>
              <a:t>Strap muscles are identified and divided.</a:t>
            </a:r>
          </a:p>
          <a:p>
            <a:pPr lvl="1"/>
            <a:r>
              <a:rPr lang="en-US" sz="3300"/>
              <a:t>Parathyroid glands are searched and dissected  for.</a:t>
            </a:r>
          </a:p>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UTTONS">
  <a:themeElements>
    <a:clrScheme name="BUTTONS 4">
      <a:dk1>
        <a:srgbClr val="000000"/>
      </a:dk1>
      <a:lt1>
        <a:srgbClr val="FFFFFF"/>
      </a:lt1>
      <a:dk2>
        <a:srgbClr val="003300"/>
      </a:dk2>
      <a:lt2>
        <a:srgbClr val="FF9900"/>
      </a:lt2>
      <a:accent1>
        <a:srgbClr val="CC0000"/>
      </a:accent1>
      <a:accent2>
        <a:srgbClr val="0000FF"/>
      </a:accent2>
      <a:accent3>
        <a:srgbClr val="AAADAA"/>
      </a:accent3>
      <a:accent4>
        <a:srgbClr val="DADADA"/>
      </a:accent4>
      <a:accent5>
        <a:srgbClr val="E2AAAA"/>
      </a:accent5>
      <a:accent6>
        <a:srgbClr val="0000E7"/>
      </a:accent6>
      <a:hlink>
        <a:srgbClr val="FF9933"/>
      </a:hlink>
      <a:folHlink>
        <a:srgbClr val="006600"/>
      </a:folHlink>
    </a:clrScheme>
    <a:fontScheme name="BUTT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BUTTONS 1">
        <a:dk1>
          <a:srgbClr val="000000"/>
        </a:dk1>
        <a:lt1>
          <a:srgbClr val="FFFFFF"/>
        </a:lt1>
        <a:dk2>
          <a:srgbClr val="6699FF"/>
        </a:dk2>
        <a:lt2>
          <a:srgbClr val="99FFFF"/>
        </a:lt2>
        <a:accent1>
          <a:srgbClr val="CCCCFF"/>
        </a:accent1>
        <a:accent2>
          <a:srgbClr val="FF6699"/>
        </a:accent2>
        <a:accent3>
          <a:srgbClr val="B8CAFF"/>
        </a:accent3>
        <a:accent4>
          <a:srgbClr val="DADADA"/>
        </a:accent4>
        <a:accent5>
          <a:srgbClr val="E2E2FF"/>
        </a:accent5>
        <a:accent6>
          <a:srgbClr val="E75C8A"/>
        </a:accent6>
        <a:hlink>
          <a:srgbClr val="00CC99"/>
        </a:hlink>
        <a:folHlink>
          <a:srgbClr val="0066CC"/>
        </a:folHlink>
      </a:clrScheme>
      <a:clrMap bg1="dk2" tx1="lt1" bg2="dk1" tx2="lt2" accent1="accent1" accent2="accent2" accent3="accent3" accent4="accent4" accent5="accent5" accent6="accent6" hlink="hlink" folHlink="folHlink"/>
    </a:extraClrScheme>
    <a:extraClrScheme>
      <a:clrScheme name="BUTTONS 2">
        <a:dk1>
          <a:srgbClr val="000000"/>
        </a:dk1>
        <a:lt1>
          <a:srgbClr val="FFFFFF"/>
        </a:lt1>
        <a:dk2>
          <a:srgbClr val="000000"/>
        </a:dk2>
        <a:lt2>
          <a:srgbClr val="5F5F5F"/>
        </a:lt2>
        <a:accent1>
          <a:srgbClr val="CBCBCB"/>
        </a:accent1>
        <a:accent2>
          <a:srgbClr val="B2B2B2"/>
        </a:accent2>
        <a:accent3>
          <a:srgbClr val="FFFFFF"/>
        </a:accent3>
        <a:accent4>
          <a:srgbClr val="000000"/>
        </a:accent4>
        <a:accent5>
          <a:srgbClr val="E2E2E2"/>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UTTONS 3">
        <a:dk1>
          <a:srgbClr val="000000"/>
        </a:dk1>
        <a:lt1>
          <a:srgbClr val="FFFFFF"/>
        </a:lt1>
        <a:dk2>
          <a:srgbClr val="0066FF"/>
        </a:dk2>
        <a:lt2>
          <a:srgbClr val="FFFF00"/>
        </a:lt2>
        <a:accent1>
          <a:srgbClr val="009999"/>
        </a:accent1>
        <a:accent2>
          <a:srgbClr val="FF33CC"/>
        </a:accent2>
        <a:accent3>
          <a:srgbClr val="AAB8FF"/>
        </a:accent3>
        <a:accent4>
          <a:srgbClr val="DADADA"/>
        </a:accent4>
        <a:accent5>
          <a:srgbClr val="AACACA"/>
        </a:accent5>
        <a:accent6>
          <a:srgbClr val="E72DB9"/>
        </a:accent6>
        <a:hlink>
          <a:srgbClr val="FF9966"/>
        </a:hlink>
        <a:folHlink>
          <a:srgbClr val="3366FF"/>
        </a:folHlink>
      </a:clrScheme>
      <a:clrMap bg1="dk2" tx1="lt1" bg2="dk1" tx2="lt2" accent1="accent1" accent2="accent2" accent3="accent3" accent4="accent4" accent5="accent5" accent6="accent6" hlink="hlink" folHlink="folHlink"/>
    </a:extraClrScheme>
    <a:extraClrScheme>
      <a:clrScheme name="BUTTONS 4">
        <a:dk1>
          <a:srgbClr val="000000"/>
        </a:dk1>
        <a:lt1>
          <a:srgbClr val="FFFFFF"/>
        </a:lt1>
        <a:dk2>
          <a:srgbClr val="003300"/>
        </a:dk2>
        <a:lt2>
          <a:srgbClr val="FF9900"/>
        </a:lt2>
        <a:accent1>
          <a:srgbClr val="CC0000"/>
        </a:accent1>
        <a:accent2>
          <a:srgbClr val="0000FF"/>
        </a:accent2>
        <a:accent3>
          <a:srgbClr val="AAADAA"/>
        </a:accent3>
        <a:accent4>
          <a:srgbClr val="DADADA"/>
        </a:accent4>
        <a:accent5>
          <a:srgbClr val="E2AAAA"/>
        </a:accent5>
        <a:accent6>
          <a:srgbClr val="0000E7"/>
        </a:accent6>
        <a:hlink>
          <a:srgbClr val="FF9933"/>
        </a:hlink>
        <a:folHlink>
          <a:srgbClr val="006600"/>
        </a:folHlink>
      </a:clrScheme>
      <a:clrMap bg1="dk2" tx1="lt1" bg2="dk1" tx2="lt2" accent1="accent1" accent2="accent2" accent3="accent3" accent4="accent4" accent5="accent5" accent6="accent6" hlink="hlink" folHlink="folHlink"/>
    </a:extraClrScheme>
    <a:extraClrScheme>
      <a:clrScheme name="BUTTONS 5">
        <a:dk1>
          <a:srgbClr val="000000"/>
        </a:dk1>
        <a:lt1>
          <a:srgbClr val="FFFFFF"/>
        </a:lt1>
        <a:dk2>
          <a:srgbClr val="663300"/>
        </a:dk2>
        <a:lt2>
          <a:srgbClr val="99FFFF"/>
        </a:lt2>
        <a:accent1>
          <a:srgbClr val="CCCCFF"/>
        </a:accent1>
        <a:accent2>
          <a:srgbClr val="FF6699"/>
        </a:accent2>
        <a:accent3>
          <a:srgbClr val="B8ADAA"/>
        </a:accent3>
        <a:accent4>
          <a:srgbClr val="DADADA"/>
        </a:accent4>
        <a:accent5>
          <a:srgbClr val="E2E2FF"/>
        </a:accent5>
        <a:accent6>
          <a:srgbClr val="E75C8A"/>
        </a:accent6>
        <a:hlink>
          <a:srgbClr val="33CC33"/>
        </a:hlink>
        <a:folHlink>
          <a:srgbClr val="0066CC"/>
        </a:folHlink>
      </a:clrScheme>
      <a:clrMap bg1="dk2" tx1="lt1" bg2="dk1" tx2="lt2" accent1="accent1" accent2="accent2" accent3="accent3" accent4="accent4" accent5="accent5" accent6="accent6" hlink="hlink" folHlink="folHlink"/>
    </a:extraClrScheme>
    <a:extraClrScheme>
      <a:clrScheme name="BUTTONS 6">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990033"/>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1490</TotalTime>
  <Words>4283</Words>
  <Application>Microsoft Office PowerPoint</Application>
  <PresentationFormat>On-screen Show (4:3)</PresentationFormat>
  <Paragraphs>699</Paragraphs>
  <Slides>107</Slides>
  <Notes>98</Notes>
  <HiddenSlides>0</HiddenSlides>
  <MMClips>0</MMClips>
  <ScaleCrop>false</ScaleCrop>
  <HeadingPairs>
    <vt:vector size="4" baseType="variant">
      <vt:variant>
        <vt:lpstr>Theme</vt:lpstr>
      </vt:variant>
      <vt:variant>
        <vt:i4>5</vt:i4>
      </vt:variant>
      <vt:variant>
        <vt:lpstr>Slide Titles</vt:lpstr>
      </vt:variant>
      <vt:variant>
        <vt:i4>107</vt:i4>
      </vt:variant>
    </vt:vector>
  </HeadingPairs>
  <TitlesOfParts>
    <vt:vector size="112" baseType="lpstr">
      <vt:lpstr>Cascade</vt:lpstr>
      <vt:lpstr>Digital Dots</vt:lpstr>
      <vt:lpstr>Glass Layers</vt:lpstr>
      <vt:lpstr>Cliff</vt:lpstr>
      <vt:lpstr>BUTTONS</vt:lpstr>
      <vt:lpstr>       </vt:lpstr>
      <vt:lpstr>Myringotomy</vt:lpstr>
      <vt:lpstr>Myringotomy</vt:lpstr>
      <vt:lpstr>Slide 4</vt:lpstr>
      <vt:lpstr>Ear Tubes</vt:lpstr>
      <vt:lpstr>Ear Tubes cont.</vt:lpstr>
      <vt:lpstr>Myringotomy</vt:lpstr>
      <vt:lpstr>Operative Sequence</vt:lpstr>
      <vt:lpstr>Myringotomy</vt:lpstr>
      <vt:lpstr>Myringotomy  Begin your Operative Sequence</vt:lpstr>
      <vt:lpstr>Myringotomy  cont. Operative Sequence</vt:lpstr>
      <vt:lpstr>Myringotomy  cont. Operative Sequence</vt:lpstr>
      <vt:lpstr>Myringotomy  cont. Operative Sequence</vt:lpstr>
      <vt:lpstr>Myringotomy  cont. Operative Sequence</vt:lpstr>
      <vt:lpstr>Myringotomy</vt:lpstr>
      <vt:lpstr>Myringotomy</vt:lpstr>
      <vt:lpstr>       </vt:lpstr>
      <vt:lpstr>Tonsillectomy and Adenoidectomy</vt:lpstr>
      <vt:lpstr>Slide 19</vt:lpstr>
      <vt:lpstr>Types of Tonsils</vt:lpstr>
      <vt:lpstr>Slide 21</vt:lpstr>
      <vt:lpstr>What Are the Symptoms of Enlarged Adenoids</vt:lpstr>
      <vt:lpstr>Tonsillectomy and Adenoidectomy</vt:lpstr>
      <vt:lpstr>Tonsillectomy and Adenoidectomy</vt:lpstr>
      <vt:lpstr>Slide 25</vt:lpstr>
      <vt:lpstr>Tonsillectomy and Adenoidectomy</vt:lpstr>
      <vt:lpstr>Operative Sequence</vt:lpstr>
      <vt:lpstr>Tonsillectomy and Adenoidectomy</vt:lpstr>
      <vt:lpstr>Tonsillectomy and Adenoidectomy  Begin your Operative Sequence</vt:lpstr>
      <vt:lpstr>Tonsillectomy and Adenoidectomy  cont. Operative Sequence</vt:lpstr>
      <vt:lpstr>Tonsillectomy and Adenoidectomy  cont. Operative Sequence</vt:lpstr>
      <vt:lpstr>Tonsillectomy and Adenoidectomy  cont. Operative Sequence</vt:lpstr>
      <vt:lpstr>Tonsillectomy and Adenoidectomy  cont. Operative Sequence</vt:lpstr>
      <vt:lpstr>Tonsillectomy and Adenoidectomy  cont. Operative Sequence</vt:lpstr>
      <vt:lpstr>Tonsillectomy and Adenoidectomy  cont. Operative Sequence</vt:lpstr>
      <vt:lpstr>Tonsillectomy and Adenoidectomy</vt:lpstr>
      <vt:lpstr>Tonsillectomy and Adenoidectomy</vt:lpstr>
      <vt:lpstr>SUR 122</vt:lpstr>
      <vt:lpstr>Slide 39</vt:lpstr>
      <vt:lpstr>Pathology for Tracheotomy or Tracheostomy</vt:lpstr>
      <vt:lpstr>Anatomy of the Neck</vt:lpstr>
      <vt:lpstr>Anatomy of the Larynx</vt:lpstr>
      <vt:lpstr>Tracheotomy/Tracheostomy</vt:lpstr>
      <vt:lpstr>Anesthesia</vt:lpstr>
      <vt:lpstr>Medications</vt:lpstr>
      <vt:lpstr>Positioning</vt:lpstr>
      <vt:lpstr>Prep </vt:lpstr>
      <vt:lpstr>Draping</vt:lpstr>
      <vt:lpstr>Supplies, Equipment, Instruments</vt:lpstr>
      <vt:lpstr>Operative Sequence</vt:lpstr>
      <vt:lpstr>Surgical Procedures</vt:lpstr>
      <vt:lpstr>Considerations</vt:lpstr>
      <vt:lpstr>       </vt:lpstr>
      <vt:lpstr>Septum anatomy</vt:lpstr>
      <vt:lpstr>Slide 55</vt:lpstr>
      <vt:lpstr>Septoplasty</vt:lpstr>
      <vt:lpstr>Septoplasty</vt:lpstr>
      <vt:lpstr>Indications</vt:lpstr>
      <vt:lpstr>Septoplasty</vt:lpstr>
      <vt:lpstr>Septoplasty</vt:lpstr>
      <vt:lpstr>Operative Sequence</vt:lpstr>
      <vt:lpstr>Septoplasty</vt:lpstr>
      <vt:lpstr>Septoplasty  Begin your Operative Sequence</vt:lpstr>
      <vt:lpstr>Septoplasty  cont. Operative Sequence</vt:lpstr>
      <vt:lpstr>Septoplasty  cont. Operative Sequence</vt:lpstr>
      <vt:lpstr>Septoplasty  cont. Operative Sequence</vt:lpstr>
      <vt:lpstr>Septoplasty  cont. Operative Sequence</vt:lpstr>
      <vt:lpstr>Septoplasty  cont. Operative Sequence</vt:lpstr>
      <vt:lpstr>Septoplasty</vt:lpstr>
      <vt:lpstr>Septoplasty</vt:lpstr>
      <vt:lpstr>       </vt:lpstr>
      <vt:lpstr>Thyroid Functions</vt:lpstr>
      <vt:lpstr>Thyroid anatomy</vt:lpstr>
      <vt:lpstr>Thyroidectomy</vt:lpstr>
      <vt:lpstr>Thyroidectomy</vt:lpstr>
      <vt:lpstr>Thyroidectomy</vt:lpstr>
      <vt:lpstr>Symptoms of Hyperthyroidism</vt:lpstr>
      <vt:lpstr>Thyroidectomy</vt:lpstr>
      <vt:lpstr>Operative Sequence</vt:lpstr>
      <vt:lpstr>Thyroidectomy</vt:lpstr>
      <vt:lpstr>Thyroidectomy  Begin your Operative Sequence</vt:lpstr>
      <vt:lpstr>Thyroidectomy  cont. Operative Sequence</vt:lpstr>
      <vt:lpstr>Thyroidectomy  cont. Operative Sequence</vt:lpstr>
      <vt:lpstr>Thyroidectomy  cont. Operative Sequence</vt:lpstr>
      <vt:lpstr>Thyroidectomy  cont. Operative Sequence</vt:lpstr>
      <vt:lpstr>Thyroidectomy  cont. Operative Sequence</vt:lpstr>
      <vt:lpstr>Parathyroidectomy</vt:lpstr>
      <vt:lpstr>Slide 88</vt:lpstr>
      <vt:lpstr>Parathyroid Functions</vt:lpstr>
      <vt:lpstr>Parathyroidectomy</vt:lpstr>
      <vt:lpstr>Symptoms of Hyperparathyroidism</vt:lpstr>
      <vt:lpstr>Causes of Hyperparathyroidism</vt:lpstr>
      <vt:lpstr>Parathyroidectomy</vt:lpstr>
      <vt:lpstr>Parathyroidectomy</vt:lpstr>
      <vt:lpstr>Operative Sequence</vt:lpstr>
      <vt:lpstr>Parathyroidectomy</vt:lpstr>
      <vt:lpstr>Parathyroidectomy  Begin your Operative Sequence</vt:lpstr>
      <vt:lpstr>Parathyroidectomy  cont. Operative Sequence</vt:lpstr>
      <vt:lpstr>Parathyroidectomy  cont. Operative Sequence</vt:lpstr>
      <vt:lpstr>Parathyroidectomy  cont. Operative Sequence</vt:lpstr>
      <vt:lpstr>Parathyroidectomy  cont. Operative Sequence</vt:lpstr>
      <vt:lpstr>Parathyroidectomy  cont. Operative Sequence</vt:lpstr>
      <vt:lpstr>Parathyroidectomy  cont. Operative Sequence</vt:lpstr>
      <vt:lpstr>Parathyroidectomy  cont. Operative Sequence</vt:lpstr>
      <vt:lpstr>Thyroidectomy and Parathyroidectomy</vt:lpstr>
      <vt:lpstr>Slide 106</vt:lpstr>
      <vt:lpstr>Thyroidectomy and Parathyroidectomy</vt:lpstr>
    </vt:vector>
  </TitlesOfParts>
  <Company>Asheville Buncombe Technical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Endoscopic Procedures Operative Sequence</dc:title>
  <dc:creator>Daniel James Stokoe</dc:creator>
  <cp:lastModifiedBy>RHO42301</cp:lastModifiedBy>
  <cp:revision>115</cp:revision>
  <dcterms:created xsi:type="dcterms:W3CDTF">2008-01-17T17:21:04Z</dcterms:created>
  <dcterms:modified xsi:type="dcterms:W3CDTF">2010-03-31T20:40:15Z</dcterms:modified>
</cp:coreProperties>
</file>