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handoutMasterIdLst>
    <p:handoutMasterId r:id="rId63"/>
  </p:handoutMasterIdLst>
  <p:sldIdLst>
    <p:sldId id="256" r:id="rId2"/>
    <p:sldId id="355" r:id="rId3"/>
    <p:sldId id="336" r:id="rId4"/>
    <p:sldId id="319" r:id="rId5"/>
    <p:sldId id="320" r:id="rId6"/>
    <p:sldId id="258" r:id="rId7"/>
    <p:sldId id="365" r:id="rId8"/>
    <p:sldId id="259" r:id="rId9"/>
    <p:sldId id="260" r:id="rId10"/>
    <p:sldId id="261" r:id="rId11"/>
    <p:sldId id="366" r:id="rId12"/>
    <p:sldId id="262" r:id="rId13"/>
    <p:sldId id="352" r:id="rId14"/>
    <p:sldId id="364" r:id="rId15"/>
    <p:sldId id="353" r:id="rId16"/>
    <p:sldId id="357" r:id="rId17"/>
    <p:sldId id="359" r:id="rId18"/>
    <p:sldId id="358" r:id="rId19"/>
    <p:sldId id="360" r:id="rId20"/>
    <p:sldId id="361" r:id="rId21"/>
    <p:sldId id="277" r:id="rId22"/>
    <p:sldId id="263" r:id="rId23"/>
    <p:sldId id="264" r:id="rId24"/>
    <p:sldId id="265" r:id="rId25"/>
    <p:sldId id="266" r:id="rId26"/>
    <p:sldId id="281" r:id="rId27"/>
    <p:sldId id="282" r:id="rId28"/>
    <p:sldId id="271" r:id="rId29"/>
    <p:sldId id="283" r:id="rId30"/>
    <p:sldId id="284" r:id="rId31"/>
    <p:sldId id="285" r:id="rId32"/>
    <p:sldId id="286" r:id="rId33"/>
    <p:sldId id="287" r:id="rId34"/>
    <p:sldId id="288" r:id="rId35"/>
    <p:sldId id="289" r:id="rId36"/>
    <p:sldId id="290" r:id="rId37"/>
    <p:sldId id="291" r:id="rId38"/>
    <p:sldId id="272" r:id="rId39"/>
    <p:sldId id="267" r:id="rId40"/>
    <p:sldId id="268" r:id="rId41"/>
    <p:sldId id="367" r:id="rId42"/>
    <p:sldId id="269" r:id="rId43"/>
    <p:sldId id="270" r:id="rId44"/>
    <p:sldId id="273" r:id="rId45"/>
    <p:sldId id="274" r:id="rId46"/>
    <p:sldId id="362" r:id="rId47"/>
    <p:sldId id="275" r:id="rId48"/>
    <p:sldId id="333" r:id="rId49"/>
    <p:sldId id="351" r:id="rId50"/>
    <p:sldId id="338" r:id="rId51"/>
    <p:sldId id="339" r:id="rId52"/>
    <p:sldId id="363" r:id="rId53"/>
    <p:sldId id="340" r:id="rId54"/>
    <p:sldId id="341" r:id="rId55"/>
    <p:sldId id="342" r:id="rId56"/>
    <p:sldId id="343" r:id="rId57"/>
    <p:sldId id="344" r:id="rId58"/>
    <p:sldId id="345" r:id="rId59"/>
    <p:sldId id="346" r:id="rId60"/>
    <p:sldId id="349"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25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25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25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73A818B-E28C-4AE9-A5AA-E90A9F705A36}" type="slidenum">
              <a:rPr lang="en-US"/>
              <a:pPr>
                <a:defRPr/>
              </a:pPr>
              <a:t>‹#›</a:t>
            </a:fld>
            <a:endParaRPr lang="en-US"/>
          </a:p>
        </p:txBody>
      </p:sp>
    </p:spTree>
    <p:extLst>
      <p:ext uri="{BB962C8B-B14F-4D97-AF65-F5344CB8AC3E}">
        <p14:creationId xmlns:p14="http://schemas.microsoft.com/office/powerpoint/2010/main" val="2181046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7B96FE9-BE9D-420C-8F0C-3533423EC3A2}" type="slidenum">
              <a:rPr lang="en-US"/>
              <a:pPr>
                <a:defRPr/>
              </a:pPr>
              <a:t>‹#›</a:t>
            </a:fld>
            <a:endParaRPr lang="en-US"/>
          </a:p>
        </p:txBody>
      </p:sp>
    </p:spTree>
    <p:extLst>
      <p:ext uri="{BB962C8B-B14F-4D97-AF65-F5344CB8AC3E}">
        <p14:creationId xmlns:p14="http://schemas.microsoft.com/office/powerpoint/2010/main" val="2060427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D05E834-1298-451B-A5AF-86AB3CA2D129}" type="slidenum">
              <a:rPr lang="en-US" smtClean="0"/>
              <a:pPr/>
              <a:t>49</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Tamponade occurs most frequently due to a bleeder or something is leaking and drainage of the mediastinum is inadequate.  Requires “bring-back”  to repair problem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p>
          </p:txBody>
        </p:sp>
      </p:grpSp>
      <p:sp>
        <p:nvSpPr>
          <p:cNvPr id="28674"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28684"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3E3FA80D-02CD-40FF-AE95-EB11D423F50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7316F43-C2F3-43AE-A05A-887BCD82D00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5D4E7B1-CA86-4CF5-AF8D-58B10A5754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A71D050-9BE9-4AFA-8208-F31C28F829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781A3F0B-C410-4021-81FB-10B8306C5A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386B58C-E12C-422F-910A-9FA8A130A09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C0D8B187-0AB2-4EB9-8F9A-B0DD51AB4E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9AB9887D-F910-4F04-AC2B-12EC86143AD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754D4578-990E-4D5F-88FA-2D0A0CCDFE7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DC5911B-AF35-4BBC-9C42-0CCA154325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46023D8-0A77-4893-AD11-D64E8BBEC3E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27651"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4"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27655"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27656"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DAA5C747-B4E1-48B8-99A9-167A6B5D7A2D}" type="slidenum">
              <a:rPr lang="en-US"/>
              <a:pPr>
                <a:defRPr/>
              </a:pPr>
              <a:t>‹#›</a:t>
            </a:fld>
            <a:endParaRPr lang="en-US"/>
          </a:p>
        </p:txBody>
      </p:sp>
      <p:sp>
        <p:nvSpPr>
          <p:cNvPr id="27657" name="Freeform 9"/>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a:p>
        </p:txBody>
      </p:sp>
      <p:sp>
        <p:nvSpPr>
          <p:cNvPr id="27658"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inspirahealth.com/templates/animations/cabg.sw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CARDIAC SURGERY I</a:t>
            </a:r>
          </a:p>
        </p:txBody>
      </p:sp>
      <p:sp>
        <p:nvSpPr>
          <p:cNvPr id="3075" name="Rectangle 3"/>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US" smtClean="0"/>
          </a:p>
        </p:txBody>
      </p:sp>
      <p:sp>
        <p:nvSpPr>
          <p:cNvPr id="11267" name="Rectangle 3"/>
          <p:cNvSpPr>
            <a:spLocks noGrp="1" noChangeArrowheads="1"/>
          </p:cNvSpPr>
          <p:nvPr>
            <p:ph type="body" idx="1"/>
          </p:nvPr>
        </p:nvSpPr>
        <p:spPr/>
        <p:txBody>
          <a:bodyPr/>
          <a:lstStyle/>
          <a:p>
            <a:pPr eaLnBrk="1" hangingPunct="1">
              <a:lnSpc>
                <a:spcPct val="90000"/>
              </a:lnSpc>
            </a:pPr>
            <a:r>
              <a:rPr lang="en-US" sz="2400" smtClean="0"/>
              <a:t>Right coronary artery bifurcates into the right coronary artery and posterior descending coronary artery (PDA)</a:t>
            </a:r>
          </a:p>
          <a:p>
            <a:pPr eaLnBrk="1" hangingPunct="1">
              <a:lnSpc>
                <a:spcPct val="90000"/>
              </a:lnSpc>
            </a:pPr>
            <a:r>
              <a:rPr lang="en-US" sz="2400" smtClean="0"/>
              <a:t>The right coronary artery can have branches called marginals</a:t>
            </a:r>
          </a:p>
          <a:p>
            <a:pPr eaLnBrk="1" hangingPunct="1">
              <a:lnSpc>
                <a:spcPct val="90000"/>
              </a:lnSpc>
            </a:pPr>
            <a:r>
              <a:rPr lang="en-US" sz="2400" smtClean="0"/>
              <a:t>The right coronary artery supplies blood to the right atrium and in 50-60% of patients, the SA node</a:t>
            </a:r>
          </a:p>
          <a:p>
            <a:pPr eaLnBrk="1" hangingPunct="1">
              <a:lnSpc>
                <a:spcPct val="90000"/>
              </a:lnSpc>
            </a:pPr>
            <a:r>
              <a:rPr lang="en-US" sz="2400" smtClean="0"/>
              <a:t>The PDA supplies blood to the posterior ventricular septum, half the inferior wall of the left ventricle, papillary muscles of the mitral valve and the AV (atrioventricular) node</a:t>
            </a:r>
          </a:p>
          <a:p>
            <a:pPr eaLnBrk="1" hangingPunct="1">
              <a:lnSpc>
                <a:spcPct val="90000"/>
              </a:lnSpc>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Documents\Moodle BB docs\CABG pics\He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0"/>
            <a:ext cx="5105400" cy="708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504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type="body" idx="1"/>
          </p:nvPr>
        </p:nvSpPr>
        <p:spPr/>
        <p:txBody>
          <a:bodyPr/>
          <a:lstStyle/>
          <a:p>
            <a:pPr eaLnBrk="1" hangingPunct="1"/>
            <a:r>
              <a:rPr lang="en-US" smtClean="0"/>
              <a:t>Coronary arteries ultimately drain (as coronary veins) into the coronary sinus, located in the right atrium where the vena cava also empty after oxygen has been used by its respective organs so that the reoxygenation process may start all over again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Cardiac Conduction</a:t>
            </a:r>
          </a:p>
        </p:txBody>
      </p:sp>
      <p:sp>
        <p:nvSpPr>
          <p:cNvPr id="13315" name="Rectangle 3"/>
          <p:cNvSpPr>
            <a:spLocks noGrp="1" noChangeArrowheads="1"/>
          </p:cNvSpPr>
          <p:nvPr>
            <p:ph type="body" idx="1"/>
          </p:nvPr>
        </p:nvSpPr>
        <p:spPr/>
        <p:txBody>
          <a:bodyPr/>
          <a:lstStyle/>
          <a:p>
            <a:pPr eaLnBrk="1" hangingPunct="1">
              <a:lnSpc>
                <a:spcPct val="90000"/>
              </a:lnSpc>
            </a:pPr>
            <a:r>
              <a:rPr lang="en-US" smtClean="0"/>
              <a:t>Coordinates cardiac conduction</a:t>
            </a:r>
          </a:p>
          <a:p>
            <a:pPr eaLnBrk="1" hangingPunct="1">
              <a:lnSpc>
                <a:spcPct val="90000"/>
              </a:lnSpc>
            </a:pPr>
            <a:r>
              <a:rPr lang="en-US" smtClean="0"/>
              <a:t>SA Node (sinoatrial) “the pacemaker”</a:t>
            </a:r>
          </a:p>
          <a:p>
            <a:pPr eaLnBrk="1" hangingPunct="1">
              <a:lnSpc>
                <a:spcPct val="90000"/>
              </a:lnSpc>
            </a:pPr>
            <a:r>
              <a:rPr lang="en-US" smtClean="0"/>
              <a:t>AV Node (atrioventricular)</a:t>
            </a:r>
          </a:p>
          <a:p>
            <a:pPr eaLnBrk="1" hangingPunct="1">
              <a:lnSpc>
                <a:spcPct val="90000"/>
              </a:lnSpc>
            </a:pPr>
            <a:r>
              <a:rPr lang="en-US" smtClean="0"/>
              <a:t>Bundle of HIS or AV Bundle</a:t>
            </a:r>
          </a:p>
          <a:p>
            <a:pPr eaLnBrk="1" hangingPunct="1">
              <a:lnSpc>
                <a:spcPct val="90000"/>
              </a:lnSpc>
            </a:pPr>
            <a:r>
              <a:rPr lang="en-US" smtClean="0"/>
              <a:t>Down R/L insulated branched bundles in ventricular septum</a:t>
            </a:r>
          </a:p>
          <a:p>
            <a:pPr eaLnBrk="1" hangingPunct="1">
              <a:lnSpc>
                <a:spcPct val="90000"/>
              </a:lnSpc>
            </a:pPr>
            <a:r>
              <a:rPr lang="en-US" smtClean="0"/>
              <a:t>Purkinge Fibers non-insulated and feed into R/L ventricles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HO41200\Desktop\fig13_bb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39" y="1281839"/>
            <a:ext cx="7866361" cy="4433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288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Cardiac Conduction</a:t>
            </a:r>
          </a:p>
        </p:txBody>
      </p:sp>
      <p:sp>
        <p:nvSpPr>
          <p:cNvPr id="14339" name="Rectangle 3"/>
          <p:cNvSpPr>
            <a:spLocks noGrp="1" noChangeArrowheads="1"/>
          </p:cNvSpPr>
          <p:nvPr>
            <p:ph type="body" idx="1"/>
          </p:nvPr>
        </p:nvSpPr>
        <p:spPr>
          <a:xfrm>
            <a:off x="949325" y="1981200"/>
            <a:ext cx="7661275" cy="4495800"/>
          </a:xfrm>
        </p:spPr>
        <p:txBody>
          <a:bodyPr/>
          <a:lstStyle/>
          <a:p>
            <a:pPr eaLnBrk="1" hangingPunct="1"/>
            <a:r>
              <a:rPr lang="en-US" sz="2800" dirty="0" smtClean="0"/>
              <a:t>SA node initiates impulse &gt; atria contract (blood forced into ventricles through </a:t>
            </a:r>
            <a:r>
              <a:rPr lang="en-US" sz="2800" dirty="0" err="1" smtClean="0"/>
              <a:t>atrioventricular</a:t>
            </a:r>
            <a:r>
              <a:rPr lang="en-US" sz="2800" dirty="0" smtClean="0"/>
              <a:t> valves and semi-lunar valves close)&gt; stimulus picked up by AV node &gt; AV Bundle (signal slightly delayed) &gt; bundle branches &gt; </a:t>
            </a:r>
            <a:r>
              <a:rPr lang="en-US" sz="2800" dirty="0" err="1" smtClean="0"/>
              <a:t>purkinge</a:t>
            </a:r>
            <a:r>
              <a:rPr lang="en-US" sz="2800" dirty="0" smtClean="0"/>
              <a:t> fibers &gt; ventricles stimulated and contract (blood forces </a:t>
            </a:r>
            <a:r>
              <a:rPr lang="en-US" sz="2800" dirty="0" err="1" smtClean="0"/>
              <a:t>atrioventricular</a:t>
            </a:r>
            <a:r>
              <a:rPr lang="en-US" sz="2800" dirty="0" smtClean="0"/>
              <a:t> valves to close and semilunar valves to open)</a:t>
            </a:r>
          </a:p>
          <a:p>
            <a:pPr eaLnBrk="1" hangingPunct="1"/>
            <a:r>
              <a:rPr lang="en-US" sz="2800" dirty="0" smtClean="0"/>
              <a:t>These valves should go one-way</a:t>
            </a:r>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endParaRPr lang="en-US" sz="2800" dirty="0" smtClean="0"/>
          </a:p>
          <a:p>
            <a:pPr eaLnBrk="1" hangingPunct="1">
              <a:buFont typeface="Wingdings" pitchFamily="2" charset="2"/>
              <a:buNone/>
            </a:pPr>
            <a:endParaRPr lang="en-US"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Cardiac Cycle</a:t>
            </a:r>
          </a:p>
        </p:txBody>
      </p:sp>
      <p:sp>
        <p:nvSpPr>
          <p:cNvPr id="15363" name="Rectangle 3"/>
          <p:cNvSpPr>
            <a:spLocks noGrp="1" noChangeArrowheads="1"/>
          </p:cNvSpPr>
          <p:nvPr>
            <p:ph type="body" idx="1"/>
          </p:nvPr>
        </p:nvSpPr>
        <p:spPr/>
        <p:txBody>
          <a:bodyPr/>
          <a:lstStyle/>
          <a:p>
            <a:pPr eaLnBrk="1" hangingPunct="1"/>
            <a:r>
              <a:rPr lang="en-US" smtClean="0"/>
              <a:t>Two phases:</a:t>
            </a:r>
          </a:p>
          <a:p>
            <a:pPr eaLnBrk="1" hangingPunct="1"/>
            <a:r>
              <a:rPr lang="en-US" smtClean="0"/>
              <a:t>Diastole</a:t>
            </a:r>
          </a:p>
          <a:p>
            <a:pPr eaLnBrk="1" hangingPunct="1"/>
            <a:r>
              <a:rPr lang="en-US" smtClean="0"/>
              <a:t>Systole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Cardiac Cycle</a:t>
            </a:r>
          </a:p>
        </p:txBody>
      </p:sp>
      <p:sp>
        <p:nvSpPr>
          <p:cNvPr id="17411" name="Rectangle 3"/>
          <p:cNvSpPr>
            <a:spLocks noGrp="1" noChangeArrowheads="1"/>
          </p:cNvSpPr>
          <p:nvPr>
            <p:ph type="body" idx="1"/>
          </p:nvPr>
        </p:nvSpPr>
        <p:spPr/>
        <p:txBody>
          <a:bodyPr/>
          <a:lstStyle/>
          <a:p>
            <a:pPr eaLnBrk="1" hangingPunct="1">
              <a:lnSpc>
                <a:spcPct val="80000"/>
              </a:lnSpc>
            </a:pPr>
            <a:r>
              <a:rPr lang="en-US" sz="2800" b="1" smtClean="0"/>
              <a:t>Systole </a:t>
            </a:r>
          </a:p>
          <a:p>
            <a:pPr eaLnBrk="1" hangingPunct="1">
              <a:lnSpc>
                <a:spcPct val="80000"/>
              </a:lnSpc>
            </a:pPr>
            <a:r>
              <a:rPr lang="en-US" sz="2800" smtClean="0"/>
              <a:t>1/3 cardiac cycle</a:t>
            </a:r>
          </a:p>
          <a:p>
            <a:pPr eaLnBrk="1" hangingPunct="1">
              <a:lnSpc>
                <a:spcPct val="80000"/>
              </a:lnSpc>
            </a:pPr>
            <a:r>
              <a:rPr lang="en-US" sz="2800" smtClean="0"/>
              <a:t>Atrial contraction</a:t>
            </a:r>
          </a:p>
          <a:p>
            <a:pPr eaLnBrk="1" hangingPunct="1">
              <a:lnSpc>
                <a:spcPct val="80000"/>
              </a:lnSpc>
            </a:pPr>
            <a:r>
              <a:rPr lang="en-US" sz="2800" smtClean="0"/>
              <a:t>Blood pumped to ventricles filling pulmonary and systemic arteries</a:t>
            </a:r>
          </a:p>
          <a:p>
            <a:pPr eaLnBrk="1" hangingPunct="1">
              <a:lnSpc>
                <a:spcPct val="80000"/>
              </a:lnSpc>
            </a:pPr>
            <a:r>
              <a:rPr lang="en-US" sz="2800" smtClean="0"/>
              <a:t>With volume of blood in ventricles, ventricular pressure greater than atrial</a:t>
            </a:r>
          </a:p>
          <a:p>
            <a:pPr eaLnBrk="1" hangingPunct="1">
              <a:lnSpc>
                <a:spcPct val="80000"/>
              </a:lnSpc>
            </a:pPr>
            <a:r>
              <a:rPr lang="en-US" sz="2800" smtClean="0"/>
              <a:t>Mitral and tricuspid valves shut</a:t>
            </a:r>
          </a:p>
          <a:p>
            <a:pPr eaLnBrk="1" hangingPunct="1">
              <a:lnSpc>
                <a:spcPct val="80000"/>
              </a:lnSpc>
            </a:pPr>
            <a:r>
              <a:rPr lang="en-US" sz="2800" smtClean="0"/>
              <a:t>Ventricles contract, blood pushed into pulmonic and aortic valves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Cardiac Cycle</a:t>
            </a:r>
          </a:p>
        </p:txBody>
      </p:sp>
      <p:sp>
        <p:nvSpPr>
          <p:cNvPr id="16387" name="Rectangle 3"/>
          <p:cNvSpPr>
            <a:spLocks noGrp="1" noChangeArrowheads="1"/>
          </p:cNvSpPr>
          <p:nvPr>
            <p:ph type="body" idx="1"/>
          </p:nvPr>
        </p:nvSpPr>
        <p:spPr/>
        <p:txBody>
          <a:bodyPr/>
          <a:lstStyle/>
          <a:p>
            <a:pPr eaLnBrk="1" hangingPunct="1"/>
            <a:r>
              <a:rPr lang="en-US" b="1" smtClean="0"/>
              <a:t>Diastole</a:t>
            </a:r>
          </a:p>
          <a:p>
            <a:pPr eaLnBrk="1" hangingPunct="1"/>
            <a:r>
              <a:rPr lang="en-US" smtClean="0"/>
              <a:t>2/3 cardiac cycle</a:t>
            </a:r>
          </a:p>
          <a:p>
            <a:pPr eaLnBrk="1" hangingPunct="1"/>
            <a:r>
              <a:rPr lang="en-US" smtClean="0"/>
              <a:t>Ventricular relaxation</a:t>
            </a:r>
          </a:p>
          <a:p>
            <a:pPr eaLnBrk="1" hangingPunct="1"/>
            <a:r>
              <a:rPr lang="en-US" smtClean="0"/>
              <a:t>Ventricles fill with blood</a:t>
            </a:r>
          </a:p>
          <a:p>
            <a:pPr eaLnBrk="1" hangingPunct="1"/>
            <a:r>
              <a:rPr lang="en-US" smtClean="0"/>
              <a:t>AV valves open (tricuspid and mitral)</a:t>
            </a:r>
          </a:p>
          <a:p>
            <a:pPr eaLnBrk="1" hangingPunct="1"/>
            <a:r>
              <a:rPr lang="en-US" smtClean="0"/>
              <a:t>Pressure higher in atria creating ventricular filling</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Cardiac Cycle</a:t>
            </a:r>
          </a:p>
        </p:txBody>
      </p:sp>
      <p:sp>
        <p:nvSpPr>
          <p:cNvPr id="18435" name="Rectangle 3"/>
          <p:cNvSpPr>
            <a:spLocks noGrp="1" noChangeArrowheads="1"/>
          </p:cNvSpPr>
          <p:nvPr>
            <p:ph type="body" idx="1"/>
          </p:nvPr>
        </p:nvSpPr>
        <p:spPr/>
        <p:txBody>
          <a:bodyPr/>
          <a:lstStyle/>
          <a:p>
            <a:pPr eaLnBrk="1" hangingPunct="1"/>
            <a:r>
              <a:rPr lang="en-US" smtClean="0"/>
              <a:t>4-6L of blood pumped throughout body per minute</a:t>
            </a:r>
          </a:p>
          <a:p>
            <a:pPr eaLnBrk="1" hangingPunct="1"/>
            <a:r>
              <a:rPr lang="en-US" smtClean="0"/>
              <a:t>This total volume = cardiac output</a:t>
            </a:r>
          </a:p>
          <a:p>
            <a:pPr eaLnBrk="1" hangingPunct="1"/>
            <a:r>
              <a:rPr lang="en-US" smtClean="0"/>
              <a:t>CO=SV (volume of blood in each systole) x R (number of beats per minute)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Outline</a:t>
            </a:r>
          </a:p>
        </p:txBody>
      </p:sp>
      <p:sp>
        <p:nvSpPr>
          <p:cNvPr id="4099" name="Rectangle 3"/>
          <p:cNvSpPr>
            <a:spLocks noGrp="1" noChangeArrowheads="1"/>
          </p:cNvSpPr>
          <p:nvPr>
            <p:ph type="body" idx="1"/>
          </p:nvPr>
        </p:nvSpPr>
        <p:spPr/>
        <p:txBody>
          <a:bodyPr/>
          <a:lstStyle/>
          <a:p>
            <a:pPr eaLnBrk="1" hangingPunct="1">
              <a:lnSpc>
                <a:spcPct val="90000"/>
              </a:lnSpc>
            </a:pPr>
            <a:r>
              <a:rPr lang="en-US" sz="2400" dirty="0" smtClean="0"/>
              <a:t>Heart A &amp; P</a:t>
            </a:r>
          </a:p>
          <a:p>
            <a:pPr eaLnBrk="1" hangingPunct="1">
              <a:lnSpc>
                <a:spcPct val="90000"/>
              </a:lnSpc>
            </a:pPr>
            <a:r>
              <a:rPr lang="en-US" sz="2400" dirty="0" smtClean="0"/>
              <a:t>CAD </a:t>
            </a:r>
          </a:p>
          <a:p>
            <a:pPr eaLnBrk="1" hangingPunct="1">
              <a:lnSpc>
                <a:spcPct val="90000"/>
              </a:lnSpc>
            </a:pPr>
            <a:r>
              <a:rPr lang="en-US" sz="2400" dirty="0" smtClean="0"/>
              <a:t>Open Heart Diagnostics</a:t>
            </a:r>
          </a:p>
          <a:p>
            <a:pPr eaLnBrk="1" hangingPunct="1">
              <a:lnSpc>
                <a:spcPct val="90000"/>
              </a:lnSpc>
            </a:pPr>
            <a:r>
              <a:rPr lang="en-US" sz="2400" dirty="0" smtClean="0"/>
              <a:t>Anesthesia and Medications on Field</a:t>
            </a:r>
          </a:p>
          <a:p>
            <a:pPr eaLnBrk="1" hangingPunct="1">
              <a:lnSpc>
                <a:spcPct val="90000"/>
              </a:lnSpc>
            </a:pPr>
            <a:r>
              <a:rPr lang="en-US" sz="2400" dirty="0" smtClean="0"/>
              <a:t>Open Heart Patient Preparation</a:t>
            </a:r>
          </a:p>
          <a:p>
            <a:pPr eaLnBrk="1" hangingPunct="1">
              <a:lnSpc>
                <a:spcPct val="90000"/>
              </a:lnSpc>
            </a:pPr>
            <a:r>
              <a:rPr lang="en-US" sz="2400" dirty="0" smtClean="0"/>
              <a:t>Supplies, Instrumentation, and Equipment</a:t>
            </a:r>
          </a:p>
          <a:p>
            <a:pPr eaLnBrk="1" hangingPunct="1">
              <a:lnSpc>
                <a:spcPct val="90000"/>
              </a:lnSpc>
            </a:pPr>
            <a:r>
              <a:rPr lang="en-US" sz="2400" dirty="0" smtClean="0"/>
              <a:t>CABG</a:t>
            </a:r>
          </a:p>
          <a:p>
            <a:pPr eaLnBrk="1" hangingPunct="1">
              <a:lnSpc>
                <a:spcPct val="90000"/>
              </a:lnSpc>
            </a:pPr>
            <a:r>
              <a:rPr lang="en-US" sz="2400" dirty="0" smtClean="0"/>
              <a:t>Complications of CABG</a:t>
            </a:r>
          </a:p>
          <a:p>
            <a:pPr eaLnBrk="1" hangingPunct="1">
              <a:lnSpc>
                <a:spcPct val="90000"/>
              </a:lnSpc>
            </a:pPr>
            <a:r>
              <a:rPr lang="en-US" sz="2400" dirty="0" smtClean="0"/>
              <a:t>Congenital Pathologies of the Heart</a:t>
            </a:r>
          </a:p>
          <a:p>
            <a:pPr eaLnBrk="1" hangingPunct="1">
              <a:lnSpc>
                <a:spcPct val="90000"/>
              </a:lnSpc>
            </a:pPr>
            <a:r>
              <a:rPr lang="en-US" sz="2400" dirty="0" smtClean="0"/>
              <a:t>Cardiac Arrhythmias: Pacemakers and AICDs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Heart Sounds</a:t>
            </a:r>
          </a:p>
        </p:txBody>
      </p:sp>
      <p:sp>
        <p:nvSpPr>
          <p:cNvPr id="19459" name="Rectangle 3"/>
          <p:cNvSpPr>
            <a:spLocks noGrp="1" noChangeArrowheads="1"/>
          </p:cNvSpPr>
          <p:nvPr>
            <p:ph type="body" idx="1"/>
          </p:nvPr>
        </p:nvSpPr>
        <p:spPr/>
        <p:txBody>
          <a:bodyPr/>
          <a:lstStyle/>
          <a:p>
            <a:pPr eaLnBrk="1" hangingPunct="1"/>
            <a:r>
              <a:rPr lang="en-US" smtClean="0"/>
              <a:t>Closure of the AV valves (tricuspid and mitral) = 1</a:t>
            </a:r>
            <a:r>
              <a:rPr lang="en-US" baseline="30000" smtClean="0"/>
              <a:t>st</a:t>
            </a:r>
            <a:r>
              <a:rPr lang="en-US" smtClean="0"/>
              <a:t> heart sound S</a:t>
            </a:r>
            <a:r>
              <a:rPr lang="en-US" baseline="-25000" smtClean="0"/>
              <a:t>1 </a:t>
            </a:r>
            <a:r>
              <a:rPr lang="en-US" smtClean="0"/>
              <a:t>= start of systole </a:t>
            </a:r>
          </a:p>
          <a:p>
            <a:pPr eaLnBrk="1" hangingPunct="1"/>
            <a:r>
              <a:rPr lang="en-US" smtClean="0"/>
              <a:t>Closure of semi-lunar valves = second heart sound S</a:t>
            </a:r>
            <a:r>
              <a:rPr lang="en-US" baseline="-25000" smtClean="0"/>
              <a:t>2  </a:t>
            </a:r>
            <a:r>
              <a:rPr lang="en-US" smtClean="0"/>
              <a:t>= start of diastole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Parasympathetic and Sympathetic Nervous System</a:t>
            </a:r>
          </a:p>
        </p:txBody>
      </p:sp>
      <p:sp>
        <p:nvSpPr>
          <p:cNvPr id="20483" name="Rectangle 3"/>
          <p:cNvSpPr>
            <a:spLocks noGrp="1" noChangeArrowheads="1"/>
          </p:cNvSpPr>
          <p:nvPr>
            <p:ph type="body" idx="1"/>
          </p:nvPr>
        </p:nvSpPr>
        <p:spPr/>
        <p:txBody>
          <a:bodyPr/>
          <a:lstStyle/>
          <a:p>
            <a:pPr eaLnBrk="1" hangingPunct="1"/>
            <a:r>
              <a:rPr lang="en-US" smtClean="0"/>
              <a:t>Nerve fibers from PSNS and SNS originate in medulla oblongata end in SA and AV nodes</a:t>
            </a:r>
          </a:p>
          <a:p>
            <a:pPr eaLnBrk="1" hangingPunct="1"/>
            <a:r>
              <a:rPr lang="en-US" smtClean="0"/>
              <a:t>PSNS fibers slow heart using acetylcholine</a:t>
            </a:r>
          </a:p>
          <a:p>
            <a:pPr eaLnBrk="1" hangingPunct="1"/>
            <a:r>
              <a:rPr lang="en-US" smtClean="0"/>
              <a:t>SNS fibers raise heart rate using norepinephrine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Coronary Artery Disease</a:t>
            </a:r>
          </a:p>
        </p:txBody>
      </p:sp>
      <p:sp>
        <p:nvSpPr>
          <p:cNvPr id="21507" name="Rectangle 3"/>
          <p:cNvSpPr>
            <a:spLocks noGrp="1" noChangeArrowheads="1"/>
          </p:cNvSpPr>
          <p:nvPr>
            <p:ph type="body" idx="1"/>
          </p:nvPr>
        </p:nvSpPr>
        <p:spPr/>
        <p:txBody>
          <a:bodyPr/>
          <a:lstStyle/>
          <a:p>
            <a:pPr eaLnBrk="1" hangingPunct="1"/>
            <a:r>
              <a:rPr lang="en-US" sz="2800" smtClean="0"/>
              <a:t>Coronary Heart Disease is the number one cause of death in the United States</a:t>
            </a:r>
          </a:p>
          <a:p>
            <a:pPr eaLnBrk="1" hangingPunct="1"/>
            <a:r>
              <a:rPr lang="en-US" sz="2800" smtClean="0"/>
              <a:t>Risk factors for coronary heart disease include:  cigarette smoking, hypertension, elevated cholesterol, lack of physical activity, diabetes, obesity, reproductive hormones, type A personality traits, and heredity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22531" name="Rectangle 3"/>
          <p:cNvSpPr>
            <a:spLocks noGrp="1" noChangeArrowheads="1"/>
          </p:cNvSpPr>
          <p:nvPr>
            <p:ph type="body" idx="1"/>
          </p:nvPr>
        </p:nvSpPr>
        <p:spPr/>
        <p:txBody>
          <a:bodyPr/>
          <a:lstStyle/>
          <a:p>
            <a:pPr eaLnBrk="1" hangingPunct="1"/>
            <a:r>
              <a:rPr lang="en-US" sz="2800" smtClean="0"/>
              <a:t>Coronary Heart Disease (CHD) is defined as “myocardial impairment due to an imbalance between coronary blood flow and myocardial oxygen requirements”</a:t>
            </a:r>
          </a:p>
          <a:p>
            <a:pPr eaLnBrk="1" hangingPunct="1"/>
            <a:r>
              <a:rPr lang="en-US" sz="2800" smtClean="0"/>
              <a:t>CHD is primarily caused by atherosclerosis, a narrowing or occlusion of the coronary arteries=Coronary Artery Disease (CAD)</a:t>
            </a:r>
          </a:p>
          <a:p>
            <a:pPr eaLnBrk="1" hangingPunct="1"/>
            <a:r>
              <a:rPr lang="en-US" sz="2800" smtClean="0"/>
              <a:t>CHD can be related to blood clots or arterial spasm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smtClean="0"/>
          </a:p>
        </p:txBody>
      </p:sp>
      <p:sp>
        <p:nvSpPr>
          <p:cNvPr id="23555" name="Rectangle 3"/>
          <p:cNvSpPr>
            <a:spLocks noGrp="1" noChangeArrowheads="1"/>
          </p:cNvSpPr>
          <p:nvPr>
            <p:ph type="body" idx="1"/>
          </p:nvPr>
        </p:nvSpPr>
        <p:spPr/>
        <p:txBody>
          <a:bodyPr/>
          <a:lstStyle/>
          <a:p>
            <a:pPr eaLnBrk="1" hangingPunct="1"/>
            <a:r>
              <a:rPr lang="en-US" sz="2800" smtClean="0"/>
              <a:t>Atherosclerosis most often occurs in the proximal segments of the coronary arteries</a:t>
            </a:r>
          </a:p>
          <a:p>
            <a:pPr eaLnBrk="1" hangingPunct="1"/>
            <a:r>
              <a:rPr lang="en-US" sz="2800" smtClean="0"/>
              <a:t>This is a fortunate circumstance as it makes surgical revascularization techniques possible and effective</a:t>
            </a:r>
          </a:p>
          <a:p>
            <a:pPr eaLnBrk="1" hangingPunct="1"/>
            <a:r>
              <a:rPr lang="en-US" sz="2800" smtClean="0"/>
              <a:t>Without myocardial blood supply, myocardial infarction (MI) or heart attack occurs, and life is threatened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600" smtClean="0"/>
              <a:t>Coronary Artery Bypass Grafting</a:t>
            </a:r>
            <a:br>
              <a:rPr lang="en-US" sz="3600" smtClean="0"/>
            </a:br>
            <a:r>
              <a:rPr lang="en-US" sz="3600" smtClean="0"/>
              <a:t>CABG</a:t>
            </a:r>
          </a:p>
        </p:txBody>
      </p:sp>
      <p:sp>
        <p:nvSpPr>
          <p:cNvPr id="24579" name="Rectangle 3"/>
          <p:cNvSpPr>
            <a:spLocks noGrp="1" noChangeArrowheads="1"/>
          </p:cNvSpPr>
          <p:nvPr>
            <p:ph type="body" idx="1"/>
          </p:nvPr>
        </p:nvSpPr>
        <p:spPr/>
        <p:txBody>
          <a:bodyPr/>
          <a:lstStyle/>
          <a:p>
            <a:pPr eaLnBrk="1" hangingPunct="1">
              <a:lnSpc>
                <a:spcPct val="90000"/>
              </a:lnSpc>
            </a:pPr>
            <a:r>
              <a:rPr lang="en-US" sz="2400" smtClean="0"/>
              <a:t>Surgical revascularization technique</a:t>
            </a:r>
          </a:p>
          <a:p>
            <a:pPr eaLnBrk="1" hangingPunct="1">
              <a:lnSpc>
                <a:spcPct val="90000"/>
              </a:lnSpc>
            </a:pPr>
            <a:r>
              <a:rPr lang="en-US" sz="2400" smtClean="0"/>
              <a:t>Other options depending on the severity of disease are coronary balloon angioplasty (PTCA), atherectomy, ablation, and stent placement (These procedures are done in the cardiac catheterization lab)</a:t>
            </a:r>
          </a:p>
          <a:p>
            <a:pPr eaLnBrk="1" hangingPunct="1">
              <a:lnSpc>
                <a:spcPct val="90000"/>
              </a:lnSpc>
            </a:pPr>
            <a:r>
              <a:rPr lang="en-US" sz="2400" smtClean="0"/>
              <a:t>CABG is literally providing the patient with a “new” coronary artery which bypasses or goes around the existing stenosis creating a new origin point on the aorta for that artery, resupplying an area of the heart with blood that is otherwise limited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Diagnosis</a:t>
            </a:r>
          </a:p>
        </p:txBody>
      </p:sp>
      <p:sp>
        <p:nvSpPr>
          <p:cNvPr id="25603" name="Rectangle 3"/>
          <p:cNvSpPr>
            <a:spLocks noGrp="1" noChangeArrowheads="1"/>
          </p:cNvSpPr>
          <p:nvPr>
            <p:ph type="body" idx="1"/>
          </p:nvPr>
        </p:nvSpPr>
        <p:spPr/>
        <p:txBody>
          <a:bodyPr/>
          <a:lstStyle/>
          <a:p>
            <a:pPr eaLnBrk="1" hangingPunct="1"/>
            <a:r>
              <a:rPr lang="en-US" b="1" smtClean="0"/>
              <a:t>NONINVASIVE</a:t>
            </a:r>
          </a:p>
          <a:p>
            <a:pPr eaLnBrk="1" hangingPunct="1"/>
            <a:r>
              <a:rPr lang="en-US" smtClean="0"/>
              <a:t>H &amp; P</a:t>
            </a:r>
          </a:p>
          <a:p>
            <a:pPr eaLnBrk="1" hangingPunct="1"/>
            <a:r>
              <a:rPr lang="en-US" smtClean="0"/>
              <a:t>ECG/EKG</a:t>
            </a:r>
          </a:p>
          <a:p>
            <a:pPr eaLnBrk="1" hangingPunct="1"/>
            <a:r>
              <a:rPr lang="en-US" smtClean="0"/>
              <a:t>Exercise EKG or Stress Test</a:t>
            </a:r>
          </a:p>
          <a:p>
            <a:pPr eaLnBrk="1" hangingPunct="1"/>
            <a:r>
              <a:rPr lang="en-US" smtClean="0"/>
              <a:t>Chest X-ray</a:t>
            </a:r>
          </a:p>
          <a:p>
            <a:pPr eaLnBrk="1" hangingPunct="1"/>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Diagnosis</a:t>
            </a:r>
          </a:p>
        </p:txBody>
      </p:sp>
      <p:sp>
        <p:nvSpPr>
          <p:cNvPr id="26627" name="Rectangle 3"/>
          <p:cNvSpPr>
            <a:spLocks noGrp="1" noChangeArrowheads="1"/>
          </p:cNvSpPr>
          <p:nvPr>
            <p:ph type="body" idx="1"/>
          </p:nvPr>
        </p:nvSpPr>
        <p:spPr/>
        <p:txBody>
          <a:bodyPr/>
          <a:lstStyle/>
          <a:p>
            <a:pPr eaLnBrk="1" hangingPunct="1"/>
            <a:r>
              <a:rPr lang="en-US" b="1" smtClean="0"/>
              <a:t>INVASIVE</a:t>
            </a:r>
          </a:p>
          <a:p>
            <a:pPr eaLnBrk="1" hangingPunct="1"/>
            <a:r>
              <a:rPr lang="en-US" smtClean="0"/>
              <a:t>Aortography</a:t>
            </a:r>
          </a:p>
          <a:p>
            <a:pPr eaLnBrk="1" hangingPunct="1"/>
            <a:r>
              <a:rPr lang="en-US" smtClean="0"/>
              <a:t>Electrophysiology (EP) studies</a:t>
            </a:r>
          </a:p>
          <a:p>
            <a:pPr eaLnBrk="1" hangingPunct="1"/>
            <a:r>
              <a:rPr lang="en-US" u="sng" smtClean="0"/>
              <a:t>Cardiac catheterization</a:t>
            </a:r>
            <a:r>
              <a:rPr lang="en-US" smtClean="0"/>
              <a:t>-provides definitive information for ischemic or coronary artery disease</a:t>
            </a:r>
          </a:p>
          <a:p>
            <a:pPr eaLnBrk="1" hangingPunct="1"/>
            <a:r>
              <a:rPr lang="en-US" smtClean="0"/>
              <a:t>Endomyocardial biopsy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Sequence of Events</a:t>
            </a:r>
          </a:p>
        </p:txBody>
      </p:sp>
      <p:sp>
        <p:nvSpPr>
          <p:cNvPr id="27651" name="Rectangle 3"/>
          <p:cNvSpPr>
            <a:spLocks noGrp="1" noChangeArrowheads="1"/>
          </p:cNvSpPr>
          <p:nvPr>
            <p:ph type="body" idx="1"/>
          </p:nvPr>
        </p:nvSpPr>
        <p:spPr/>
        <p:txBody>
          <a:bodyPr/>
          <a:lstStyle/>
          <a:p>
            <a:pPr eaLnBrk="1" hangingPunct="1">
              <a:lnSpc>
                <a:spcPct val="80000"/>
              </a:lnSpc>
            </a:pPr>
            <a:r>
              <a:rPr lang="en-US" sz="2800" smtClean="0"/>
              <a:t>Room set-up</a:t>
            </a:r>
          </a:p>
          <a:p>
            <a:pPr eaLnBrk="1" hangingPunct="1">
              <a:lnSpc>
                <a:spcPct val="80000"/>
              </a:lnSpc>
              <a:buFont typeface="Wingdings" pitchFamily="2" charset="2"/>
              <a:buNone/>
            </a:pPr>
            <a:r>
              <a:rPr lang="en-US" sz="2800" smtClean="0"/>
              <a:t>     Furniture</a:t>
            </a:r>
          </a:p>
          <a:p>
            <a:pPr eaLnBrk="1" hangingPunct="1">
              <a:lnSpc>
                <a:spcPct val="80000"/>
              </a:lnSpc>
              <a:buFont typeface="Wingdings" pitchFamily="2" charset="2"/>
              <a:buNone/>
            </a:pPr>
            <a:r>
              <a:rPr lang="en-US" sz="2800" smtClean="0"/>
              <a:t>     Equipment</a:t>
            </a:r>
          </a:p>
          <a:p>
            <a:pPr eaLnBrk="1" hangingPunct="1">
              <a:lnSpc>
                <a:spcPct val="80000"/>
              </a:lnSpc>
              <a:buFont typeface="Wingdings" pitchFamily="2" charset="2"/>
              <a:buNone/>
            </a:pPr>
            <a:r>
              <a:rPr lang="en-US" sz="2800" smtClean="0"/>
              <a:t>     Personnel in the room</a:t>
            </a:r>
          </a:p>
          <a:p>
            <a:pPr eaLnBrk="1" hangingPunct="1">
              <a:lnSpc>
                <a:spcPct val="80000"/>
              </a:lnSpc>
            </a:pPr>
            <a:r>
              <a:rPr lang="en-US" sz="2800" smtClean="0"/>
              <a:t>Anesthesia</a:t>
            </a:r>
          </a:p>
          <a:p>
            <a:pPr eaLnBrk="1" hangingPunct="1">
              <a:lnSpc>
                <a:spcPct val="80000"/>
              </a:lnSpc>
            </a:pPr>
            <a:r>
              <a:rPr lang="en-US" sz="2800" smtClean="0"/>
              <a:t>Graft Harvesting by the PA</a:t>
            </a:r>
          </a:p>
          <a:p>
            <a:pPr eaLnBrk="1" hangingPunct="1">
              <a:lnSpc>
                <a:spcPct val="80000"/>
              </a:lnSpc>
              <a:buFont typeface="Wingdings" pitchFamily="2" charset="2"/>
              <a:buNone/>
            </a:pPr>
            <a:r>
              <a:rPr lang="en-US" sz="2800" smtClean="0"/>
              <a:t>     Greater Saphenous vein</a:t>
            </a:r>
          </a:p>
          <a:p>
            <a:pPr eaLnBrk="1" hangingPunct="1">
              <a:lnSpc>
                <a:spcPct val="80000"/>
              </a:lnSpc>
              <a:buFont typeface="Wingdings" pitchFamily="2" charset="2"/>
              <a:buNone/>
            </a:pPr>
            <a:r>
              <a:rPr lang="en-US" sz="2800" smtClean="0"/>
              <a:t>     Radial Artery</a:t>
            </a:r>
          </a:p>
          <a:p>
            <a:pPr eaLnBrk="1" hangingPunct="1">
              <a:lnSpc>
                <a:spcPct val="80000"/>
              </a:lnSpc>
              <a:buFont typeface="Wingdings" pitchFamily="2" charset="2"/>
              <a:buNone/>
            </a:pPr>
            <a:r>
              <a:rPr lang="en-US" sz="280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Equipment</a:t>
            </a:r>
          </a:p>
        </p:txBody>
      </p:sp>
      <p:sp>
        <p:nvSpPr>
          <p:cNvPr id="28675" name="Rectangle 3"/>
          <p:cNvSpPr>
            <a:spLocks noGrp="1" noChangeArrowheads="1"/>
          </p:cNvSpPr>
          <p:nvPr>
            <p:ph type="body" idx="1"/>
          </p:nvPr>
        </p:nvSpPr>
        <p:spPr/>
        <p:txBody>
          <a:bodyPr/>
          <a:lstStyle/>
          <a:p>
            <a:pPr eaLnBrk="1" hangingPunct="1">
              <a:lnSpc>
                <a:spcPct val="80000"/>
              </a:lnSpc>
            </a:pPr>
            <a:r>
              <a:rPr lang="en-US" sz="2000" smtClean="0"/>
              <a:t>Two large tables (back table and Mayfield)</a:t>
            </a:r>
          </a:p>
          <a:p>
            <a:pPr eaLnBrk="1" hangingPunct="1">
              <a:lnSpc>
                <a:spcPct val="80000"/>
              </a:lnSpc>
            </a:pPr>
            <a:r>
              <a:rPr lang="en-US" sz="2000" smtClean="0"/>
              <a:t>Mayo stand (for saw) </a:t>
            </a:r>
          </a:p>
          <a:p>
            <a:pPr eaLnBrk="1" hangingPunct="1">
              <a:lnSpc>
                <a:spcPct val="80000"/>
              </a:lnSpc>
            </a:pPr>
            <a:r>
              <a:rPr lang="en-US" sz="2000" smtClean="0"/>
              <a:t>Double ring</a:t>
            </a:r>
          </a:p>
          <a:p>
            <a:pPr eaLnBrk="1" hangingPunct="1">
              <a:lnSpc>
                <a:spcPct val="80000"/>
              </a:lnSpc>
            </a:pPr>
            <a:r>
              <a:rPr lang="en-US" sz="2000" smtClean="0"/>
              <a:t>Prep tables x 2</a:t>
            </a:r>
          </a:p>
          <a:p>
            <a:pPr eaLnBrk="1" hangingPunct="1">
              <a:lnSpc>
                <a:spcPct val="80000"/>
              </a:lnSpc>
            </a:pPr>
            <a:r>
              <a:rPr lang="en-US" sz="2000" smtClean="0"/>
              <a:t>Slush machine/warmer</a:t>
            </a:r>
          </a:p>
          <a:p>
            <a:pPr eaLnBrk="1" hangingPunct="1">
              <a:lnSpc>
                <a:spcPct val="80000"/>
              </a:lnSpc>
            </a:pPr>
            <a:r>
              <a:rPr lang="en-US" sz="2000" smtClean="0"/>
              <a:t>ECU x 2</a:t>
            </a:r>
          </a:p>
          <a:p>
            <a:pPr eaLnBrk="1" hangingPunct="1">
              <a:lnSpc>
                <a:spcPct val="80000"/>
              </a:lnSpc>
            </a:pPr>
            <a:r>
              <a:rPr lang="en-US" sz="2000" smtClean="0"/>
              <a:t>Cell saver</a:t>
            </a:r>
          </a:p>
          <a:p>
            <a:pPr eaLnBrk="1" hangingPunct="1">
              <a:lnSpc>
                <a:spcPct val="80000"/>
              </a:lnSpc>
            </a:pPr>
            <a:r>
              <a:rPr lang="en-US" sz="2000" smtClean="0"/>
              <a:t>CPB machine</a:t>
            </a:r>
          </a:p>
          <a:p>
            <a:pPr eaLnBrk="1" hangingPunct="1">
              <a:lnSpc>
                <a:spcPct val="80000"/>
              </a:lnSpc>
            </a:pPr>
            <a:r>
              <a:rPr lang="en-US" sz="2000" smtClean="0"/>
              <a:t>Off-table suction</a:t>
            </a:r>
          </a:p>
          <a:p>
            <a:pPr eaLnBrk="1" hangingPunct="1">
              <a:lnSpc>
                <a:spcPct val="80000"/>
              </a:lnSpc>
            </a:pPr>
            <a:r>
              <a:rPr lang="en-US" sz="2000" smtClean="0"/>
              <a:t>Video tower if doing ESVH (insufflator, camera, light source, video monitor)</a:t>
            </a:r>
          </a:p>
          <a:p>
            <a:pPr eaLnBrk="1" hangingPunct="1">
              <a:lnSpc>
                <a:spcPct val="80000"/>
              </a:lnSpc>
            </a:pPr>
            <a:r>
              <a:rPr lang="en-US" sz="2000" smtClean="0"/>
              <a:t>External pacing box to CRNA</a:t>
            </a:r>
          </a:p>
          <a:p>
            <a:pPr eaLnBrk="1" hangingPunct="1">
              <a:lnSpc>
                <a:spcPct val="80000"/>
              </a:lnSpc>
            </a:pPr>
            <a:endParaRPr lang="en-US" sz="2000" smtClean="0"/>
          </a:p>
          <a:p>
            <a:pPr eaLnBrk="1" hangingPunct="1">
              <a:lnSpc>
                <a:spcPct val="80000"/>
              </a:lnSpc>
            </a:pPr>
            <a:endParaRPr lang="en-US" sz="20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Anatomy of the Heart</a:t>
            </a:r>
          </a:p>
        </p:txBody>
      </p:sp>
      <p:sp>
        <p:nvSpPr>
          <p:cNvPr id="5123" name="Rectangle 3"/>
          <p:cNvSpPr>
            <a:spLocks noGrp="1" noChangeArrowheads="1"/>
          </p:cNvSpPr>
          <p:nvPr>
            <p:ph type="body" sz="half" idx="1"/>
          </p:nvPr>
        </p:nvSpPr>
        <p:spPr/>
        <p:txBody>
          <a:bodyPr/>
          <a:lstStyle/>
          <a:p>
            <a:pPr eaLnBrk="1" hangingPunct="1"/>
            <a:r>
              <a:rPr lang="en-US" smtClean="0"/>
              <a:t>Four chambers:</a:t>
            </a:r>
          </a:p>
          <a:p>
            <a:pPr eaLnBrk="1" hangingPunct="1"/>
            <a:r>
              <a:rPr lang="en-US" sz="2400" smtClean="0"/>
              <a:t>Upper atria x 2</a:t>
            </a:r>
          </a:p>
          <a:p>
            <a:pPr eaLnBrk="1" hangingPunct="1"/>
            <a:r>
              <a:rPr lang="en-US" sz="2400" smtClean="0"/>
              <a:t>Lower ventricles x 2</a:t>
            </a:r>
          </a:p>
          <a:p>
            <a:pPr eaLnBrk="1" hangingPunct="1"/>
            <a:r>
              <a:rPr lang="en-US" smtClean="0"/>
              <a:t>Four valves:</a:t>
            </a:r>
          </a:p>
          <a:p>
            <a:pPr eaLnBrk="1" hangingPunct="1"/>
            <a:r>
              <a:rPr lang="en-US" sz="2000" smtClean="0"/>
              <a:t>Atrioventricular valves x 2</a:t>
            </a:r>
          </a:p>
          <a:p>
            <a:pPr eaLnBrk="1" hangingPunct="1"/>
            <a:r>
              <a:rPr lang="en-US" sz="2000" smtClean="0"/>
              <a:t>Semilunar valves x 2</a:t>
            </a:r>
          </a:p>
        </p:txBody>
      </p:sp>
      <p:sp>
        <p:nvSpPr>
          <p:cNvPr id="5124" name="Rectangle 4"/>
          <p:cNvSpPr>
            <a:spLocks noGrp="1" noChangeArrowheads="1"/>
          </p:cNvSpPr>
          <p:nvPr>
            <p:ph type="body" sz="half" idx="2"/>
          </p:nvPr>
        </p:nvSpPr>
        <p:spPr/>
        <p:txBody>
          <a:bodyPr/>
          <a:lstStyle/>
          <a:p>
            <a:pPr eaLnBrk="1" hangingPunct="1"/>
            <a:r>
              <a:rPr lang="en-US" smtClean="0"/>
              <a:t>Divisions:</a:t>
            </a:r>
          </a:p>
          <a:p>
            <a:pPr eaLnBrk="1" hangingPunct="1"/>
            <a:r>
              <a:rPr lang="en-US" smtClean="0"/>
              <a:t>ventricular and atrial septum separate each atria and ventricle</a:t>
            </a:r>
          </a:p>
          <a:p>
            <a:pPr eaLnBrk="1" hangingPunct="1"/>
            <a:r>
              <a:rPr lang="en-US" smtClean="0"/>
              <a:t>Coronary sulcus separates atria from ventricles</a:t>
            </a:r>
          </a:p>
          <a:p>
            <a:pPr eaLnBrk="1" hangingPunct="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Instrumentation</a:t>
            </a:r>
          </a:p>
        </p:txBody>
      </p:sp>
      <p:sp>
        <p:nvSpPr>
          <p:cNvPr id="29699" name="Rectangle 3"/>
          <p:cNvSpPr>
            <a:spLocks noGrp="1" noChangeArrowheads="1"/>
          </p:cNvSpPr>
          <p:nvPr>
            <p:ph type="body" idx="1"/>
          </p:nvPr>
        </p:nvSpPr>
        <p:spPr/>
        <p:txBody>
          <a:bodyPr/>
          <a:lstStyle/>
          <a:p>
            <a:pPr eaLnBrk="1" hangingPunct="1">
              <a:lnSpc>
                <a:spcPct val="80000"/>
              </a:lnSpc>
            </a:pPr>
            <a:r>
              <a:rPr lang="en-US" sz="2000" smtClean="0"/>
              <a:t>Open heart trays</a:t>
            </a:r>
          </a:p>
          <a:p>
            <a:pPr eaLnBrk="1" hangingPunct="1">
              <a:lnSpc>
                <a:spcPct val="80000"/>
              </a:lnSpc>
            </a:pPr>
            <a:r>
              <a:rPr lang="en-US" sz="2000" smtClean="0"/>
              <a:t>IMA Retractor</a:t>
            </a:r>
          </a:p>
          <a:p>
            <a:pPr eaLnBrk="1" hangingPunct="1">
              <a:lnSpc>
                <a:spcPct val="80000"/>
              </a:lnSpc>
            </a:pPr>
            <a:r>
              <a:rPr lang="en-US" sz="2000" smtClean="0"/>
              <a:t>Delicate Tray if doing radial harvest and an (extra) smaller back table like we use in lab</a:t>
            </a:r>
          </a:p>
          <a:p>
            <a:pPr eaLnBrk="1" hangingPunct="1">
              <a:lnSpc>
                <a:spcPct val="80000"/>
              </a:lnSpc>
            </a:pPr>
            <a:r>
              <a:rPr lang="en-US" sz="2000" smtClean="0"/>
              <a:t>Micro instrument set</a:t>
            </a:r>
          </a:p>
          <a:p>
            <a:pPr eaLnBrk="1" hangingPunct="1">
              <a:lnSpc>
                <a:spcPct val="80000"/>
              </a:lnSpc>
            </a:pPr>
            <a:r>
              <a:rPr lang="en-US" sz="2000" smtClean="0"/>
              <a:t>Doctor specials micro instrument set</a:t>
            </a:r>
          </a:p>
          <a:p>
            <a:pPr eaLnBrk="1" hangingPunct="1">
              <a:lnSpc>
                <a:spcPct val="80000"/>
              </a:lnSpc>
            </a:pPr>
            <a:r>
              <a:rPr lang="en-US" sz="2000" smtClean="0"/>
              <a:t>Sternal retractor (Ankinney)</a:t>
            </a:r>
          </a:p>
          <a:p>
            <a:pPr eaLnBrk="1" hangingPunct="1">
              <a:lnSpc>
                <a:spcPct val="80000"/>
              </a:lnSpc>
            </a:pPr>
            <a:r>
              <a:rPr lang="en-US" sz="2000" smtClean="0"/>
              <a:t>Finochetti</a:t>
            </a:r>
          </a:p>
          <a:p>
            <a:pPr eaLnBrk="1" hangingPunct="1">
              <a:lnSpc>
                <a:spcPct val="80000"/>
              </a:lnSpc>
            </a:pPr>
            <a:r>
              <a:rPr lang="en-US" sz="2000" smtClean="0"/>
              <a:t>Sternal saw</a:t>
            </a:r>
          </a:p>
          <a:p>
            <a:pPr eaLnBrk="1" hangingPunct="1">
              <a:lnSpc>
                <a:spcPct val="80000"/>
              </a:lnSpc>
            </a:pPr>
            <a:r>
              <a:rPr lang="en-US" sz="2000" smtClean="0"/>
              <a:t>Internal defibrillator paddles (size is surgeon preference) standard size is 6.0</a:t>
            </a:r>
          </a:p>
          <a:p>
            <a:pPr eaLnBrk="1" hangingPunct="1">
              <a:lnSpc>
                <a:spcPct val="80000"/>
              </a:lnSpc>
            </a:pPr>
            <a:r>
              <a:rPr lang="en-US" sz="2000" smtClean="0"/>
              <a:t>ESVH Tray</a:t>
            </a:r>
          </a:p>
          <a:p>
            <a:pPr eaLnBrk="1" hangingPunct="1">
              <a:lnSpc>
                <a:spcPct val="80000"/>
              </a:lnSpc>
            </a:pPr>
            <a:endParaRPr lang="en-US" sz="20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Supplies</a:t>
            </a:r>
          </a:p>
        </p:txBody>
      </p:sp>
      <p:sp>
        <p:nvSpPr>
          <p:cNvPr id="30723" name="Rectangle 3"/>
          <p:cNvSpPr>
            <a:spLocks noGrp="1" noChangeArrowheads="1"/>
          </p:cNvSpPr>
          <p:nvPr>
            <p:ph type="body" idx="1"/>
          </p:nvPr>
        </p:nvSpPr>
        <p:spPr/>
        <p:txBody>
          <a:bodyPr/>
          <a:lstStyle/>
          <a:p>
            <a:pPr eaLnBrk="1" hangingPunct="1">
              <a:lnSpc>
                <a:spcPct val="80000"/>
              </a:lnSpc>
            </a:pPr>
            <a:r>
              <a:rPr lang="en-US" sz="1800" smtClean="0"/>
              <a:t>CV Drape pack</a:t>
            </a:r>
          </a:p>
          <a:p>
            <a:pPr eaLnBrk="1" hangingPunct="1">
              <a:lnSpc>
                <a:spcPct val="80000"/>
              </a:lnSpc>
            </a:pPr>
            <a:r>
              <a:rPr lang="en-US" sz="1800" smtClean="0"/>
              <a:t>Coronary custom pack</a:t>
            </a:r>
          </a:p>
          <a:p>
            <a:pPr eaLnBrk="1" hangingPunct="1">
              <a:lnSpc>
                <a:spcPct val="80000"/>
              </a:lnSpc>
            </a:pPr>
            <a:r>
              <a:rPr lang="en-US" sz="1800" smtClean="0"/>
              <a:t>Three quarter sheets x 3</a:t>
            </a:r>
          </a:p>
          <a:p>
            <a:pPr eaLnBrk="1" hangingPunct="1">
              <a:lnSpc>
                <a:spcPct val="80000"/>
              </a:lnSpc>
            </a:pPr>
            <a:r>
              <a:rPr lang="en-US" sz="1800" smtClean="0"/>
              <a:t>Gloves for all involved in surgery</a:t>
            </a:r>
          </a:p>
          <a:p>
            <a:pPr eaLnBrk="1" hangingPunct="1">
              <a:lnSpc>
                <a:spcPct val="80000"/>
              </a:lnSpc>
            </a:pPr>
            <a:r>
              <a:rPr lang="en-US" sz="1800" smtClean="0"/>
              <a:t>Miscellaneous suture (silk ties (4-0, 3-0, 2-0, 0, 1, 2), pericardial, cannulation, distal anastamoses, proximal anastamoses, pacing wires, suture to sew in pacing wires (surgeon dependant), cutting needles to sew in chest tubes and pacing wires to skin, sternal wires, fascia, subcutaneous, subcuticular</a:t>
            </a:r>
          </a:p>
          <a:p>
            <a:pPr eaLnBrk="1" hangingPunct="1">
              <a:lnSpc>
                <a:spcPct val="80000"/>
              </a:lnSpc>
            </a:pPr>
            <a:r>
              <a:rPr lang="en-US" sz="1800" smtClean="0"/>
              <a:t>Will also need closing suture for the PA to close the leg incision or radial incision on the arm (subcutaneous and subcuticular)</a:t>
            </a:r>
          </a:p>
          <a:p>
            <a:pPr eaLnBrk="1" hangingPunct="1">
              <a:lnSpc>
                <a:spcPct val="80000"/>
              </a:lnSpc>
            </a:pPr>
            <a:r>
              <a:rPr lang="en-US" sz="1800" smtClean="0"/>
              <a:t>If using the femoral artery or vein may need appropriate sized prolene to close the vessel after cannuli are removed</a:t>
            </a:r>
          </a:p>
          <a:p>
            <a:pPr eaLnBrk="1" hangingPunct="1">
              <a:lnSpc>
                <a:spcPct val="80000"/>
              </a:lnSpc>
            </a:pPr>
            <a:r>
              <a:rPr lang="en-US" sz="1800" smtClean="0"/>
              <a:t>If using same saphenous vein that goes to the femoral vein cannulated, will simply tie off that femoral vein after cannula is removed</a:t>
            </a:r>
          </a:p>
          <a:p>
            <a:pPr eaLnBrk="1" hangingPunct="1">
              <a:lnSpc>
                <a:spcPct val="80000"/>
              </a:lnSpc>
            </a:pPr>
            <a:endParaRPr lang="en-US" sz="18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Supplies continued</a:t>
            </a:r>
          </a:p>
        </p:txBody>
      </p:sp>
      <p:sp>
        <p:nvSpPr>
          <p:cNvPr id="31747" name="Rectangle 3"/>
          <p:cNvSpPr>
            <a:spLocks noGrp="1" noChangeArrowheads="1"/>
          </p:cNvSpPr>
          <p:nvPr>
            <p:ph type="body" idx="1"/>
          </p:nvPr>
        </p:nvSpPr>
        <p:spPr/>
        <p:txBody>
          <a:bodyPr/>
          <a:lstStyle/>
          <a:p>
            <a:pPr eaLnBrk="1" hangingPunct="1">
              <a:lnSpc>
                <a:spcPct val="80000"/>
              </a:lnSpc>
            </a:pPr>
            <a:r>
              <a:rPr lang="en-US" sz="1800" smtClean="0"/>
              <a:t>Chest tubes of surgeon choice (need chest tube for side that IMA is being harvested, a mediastinal chest tube, and a substernal chest tube)</a:t>
            </a:r>
          </a:p>
          <a:p>
            <a:pPr eaLnBrk="1" hangingPunct="1">
              <a:lnSpc>
                <a:spcPct val="80000"/>
              </a:lnSpc>
            </a:pPr>
            <a:r>
              <a:rPr lang="en-US" sz="1800" smtClean="0"/>
              <a:t>Aortic punch</a:t>
            </a:r>
          </a:p>
          <a:p>
            <a:pPr eaLnBrk="1" hangingPunct="1">
              <a:lnSpc>
                <a:spcPct val="80000"/>
              </a:lnSpc>
            </a:pPr>
            <a:r>
              <a:rPr lang="en-US" sz="1800" smtClean="0"/>
              <a:t>Graft markers</a:t>
            </a:r>
          </a:p>
          <a:p>
            <a:pPr eaLnBrk="1" hangingPunct="1">
              <a:lnSpc>
                <a:spcPct val="80000"/>
              </a:lnSpc>
            </a:pPr>
            <a:r>
              <a:rPr lang="en-US" sz="1800" smtClean="0"/>
              <a:t>Clips (small, medium, and large)</a:t>
            </a:r>
          </a:p>
          <a:p>
            <a:pPr eaLnBrk="1" hangingPunct="1">
              <a:lnSpc>
                <a:spcPct val="80000"/>
              </a:lnSpc>
            </a:pPr>
            <a:r>
              <a:rPr lang="en-US" sz="1800" smtClean="0"/>
              <a:t>Small suction to suction the chest tubes before hooking up (10F)</a:t>
            </a:r>
          </a:p>
          <a:p>
            <a:pPr eaLnBrk="1" hangingPunct="1">
              <a:lnSpc>
                <a:spcPct val="80000"/>
              </a:lnSpc>
            </a:pPr>
            <a:r>
              <a:rPr lang="en-US" sz="1800" smtClean="0"/>
              <a:t>Arterial cannula, venous cannula, antegrade cannula, medusa, vessel cannulas, retrograde cannula</a:t>
            </a:r>
          </a:p>
          <a:p>
            <a:pPr eaLnBrk="1" hangingPunct="1">
              <a:lnSpc>
                <a:spcPct val="80000"/>
              </a:lnSpc>
            </a:pPr>
            <a:r>
              <a:rPr lang="en-US" sz="1800" smtClean="0"/>
              <a:t>Y-connectors for chest tubes</a:t>
            </a:r>
          </a:p>
          <a:p>
            <a:pPr eaLnBrk="1" hangingPunct="1">
              <a:lnSpc>
                <a:spcPct val="80000"/>
              </a:lnSpc>
            </a:pPr>
            <a:r>
              <a:rPr lang="en-US" sz="1800" smtClean="0"/>
              <a:t>Straight connector for venous if it is not on it (must know size of pump tubing and cannula end </a:t>
            </a:r>
          </a:p>
          <a:p>
            <a:pPr eaLnBrk="1" hangingPunct="1">
              <a:lnSpc>
                <a:spcPct val="80000"/>
              </a:lnSpc>
            </a:pPr>
            <a:r>
              <a:rPr lang="en-US" sz="1800" smtClean="0"/>
              <a:t>Coronary suction or blower mister</a:t>
            </a:r>
          </a:p>
          <a:p>
            <a:pPr eaLnBrk="1" hangingPunct="1">
              <a:lnSpc>
                <a:spcPct val="80000"/>
              </a:lnSpc>
            </a:pPr>
            <a:r>
              <a:rPr lang="en-US" sz="1800" smtClean="0"/>
              <a:t>Intracoronary shunts if “beating” or OPCAB</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Supplies</a:t>
            </a:r>
          </a:p>
        </p:txBody>
      </p:sp>
      <p:sp>
        <p:nvSpPr>
          <p:cNvPr id="32771" name="Rectangle 3"/>
          <p:cNvSpPr>
            <a:spLocks noGrp="1" noChangeArrowheads="1"/>
          </p:cNvSpPr>
          <p:nvPr>
            <p:ph type="body" idx="1"/>
          </p:nvPr>
        </p:nvSpPr>
        <p:spPr/>
        <p:txBody>
          <a:bodyPr/>
          <a:lstStyle/>
          <a:p>
            <a:pPr eaLnBrk="1" hangingPunct="1"/>
            <a:r>
              <a:rPr lang="en-US" sz="2800" smtClean="0"/>
              <a:t>Special retractor for OPCAB or “Beating” (called Guidant stabilizer system or Medtronic’s: octopus, starfish, or urchin stabilizing systems (surgeon choice)</a:t>
            </a:r>
          </a:p>
          <a:p>
            <a:pPr eaLnBrk="1" hangingPunct="1"/>
            <a:r>
              <a:rPr lang="en-US" sz="2800" smtClean="0"/>
              <a:t>Temperature probe/Foley</a:t>
            </a:r>
          </a:p>
          <a:p>
            <a:pPr eaLnBrk="1" hangingPunct="1"/>
            <a:r>
              <a:rPr lang="en-US" sz="2800" smtClean="0"/>
              <a:t>Myocardial temperature probe (optional)</a:t>
            </a:r>
          </a:p>
          <a:p>
            <a:pPr eaLnBrk="1" hangingPunct="1"/>
            <a:r>
              <a:rPr lang="en-US" sz="2800" smtClean="0"/>
              <a:t>Cardiac insulation pad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Drugs on Field</a:t>
            </a:r>
          </a:p>
        </p:txBody>
      </p:sp>
      <p:sp>
        <p:nvSpPr>
          <p:cNvPr id="33795" name="Rectangle 3"/>
          <p:cNvSpPr>
            <a:spLocks noGrp="1" noChangeArrowheads="1"/>
          </p:cNvSpPr>
          <p:nvPr>
            <p:ph type="body" idx="1"/>
          </p:nvPr>
        </p:nvSpPr>
        <p:spPr/>
        <p:txBody>
          <a:bodyPr/>
          <a:lstStyle/>
          <a:p>
            <a:pPr eaLnBrk="1" hangingPunct="1">
              <a:lnSpc>
                <a:spcPct val="80000"/>
              </a:lnSpc>
            </a:pPr>
            <a:r>
              <a:rPr lang="en-US" sz="2000" smtClean="0"/>
              <a:t>Warm Saline with antibiotic if surgeon preference (Ancef)</a:t>
            </a:r>
          </a:p>
          <a:p>
            <a:pPr eaLnBrk="1" hangingPunct="1">
              <a:lnSpc>
                <a:spcPct val="80000"/>
              </a:lnSpc>
            </a:pPr>
            <a:r>
              <a:rPr lang="en-US" sz="2000" smtClean="0"/>
              <a:t>Cold Saline</a:t>
            </a:r>
          </a:p>
          <a:p>
            <a:pPr eaLnBrk="1" hangingPunct="1">
              <a:lnSpc>
                <a:spcPct val="80000"/>
              </a:lnSpc>
            </a:pPr>
            <a:r>
              <a:rPr lang="en-US" sz="2000" smtClean="0"/>
              <a:t>Cardioplegia Solution</a:t>
            </a:r>
          </a:p>
          <a:p>
            <a:pPr eaLnBrk="1" hangingPunct="1">
              <a:lnSpc>
                <a:spcPct val="80000"/>
              </a:lnSpc>
            </a:pPr>
            <a:r>
              <a:rPr lang="en-US" sz="2000" smtClean="0"/>
              <a:t>Papaverine 60mg/2ml + 30ml of PF NS</a:t>
            </a:r>
          </a:p>
          <a:p>
            <a:pPr eaLnBrk="1" hangingPunct="1">
              <a:lnSpc>
                <a:spcPct val="80000"/>
              </a:lnSpc>
            </a:pPr>
            <a:r>
              <a:rPr lang="en-US" sz="2000" smtClean="0"/>
              <a:t>Sternal hemostatic (bonewax or combination of gelfoam powder and thrombin or saline)</a:t>
            </a:r>
          </a:p>
          <a:p>
            <a:pPr eaLnBrk="1" hangingPunct="1">
              <a:lnSpc>
                <a:spcPct val="80000"/>
              </a:lnSpc>
            </a:pPr>
            <a:r>
              <a:rPr lang="en-US" sz="2000" smtClean="0"/>
              <a:t>Gelfoam sponge (may cut to anastamosis size)</a:t>
            </a:r>
          </a:p>
          <a:p>
            <a:pPr eaLnBrk="1" hangingPunct="1">
              <a:lnSpc>
                <a:spcPct val="80000"/>
              </a:lnSpc>
            </a:pPr>
            <a:r>
              <a:rPr lang="en-US" sz="2000" smtClean="0"/>
              <a:t>Avitene</a:t>
            </a:r>
          </a:p>
          <a:p>
            <a:pPr eaLnBrk="1" hangingPunct="1">
              <a:lnSpc>
                <a:spcPct val="80000"/>
              </a:lnSpc>
            </a:pPr>
            <a:r>
              <a:rPr lang="en-US" sz="2000" smtClean="0"/>
              <a:t>Surgicel</a:t>
            </a:r>
          </a:p>
          <a:p>
            <a:pPr eaLnBrk="1" hangingPunct="1">
              <a:lnSpc>
                <a:spcPct val="80000"/>
              </a:lnSpc>
            </a:pPr>
            <a:r>
              <a:rPr lang="en-US" sz="2000" smtClean="0"/>
              <a:t>Heparinized LR or NS for the vein soak/prep</a:t>
            </a:r>
          </a:p>
          <a:p>
            <a:pPr eaLnBrk="1" hangingPunct="1">
              <a:lnSpc>
                <a:spcPct val="80000"/>
              </a:lnSpc>
            </a:pPr>
            <a:r>
              <a:rPr lang="en-US" sz="2000" smtClean="0"/>
              <a:t>Combination of albumin, 10ml of papaverine mix, and 30cc of heparin saline for radial artery soak </a:t>
            </a:r>
          </a:p>
          <a:p>
            <a:pPr eaLnBrk="1" hangingPunct="1">
              <a:lnSpc>
                <a:spcPct val="80000"/>
              </a:lnSpc>
            </a:pPr>
            <a:endParaRPr lang="en-US" sz="200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Patient Positioning</a:t>
            </a:r>
          </a:p>
        </p:txBody>
      </p:sp>
      <p:sp>
        <p:nvSpPr>
          <p:cNvPr id="34819" name="Rectangle 3"/>
          <p:cNvSpPr>
            <a:spLocks noGrp="1" noChangeArrowheads="1"/>
          </p:cNvSpPr>
          <p:nvPr>
            <p:ph type="body" idx="1"/>
          </p:nvPr>
        </p:nvSpPr>
        <p:spPr/>
        <p:txBody>
          <a:bodyPr/>
          <a:lstStyle/>
          <a:p>
            <a:pPr eaLnBrk="1" hangingPunct="1"/>
            <a:r>
              <a:rPr lang="en-US" smtClean="0"/>
              <a:t>Supine</a:t>
            </a:r>
          </a:p>
          <a:p>
            <a:pPr eaLnBrk="1" hangingPunct="1"/>
            <a:r>
              <a:rPr lang="en-US" smtClean="0"/>
              <a:t>Arms tucked/padded (esp. side IMA bar will be on) aware of arterial line impediment </a:t>
            </a:r>
          </a:p>
          <a:p>
            <a:pPr eaLnBrk="1" hangingPunct="1"/>
            <a:r>
              <a:rPr lang="en-US" smtClean="0"/>
              <a:t>Headrest</a:t>
            </a:r>
          </a:p>
          <a:p>
            <a:pPr eaLnBrk="1" hangingPunct="1"/>
            <a:r>
              <a:rPr lang="en-US" smtClean="0"/>
              <a:t>May use pillow under knees or gel pads for heals</a:t>
            </a:r>
          </a:p>
          <a:p>
            <a:pPr eaLnBrk="1" hangingPunct="1"/>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Prep </a:t>
            </a:r>
          </a:p>
        </p:txBody>
      </p:sp>
      <p:sp>
        <p:nvSpPr>
          <p:cNvPr id="35843" name="Rectangle 3"/>
          <p:cNvSpPr>
            <a:spLocks noGrp="1" noChangeArrowheads="1"/>
          </p:cNvSpPr>
          <p:nvPr>
            <p:ph type="body" idx="1"/>
          </p:nvPr>
        </p:nvSpPr>
        <p:spPr/>
        <p:txBody>
          <a:bodyPr/>
          <a:lstStyle/>
          <a:p>
            <a:pPr eaLnBrk="1" hangingPunct="1">
              <a:lnSpc>
                <a:spcPct val="80000"/>
              </a:lnSpc>
            </a:pPr>
            <a:r>
              <a:rPr lang="en-US" sz="2000" smtClean="0"/>
              <a:t>Betadine soap followed by betadine paint</a:t>
            </a:r>
          </a:p>
          <a:p>
            <a:pPr eaLnBrk="1" hangingPunct="1">
              <a:lnSpc>
                <a:spcPct val="80000"/>
              </a:lnSpc>
            </a:pPr>
            <a:r>
              <a:rPr lang="en-US" sz="2000" smtClean="0"/>
              <a:t>Some places use spray or gel betadine</a:t>
            </a:r>
          </a:p>
          <a:p>
            <a:pPr eaLnBrk="1" hangingPunct="1">
              <a:lnSpc>
                <a:spcPct val="80000"/>
              </a:lnSpc>
            </a:pPr>
            <a:r>
              <a:rPr lang="en-US" sz="2000" smtClean="0"/>
              <a:t>Begin at sternum and work your way out to groins, then pubis last</a:t>
            </a:r>
          </a:p>
          <a:p>
            <a:pPr eaLnBrk="1" hangingPunct="1">
              <a:lnSpc>
                <a:spcPct val="80000"/>
              </a:lnSpc>
            </a:pPr>
            <a:r>
              <a:rPr lang="en-US" sz="2000" smtClean="0"/>
              <a:t>May proceed from groins to lower legs</a:t>
            </a:r>
          </a:p>
          <a:p>
            <a:pPr eaLnBrk="1" hangingPunct="1">
              <a:lnSpc>
                <a:spcPct val="80000"/>
              </a:lnSpc>
            </a:pPr>
            <a:r>
              <a:rPr lang="en-US" sz="2000" smtClean="0"/>
              <a:t>Proper procedure is to do the upper body separate then wash each leg individually beginning at the leg incision site and working your way out circumferentially, always prepping the pubis last</a:t>
            </a:r>
          </a:p>
          <a:p>
            <a:pPr eaLnBrk="1" hangingPunct="1">
              <a:lnSpc>
                <a:spcPct val="80000"/>
              </a:lnSpc>
            </a:pPr>
            <a:r>
              <a:rPr lang="en-US" sz="2000" smtClean="0"/>
              <a:t>Will do at least two coats of paint after the soap has been done by the circulator</a:t>
            </a:r>
          </a:p>
          <a:p>
            <a:pPr eaLnBrk="1" hangingPunct="1">
              <a:lnSpc>
                <a:spcPct val="80000"/>
              </a:lnSpc>
            </a:pPr>
            <a:r>
              <a:rPr lang="en-US" sz="2000" smtClean="0"/>
              <a:t>May or may not do feet depending on the institution (if do not prep as far to lower ankle as possible and get under the lower legs to lower buttock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Draping</a:t>
            </a:r>
          </a:p>
        </p:txBody>
      </p:sp>
      <p:sp>
        <p:nvSpPr>
          <p:cNvPr id="36867" name="Rectangle 3"/>
          <p:cNvSpPr>
            <a:spLocks noGrp="1" noChangeArrowheads="1"/>
          </p:cNvSpPr>
          <p:nvPr>
            <p:ph type="body" idx="1"/>
          </p:nvPr>
        </p:nvSpPr>
        <p:spPr/>
        <p:txBody>
          <a:bodyPr/>
          <a:lstStyle/>
          <a:p>
            <a:pPr eaLnBrk="1" hangingPunct="1">
              <a:lnSpc>
                <a:spcPct val="90000"/>
              </a:lnSpc>
            </a:pPr>
            <a:r>
              <a:rPr lang="en-US" sz="2800" smtClean="0"/>
              <a:t>Groin Towel (tri-folded, long way)</a:t>
            </a:r>
          </a:p>
          <a:p>
            <a:pPr eaLnBrk="1" hangingPunct="1">
              <a:lnSpc>
                <a:spcPct val="90000"/>
              </a:lnSpc>
            </a:pPr>
            <a:r>
              <a:rPr lang="en-US" sz="2800" smtClean="0"/>
              <a:t>Towels x 2 on either side, neck towel (secure with towel clips or staples)</a:t>
            </a:r>
          </a:p>
          <a:p>
            <a:pPr eaLnBrk="1" hangingPunct="1">
              <a:lnSpc>
                <a:spcPct val="90000"/>
              </a:lnSpc>
            </a:pPr>
            <a:r>
              <a:rPr lang="en-US" sz="2800" smtClean="0"/>
              <a:t>Lower leg drape, should have adhesive strip</a:t>
            </a:r>
          </a:p>
          <a:p>
            <a:pPr eaLnBrk="1" hangingPunct="1">
              <a:lnSpc>
                <a:spcPct val="90000"/>
              </a:lnSpc>
            </a:pPr>
            <a:r>
              <a:rPr lang="en-US" sz="2800" smtClean="0"/>
              <a:t>Wrap feet with towels x 2 and kerlix or booties if have been prepped</a:t>
            </a:r>
          </a:p>
          <a:p>
            <a:pPr eaLnBrk="1" hangingPunct="1">
              <a:lnSpc>
                <a:spcPct val="90000"/>
              </a:lnSpc>
            </a:pPr>
            <a:r>
              <a:rPr lang="en-US" sz="2800" smtClean="0"/>
              <a:t>Drying towels</a:t>
            </a:r>
          </a:p>
          <a:p>
            <a:pPr eaLnBrk="1" hangingPunct="1">
              <a:lnSpc>
                <a:spcPct val="90000"/>
              </a:lnSpc>
            </a:pPr>
            <a:r>
              <a:rPr lang="en-US" sz="2800" smtClean="0"/>
              <a:t>X-large IOBAN</a:t>
            </a:r>
          </a:p>
          <a:p>
            <a:pPr eaLnBrk="1" hangingPunct="1">
              <a:lnSpc>
                <a:spcPct val="90000"/>
              </a:lnSpc>
            </a:pPr>
            <a:r>
              <a:rPr lang="en-US" sz="2800" smtClean="0"/>
              <a:t>CV Drape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Sequence of Events</a:t>
            </a:r>
          </a:p>
        </p:txBody>
      </p:sp>
      <p:sp>
        <p:nvSpPr>
          <p:cNvPr id="37891" name="Rectangle 3"/>
          <p:cNvSpPr>
            <a:spLocks noGrp="1" noChangeArrowheads="1"/>
          </p:cNvSpPr>
          <p:nvPr>
            <p:ph type="body" idx="1"/>
          </p:nvPr>
        </p:nvSpPr>
        <p:spPr/>
        <p:txBody>
          <a:bodyPr/>
          <a:lstStyle/>
          <a:p>
            <a:pPr eaLnBrk="1" hangingPunct="1">
              <a:lnSpc>
                <a:spcPct val="80000"/>
              </a:lnSpc>
            </a:pPr>
            <a:r>
              <a:rPr lang="en-US" sz="2800" smtClean="0"/>
              <a:t>Greater Saphenous vein harvest simultaneous with mediansternotomy</a:t>
            </a:r>
          </a:p>
          <a:p>
            <a:pPr eaLnBrk="1" hangingPunct="1">
              <a:lnSpc>
                <a:spcPct val="80000"/>
              </a:lnSpc>
            </a:pPr>
            <a:r>
              <a:rPr lang="en-US" sz="2800" smtClean="0"/>
              <a:t>Mediansternotomy</a:t>
            </a:r>
          </a:p>
          <a:p>
            <a:pPr eaLnBrk="1" hangingPunct="1">
              <a:lnSpc>
                <a:spcPct val="80000"/>
              </a:lnSpc>
            </a:pPr>
            <a:r>
              <a:rPr lang="en-US" sz="2800" smtClean="0"/>
              <a:t>Internal Mammary Artery Harvest (IMA)</a:t>
            </a:r>
          </a:p>
          <a:p>
            <a:pPr eaLnBrk="1" hangingPunct="1">
              <a:lnSpc>
                <a:spcPct val="80000"/>
              </a:lnSpc>
            </a:pPr>
            <a:r>
              <a:rPr lang="en-US" sz="2800" smtClean="0"/>
              <a:t>Cannulation for CPB</a:t>
            </a:r>
          </a:p>
          <a:p>
            <a:pPr eaLnBrk="1" hangingPunct="1">
              <a:lnSpc>
                <a:spcPct val="80000"/>
              </a:lnSpc>
            </a:pPr>
            <a:r>
              <a:rPr lang="en-US" sz="2800" smtClean="0"/>
              <a:t>Aortic cross clamp applied</a:t>
            </a:r>
          </a:p>
          <a:p>
            <a:pPr eaLnBrk="1" hangingPunct="1">
              <a:lnSpc>
                <a:spcPct val="80000"/>
              </a:lnSpc>
              <a:buFont typeface="Wingdings" pitchFamily="2" charset="2"/>
              <a:buNone/>
            </a:pPr>
            <a:r>
              <a:rPr lang="en-US" sz="2800" smtClean="0"/>
              <a:t>     Cardioplegia administered</a:t>
            </a:r>
          </a:p>
          <a:p>
            <a:pPr eaLnBrk="1" hangingPunct="1">
              <a:lnSpc>
                <a:spcPct val="80000"/>
              </a:lnSpc>
              <a:buFont typeface="Wingdings" pitchFamily="2" charset="2"/>
              <a:buNone/>
            </a:pPr>
            <a:r>
              <a:rPr lang="en-US" sz="2800" smtClean="0"/>
              <a:t>     Temp reduced</a:t>
            </a:r>
          </a:p>
          <a:p>
            <a:pPr eaLnBrk="1" hangingPunct="1">
              <a:lnSpc>
                <a:spcPct val="80000"/>
              </a:lnSpc>
              <a:buFont typeface="Wingdings" pitchFamily="2" charset="2"/>
              <a:buNone/>
            </a:pPr>
            <a:r>
              <a:rPr lang="en-US" sz="2800" smtClean="0"/>
              <a:t>     Heart stopped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Cardiopulmonary Bypass</a:t>
            </a:r>
            <a:br>
              <a:rPr lang="en-US" smtClean="0"/>
            </a:br>
            <a:r>
              <a:rPr lang="en-US" smtClean="0"/>
              <a:t>CPB</a:t>
            </a:r>
          </a:p>
        </p:txBody>
      </p:sp>
      <p:sp>
        <p:nvSpPr>
          <p:cNvPr id="38915" name="Rectangle 3"/>
          <p:cNvSpPr>
            <a:spLocks noGrp="1" noChangeArrowheads="1"/>
          </p:cNvSpPr>
          <p:nvPr>
            <p:ph type="body" idx="1"/>
          </p:nvPr>
        </p:nvSpPr>
        <p:spPr/>
        <p:txBody>
          <a:bodyPr/>
          <a:lstStyle/>
          <a:p>
            <a:pPr eaLnBrk="1" hangingPunct="1"/>
            <a:r>
              <a:rPr lang="en-US" sz="2800" smtClean="0"/>
              <a:t>Procedure done to stop the heart and empty the heart of blood temporarily so that the heart is protected and a bloodless field is provided for optimal visibility by the surgeon </a:t>
            </a:r>
          </a:p>
          <a:p>
            <a:pPr eaLnBrk="1" hangingPunct="1"/>
            <a:r>
              <a:rPr lang="en-US" sz="2800" smtClean="0"/>
              <a:t>Are newer methods available to not stop the heart (OPCAB) </a:t>
            </a:r>
          </a:p>
          <a:p>
            <a:pPr eaLnBrk="1" hangingPunct="1"/>
            <a:r>
              <a:rPr lang="en-US" sz="2800" smtClean="0"/>
              <a:t>An example of someone who would not be receptive to CPB would be someone at risk of a stroke (existing carotid stenosis)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 Heart Anatomy</a:t>
            </a:r>
          </a:p>
        </p:txBody>
      </p:sp>
      <p:sp>
        <p:nvSpPr>
          <p:cNvPr id="6147" name="Rectangle 3"/>
          <p:cNvSpPr>
            <a:spLocks noGrp="1" noChangeArrowheads="1"/>
          </p:cNvSpPr>
          <p:nvPr>
            <p:ph type="body" idx="1"/>
          </p:nvPr>
        </p:nvSpPr>
        <p:spPr/>
        <p:txBody>
          <a:bodyPr/>
          <a:lstStyle/>
          <a:p>
            <a:pPr eaLnBrk="1" hangingPunct="1">
              <a:lnSpc>
                <a:spcPct val="80000"/>
              </a:lnSpc>
            </a:pPr>
            <a:r>
              <a:rPr lang="en-US" sz="2800" smtClean="0"/>
              <a:t>Beneath the sternum is a layer of fat or subcutaneous tissue that must be dissected to get to the mediastinum (cavity between the pleural cavities)</a:t>
            </a:r>
          </a:p>
          <a:p>
            <a:pPr eaLnBrk="1" hangingPunct="1">
              <a:lnSpc>
                <a:spcPct val="80000"/>
              </a:lnSpc>
            </a:pPr>
            <a:r>
              <a:rPr lang="en-US" sz="2800" smtClean="0"/>
              <a:t>Through the mediastinum is a shiny sac that will be opened to expose the heart </a:t>
            </a:r>
          </a:p>
          <a:p>
            <a:pPr eaLnBrk="1" hangingPunct="1">
              <a:lnSpc>
                <a:spcPct val="80000"/>
              </a:lnSpc>
            </a:pPr>
            <a:r>
              <a:rPr lang="en-US" sz="2800" smtClean="0"/>
              <a:t>This is the “PERICARDIUM”</a:t>
            </a:r>
          </a:p>
          <a:p>
            <a:pPr eaLnBrk="1" hangingPunct="1">
              <a:lnSpc>
                <a:spcPct val="80000"/>
              </a:lnSpc>
            </a:pPr>
            <a:r>
              <a:rPr lang="en-US" sz="2800" smtClean="0"/>
              <a:t>In the pericardium is a serous lubricating fluid that protects the outer layer of the heart (as it is constantly moving) called the “EPICARDIUM”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CPB</a:t>
            </a:r>
          </a:p>
        </p:txBody>
      </p:sp>
      <p:sp>
        <p:nvSpPr>
          <p:cNvPr id="39939" name="Rectangle 3"/>
          <p:cNvSpPr>
            <a:spLocks noGrp="1" noChangeArrowheads="1"/>
          </p:cNvSpPr>
          <p:nvPr>
            <p:ph type="body" idx="1"/>
          </p:nvPr>
        </p:nvSpPr>
        <p:spPr/>
        <p:txBody>
          <a:bodyPr/>
          <a:lstStyle/>
          <a:p>
            <a:pPr eaLnBrk="1" hangingPunct="1">
              <a:lnSpc>
                <a:spcPct val="80000"/>
              </a:lnSpc>
            </a:pPr>
            <a:r>
              <a:rPr lang="en-US" sz="1800" smtClean="0"/>
              <a:t>Heparin given before CPB to prevent coagulation</a:t>
            </a:r>
          </a:p>
          <a:p>
            <a:pPr eaLnBrk="1" hangingPunct="1">
              <a:lnSpc>
                <a:spcPct val="80000"/>
              </a:lnSpc>
            </a:pPr>
            <a:r>
              <a:rPr lang="en-US" sz="1800" smtClean="0"/>
              <a:t>Hemodilution done by anesthesia to decrease blood viscosity and prevent clotting</a:t>
            </a:r>
          </a:p>
          <a:p>
            <a:pPr eaLnBrk="1" hangingPunct="1">
              <a:lnSpc>
                <a:spcPct val="80000"/>
              </a:lnSpc>
            </a:pPr>
            <a:r>
              <a:rPr lang="en-US" sz="1800" smtClean="0"/>
              <a:t>See diagram:  purse string sutures are placed on the aorta x 2,  on the right atrium x 2, and later on the aorta x one below where the aortic cannula is placed</a:t>
            </a:r>
          </a:p>
          <a:p>
            <a:pPr eaLnBrk="1" hangingPunct="1">
              <a:lnSpc>
                <a:spcPct val="80000"/>
              </a:lnSpc>
            </a:pPr>
            <a:r>
              <a:rPr lang="en-US" sz="1800" smtClean="0"/>
              <a:t>An aortic cannula is placed into the aorta and attached to the arterial CPB tubing</a:t>
            </a:r>
          </a:p>
          <a:p>
            <a:pPr eaLnBrk="1" hangingPunct="1">
              <a:lnSpc>
                <a:spcPct val="80000"/>
              </a:lnSpc>
            </a:pPr>
            <a:r>
              <a:rPr lang="en-US" sz="1800" smtClean="0"/>
              <a:t>A Venous cannula is placed in the right atrium into the inferior vena cava and attached to the venous CPB tubing</a:t>
            </a:r>
          </a:p>
          <a:p>
            <a:pPr eaLnBrk="1" hangingPunct="1">
              <a:lnSpc>
                <a:spcPct val="80000"/>
              </a:lnSpc>
            </a:pPr>
            <a:r>
              <a:rPr lang="en-US" sz="1800" smtClean="0"/>
              <a:t>A retrograde cannula is placed into the coronary sinus via the right atrium attached to a pressure line which is monitored by anesthesia and a cardioplegia line which goes to the perfusionist </a:t>
            </a:r>
          </a:p>
          <a:p>
            <a:pPr eaLnBrk="1" hangingPunct="1">
              <a:lnSpc>
                <a:spcPct val="80000"/>
              </a:lnSpc>
            </a:pPr>
            <a:r>
              <a:rPr lang="en-US" sz="1800" smtClean="0"/>
              <a:t>An antegrade cannula/vent is placed into the aorta below the arterial cannula which is attached to the cardioplegia line and a vent line going to the perfusionist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Documents\Moodle BB docs\CABG pics\CP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
            <a:ext cx="5562600" cy="765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272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Protecting the Heart</a:t>
            </a:r>
          </a:p>
        </p:txBody>
      </p:sp>
      <p:sp>
        <p:nvSpPr>
          <p:cNvPr id="40963" name="Rectangle 3"/>
          <p:cNvSpPr>
            <a:spLocks noGrp="1" noChangeArrowheads="1"/>
          </p:cNvSpPr>
          <p:nvPr>
            <p:ph type="body" idx="1"/>
          </p:nvPr>
        </p:nvSpPr>
        <p:spPr/>
        <p:txBody>
          <a:bodyPr/>
          <a:lstStyle/>
          <a:p>
            <a:pPr eaLnBrk="1" hangingPunct="1">
              <a:lnSpc>
                <a:spcPct val="80000"/>
              </a:lnSpc>
            </a:pPr>
            <a:r>
              <a:rPr lang="en-US" sz="2000" smtClean="0"/>
              <a:t>Patient core body temperature is reduced </a:t>
            </a:r>
            <a:r>
              <a:rPr lang="en-US" sz="2000" smtClean="0">
                <a:cs typeface="Arial" charset="0"/>
              </a:rPr>
              <a:t>≤ 30°</a:t>
            </a:r>
          </a:p>
          <a:p>
            <a:pPr eaLnBrk="1" hangingPunct="1">
              <a:lnSpc>
                <a:spcPct val="80000"/>
              </a:lnSpc>
            </a:pPr>
            <a:r>
              <a:rPr lang="en-US" sz="2000" smtClean="0">
                <a:cs typeface="Arial" charset="0"/>
              </a:rPr>
              <a:t>Heart temp is reduced ≤ 12°</a:t>
            </a:r>
          </a:p>
          <a:p>
            <a:pPr eaLnBrk="1" hangingPunct="1">
              <a:lnSpc>
                <a:spcPct val="80000"/>
              </a:lnSpc>
            </a:pPr>
            <a:r>
              <a:rPr lang="en-US" sz="2000" smtClean="0"/>
              <a:t>Cardioplegia is a high potassium solution that stops and protects the heart</a:t>
            </a:r>
          </a:p>
          <a:p>
            <a:pPr eaLnBrk="1" hangingPunct="1">
              <a:lnSpc>
                <a:spcPct val="80000"/>
              </a:lnSpc>
            </a:pPr>
            <a:r>
              <a:rPr lang="en-US" sz="2000" smtClean="0"/>
              <a:t>The antegrade and retrograde lines allow for cardioplegia to be administered by the perfusionist directly into the heart</a:t>
            </a:r>
          </a:p>
          <a:p>
            <a:pPr eaLnBrk="1" hangingPunct="1">
              <a:lnSpc>
                <a:spcPct val="80000"/>
              </a:lnSpc>
            </a:pPr>
            <a:r>
              <a:rPr lang="en-US" sz="2000" smtClean="0"/>
              <a:t>Antegrade sends cardioplegia directly into the coronary ostia protecting those areas of the heart above the coronary stenoses</a:t>
            </a:r>
          </a:p>
          <a:p>
            <a:pPr eaLnBrk="1" hangingPunct="1">
              <a:lnSpc>
                <a:spcPct val="80000"/>
              </a:lnSpc>
            </a:pPr>
            <a:r>
              <a:rPr lang="en-US" sz="2000" smtClean="0"/>
              <a:t>Retrograde sends cardioplegia in reverse to protect the areas of the heart below the stenoses</a:t>
            </a:r>
          </a:p>
          <a:p>
            <a:pPr eaLnBrk="1" hangingPunct="1">
              <a:lnSpc>
                <a:spcPct val="80000"/>
              </a:lnSpc>
            </a:pPr>
            <a:r>
              <a:rPr lang="en-US" sz="2000" smtClean="0"/>
              <a:t>Depending on severity of the disease as well as surgeon preference, retrograde may not be used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Protecting the Heart</a:t>
            </a:r>
          </a:p>
        </p:txBody>
      </p:sp>
      <p:sp>
        <p:nvSpPr>
          <p:cNvPr id="41987" name="Rectangle 3"/>
          <p:cNvSpPr>
            <a:spLocks noGrp="1" noChangeArrowheads="1"/>
          </p:cNvSpPr>
          <p:nvPr>
            <p:ph type="body" idx="1"/>
          </p:nvPr>
        </p:nvSpPr>
        <p:spPr/>
        <p:txBody>
          <a:bodyPr/>
          <a:lstStyle/>
          <a:p>
            <a:pPr eaLnBrk="1" hangingPunct="1">
              <a:lnSpc>
                <a:spcPct val="80000"/>
              </a:lnSpc>
            </a:pPr>
            <a:r>
              <a:rPr lang="en-US" sz="2000" smtClean="0"/>
              <a:t>Before cardioplegia is administered an aortic cross clamp is placed between the arterial cannula and antegrade cannula to prevent blood circulating through the arterial cannula from coming into the heart as well as prevent cardioplegia from going into the patient’s bloodstream</a:t>
            </a:r>
          </a:p>
          <a:p>
            <a:pPr eaLnBrk="1" hangingPunct="1">
              <a:lnSpc>
                <a:spcPct val="80000"/>
              </a:lnSpc>
            </a:pPr>
            <a:r>
              <a:rPr lang="en-US" sz="2000" smtClean="0"/>
              <a:t>Blood that comes through the superior vena cava that may not be picked up by the venous cannula to go to the CPB machine can be sucked out of the heart through the vent attached to the antegrade line so that it can be added to the CPB circuitry</a:t>
            </a:r>
          </a:p>
          <a:p>
            <a:pPr eaLnBrk="1" hangingPunct="1">
              <a:lnSpc>
                <a:spcPct val="80000"/>
              </a:lnSpc>
            </a:pPr>
            <a:r>
              <a:rPr lang="en-US" sz="2000" smtClean="0"/>
              <a:t>Hence you have mechanical cardiopulmonary bypass of the patient’s normal cardiopulmonary bypass</a:t>
            </a:r>
          </a:p>
          <a:p>
            <a:pPr eaLnBrk="1" hangingPunct="1">
              <a:lnSpc>
                <a:spcPct val="80000"/>
              </a:lnSpc>
            </a:pPr>
            <a:r>
              <a:rPr lang="en-US" sz="2000" smtClean="0"/>
              <a:t>We’re ready to GRAFT some new coronaries!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sp>
        <p:nvSpPr>
          <p:cNvPr id="43011" name="Rectangle 3"/>
          <p:cNvSpPr>
            <a:spLocks noGrp="1" noChangeArrowheads="1"/>
          </p:cNvSpPr>
          <p:nvPr>
            <p:ph type="body" idx="1"/>
          </p:nvPr>
        </p:nvSpPr>
        <p:spPr/>
        <p:txBody>
          <a:bodyPr/>
          <a:lstStyle/>
          <a:p>
            <a:pPr eaLnBrk="1" hangingPunct="1"/>
            <a:r>
              <a:rPr lang="en-US" smtClean="0"/>
              <a:t>Distal anastamoses</a:t>
            </a:r>
          </a:p>
          <a:p>
            <a:pPr eaLnBrk="1" hangingPunct="1"/>
            <a:r>
              <a:rPr lang="en-US" smtClean="0"/>
              <a:t>Rewarming/Restarting the heart</a:t>
            </a:r>
          </a:p>
          <a:p>
            <a:pPr eaLnBrk="1" hangingPunct="1">
              <a:buFont typeface="Wingdings" pitchFamily="2" charset="2"/>
              <a:buNone/>
            </a:pPr>
            <a:r>
              <a:rPr lang="en-US" smtClean="0"/>
              <a:t>     Cardioplegia cessation</a:t>
            </a:r>
          </a:p>
          <a:p>
            <a:pPr eaLnBrk="1" hangingPunct="1">
              <a:buFont typeface="Wingdings" pitchFamily="2" charset="2"/>
              <a:buNone/>
            </a:pPr>
            <a:r>
              <a:rPr lang="en-US" smtClean="0"/>
              <a:t>     Warming Patient with CPB circuitry</a:t>
            </a:r>
          </a:p>
          <a:p>
            <a:pPr eaLnBrk="1" hangingPunct="1">
              <a:buFont typeface="Wingdings" pitchFamily="2" charset="2"/>
              <a:buNone/>
            </a:pPr>
            <a:r>
              <a:rPr lang="en-US" smtClean="0"/>
              <a:t>     Administration of Lidocaine (PRN)</a:t>
            </a:r>
          </a:p>
          <a:p>
            <a:pPr eaLnBrk="1" hangingPunct="1">
              <a:buFont typeface="Wingdings" pitchFamily="2" charset="2"/>
              <a:buNone/>
            </a:pPr>
            <a:r>
              <a:rPr lang="en-US" smtClean="0"/>
              <a:t>     Defibrillation (PRN)</a:t>
            </a:r>
          </a:p>
          <a:p>
            <a:pPr eaLnBrk="1" hangingPunct="1">
              <a:buFont typeface="Wingdings" pitchFamily="2" charset="2"/>
              <a:buNone/>
            </a:pPr>
            <a:r>
              <a:rPr lang="en-US" smtClean="0"/>
              <a:t>     Temporary Pacing (PRN)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smtClean="0"/>
          </a:p>
        </p:txBody>
      </p:sp>
      <p:sp>
        <p:nvSpPr>
          <p:cNvPr id="44035" name="Rectangle 3"/>
          <p:cNvSpPr>
            <a:spLocks noGrp="1" noChangeArrowheads="1"/>
          </p:cNvSpPr>
          <p:nvPr>
            <p:ph type="body" idx="1"/>
          </p:nvPr>
        </p:nvSpPr>
        <p:spPr/>
        <p:txBody>
          <a:bodyPr/>
          <a:lstStyle/>
          <a:p>
            <a:pPr eaLnBrk="1" hangingPunct="1">
              <a:lnSpc>
                <a:spcPct val="80000"/>
              </a:lnSpc>
            </a:pPr>
            <a:r>
              <a:rPr lang="en-US" sz="1800" smtClean="0"/>
              <a:t>Proximal anastamoses</a:t>
            </a:r>
          </a:p>
          <a:p>
            <a:pPr eaLnBrk="1" hangingPunct="1">
              <a:lnSpc>
                <a:spcPct val="80000"/>
              </a:lnSpc>
            </a:pPr>
            <a:r>
              <a:rPr lang="en-US" sz="1800" smtClean="0"/>
              <a:t>Decannulation “Coming Off Bypass”</a:t>
            </a:r>
          </a:p>
          <a:p>
            <a:pPr eaLnBrk="1" hangingPunct="1">
              <a:lnSpc>
                <a:spcPct val="80000"/>
              </a:lnSpc>
            </a:pPr>
            <a:r>
              <a:rPr lang="en-US" sz="1800" smtClean="0"/>
              <a:t>Pacing wires/Chest tubes</a:t>
            </a:r>
          </a:p>
          <a:p>
            <a:pPr eaLnBrk="1" hangingPunct="1">
              <a:lnSpc>
                <a:spcPct val="80000"/>
              </a:lnSpc>
            </a:pPr>
            <a:r>
              <a:rPr lang="en-US" sz="1800" smtClean="0"/>
              <a:t>Drying up</a:t>
            </a:r>
          </a:p>
          <a:p>
            <a:pPr eaLnBrk="1" hangingPunct="1">
              <a:lnSpc>
                <a:spcPct val="80000"/>
              </a:lnSpc>
            </a:pPr>
            <a:r>
              <a:rPr lang="en-US" sz="1800" u="sng" smtClean="0"/>
              <a:t>Closure</a:t>
            </a:r>
          </a:p>
          <a:p>
            <a:pPr eaLnBrk="1" hangingPunct="1">
              <a:lnSpc>
                <a:spcPct val="80000"/>
              </a:lnSpc>
            </a:pPr>
            <a:r>
              <a:rPr lang="en-US" sz="1800" smtClean="0"/>
              <a:t>May close the pericardium with pop-off neurolon or silk sutures especially if anticipating a re-operation or if patient is very young</a:t>
            </a:r>
          </a:p>
          <a:p>
            <a:pPr eaLnBrk="1" hangingPunct="1">
              <a:lnSpc>
                <a:spcPct val="80000"/>
              </a:lnSpc>
              <a:buFont typeface="Wingdings" pitchFamily="2" charset="2"/>
              <a:buNone/>
            </a:pPr>
            <a:r>
              <a:rPr lang="en-US" sz="1800" smtClean="0"/>
              <a:t>       Sternal wires</a:t>
            </a:r>
          </a:p>
          <a:p>
            <a:pPr eaLnBrk="1" hangingPunct="1">
              <a:lnSpc>
                <a:spcPct val="80000"/>
              </a:lnSpc>
              <a:buFont typeface="Wingdings" pitchFamily="2" charset="2"/>
              <a:buNone/>
            </a:pPr>
            <a:r>
              <a:rPr lang="en-US" sz="1800" smtClean="0"/>
              <a:t>       Fascia</a:t>
            </a:r>
          </a:p>
          <a:p>
            <a:pPr eaLnBrk="1" hangingPunct="1">
              <a:lnSpc>
                <a:spcPct val="80000"/>
              </a:lnSpc>
              <a:buFont typeface="Wingdings" pitchFamily="2" charset="2"/>
              <a:buNone/>
            </a:pPr>
            <a:r>
              <a:rPr lang="en-US" sz="1800" smtClean="0"/>
              <a:t>       Subcutaneous</a:t>
            </a:r>
          </a:p>
          <a:p>
            <a:pPr eaLnBrk="1" hangingPunct="1">
              <a:lnSpc>
                <a:spcPct val="80000"/>
              </a:lnSpc>
              <a:buFont typeface="Wingdings" pitchFamily="2" charset="2"/>
              <a:buNone/>
            </a:pPr>
            <a:r>
              <a:rPr lang="en-US" sz="1800" smtClean="0"/>
              <a:t>       Subcuticular</a:t>
            </a:r>
          </a:p>
          <a:p>
            <a:pPr eaLnBrk="1" hangingPunct="1">
              <a:lnSpc>
                <a:spcPct val="80000"/>
              </a:lnSpc>
            </a:pPr>
            <a:r>
              <a:rPr lang="en-US" sz="1800" smtClean="0"/>
              <a:t>Dressing</a:t>
            </a:r>
          </a:p>
          <a:p>
            <a:pPr eaLnBrk="1" hangingPunct="1">
              <a:lnSpc>
                <a:spcPct val="80000"/>
              </a:lnSpc>
            </a:pPr>
            <a:r>
              <a:rPr lang="en-US" sz="1800" smtClean="0"/>
              <a:t>Patient to CVICU</a:t>
            </a:r>
          </a:p>
          <a:p>
            <a:pPr eaLnBrk="1" hangingPunct="1">
              <a:lnSpc>
                <a:spcPct val="80000"/>
              </a:lnSpc>
            </a:pPr>
            <a:endParaRPr lang="en-US" sz="18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endParaRPr lang="en-US" smtClean="0"/>
          </a:p>
        </p:txBody>
      </p:sp>
      <p:sp>
        <p:nvSpPr>
          <p:cNvPr id="45059" name="Content Placeholder 2"/>
          <p:cNvSpPr>
            <a:spLocks noGrp="1"/>
          </p:cNvSpPr>
          <p:nvPr>
            <p:ph idx="1"/>
          </p:nvPr>
        </p:nvSpPr>
        <p:spPr/>
        <p:txBody>
          <a:bodyPr/>
          <a:lstStyle/>
          <a:p>
            <a:pPr eaLnBrk="1" hangingPunct="1"/>
            <a:r>
              <a:rPr lang="en-US" smtClean="0">
                <a:hlinkClick r:id="rId2"/>
              </a:rPr>
              <a:t>CABG animation</a:t>
            </a:r>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IABP</a:t>
            </a:r>
          </a:p>
        </p:txBody>
      </p:sp>
      <p:sp>
        <p:nvSpPr>
          <p:cNvPr id="46083" name="Rectangle 3"/>
          <p:cNvSpPr>
            <a:spLocks noGrp="1" noChangeArrowheads="1"/>
          </p:cNvSpPr>
          <p:nvPr>
            <p:ph type="body" idx="1"/>
          </p:nvPr>
        </p:nvSpPr>
        <p:spPr/>
        <p:txBody>
          <a:bodyPr/>
          <a:lstStyle/>
          <a:p>
            <a:pPr eaLnBrk="1" hangingPunct="1">
              <a:lnSpc>
                <a:spcPct val="80000"/>
              </a:lnSpc>
            </a:pPr>
            <a:r>
              <a:rPr lang="en-US" sz="2800" b="1" smtClean="0"/>
              <a:t>Intra-aortic balloon pump</a:t>
            </a:r>
          </a:p>
          <a:p>
            <a:pPr eaLnBrk="1" hangingPunct="1">
              <a:lnSpc>
                <a:spcPct val="80000"/>
              </a:lnSpc>
            </a:pPr>
            <a:r>
              <a:rPr lang="en-US" sz="2800" smtClean="0"/>
              <a:t>Sometimes a patient’s heart does not regain its normal pumping ability after coming off bypass.  In these instances, an IABP will be placed to assist the patient’s heart so that it may regain its normal pumping function gradually.  </a:t>
            </a:r>
          </a:p>
          <a:p>
            <a:pPr eaLnBrk="1" hangingPunct="1">
              <a:lnSpc>
                <a:spcPct val="80000"/>
              </a:lnSpc>
            </a:pPr>
            <a:r>
              <a:rPr lang="en-US" sz="2800" smtClean="0"/>
              <a:t>Patient’s requiring these can usually be anticipated by their poor cardiac function and disease at the beginning of the procedure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RE-DO Heart Surgeries</a:t>
            </a:r>
          </a:p>
        </p:txBody>
      </p:sp>
      <p:sp>
        <p:nvSpPr>
          <p:cNvPr id="47107" name="Rectangle 3"/>
          <p:cNvSpPr>
            <a:spLocks noGrp="1" noChangeArrowheads="1"/>
          </p:cNvSpPr>
          <p:nvPr>
            <p:ph type="body" idx="1"/>
          </p:nvPr>
        </p:nvSpPr>
        <p:spPr/>
        <p:txBody>
          <a:bodyPr/>
          <a:lstStyle/>
          <a:p>
            <a:pPr eaLnBrk="1" hangingPunct="1">
              <a:lnSpc>
                <a:spcPct val="90000"/>
              </a:lnSpc>
            </a:pPr>
            <a:r>
              <a:rPr lang="en-US" sz="2400" smtClean="0"/>
              <a:t>If this is a second heart procedure will need an oscillating saw and anticipate crashing on bypass if injury is sustained upon opening of the sternum</a:t>
            </a:r>
          </a:p>
          <a:p>
            <a:pPr eaLnBrk="1" hangingPunct="1">
              <a:lnSpc>
                <a:spcPct val="90000"/>
              </a:lnSpc>
            </a:pPr>
            <a:r>
              <a:rPr lang="en-US" sz="2400" smtClean="0"/>
              <a:t>Scar formation/Adhesions of result in heart structures adhering to the sternum making them susceptible to being injured with mediansternotomy</a:t>
            </a:r>
          </a:p>
          <a:p>
            <a:pPr eaLnBrk="1" hangingPunct="1">
              <a:lnSpc>
                <a:spcPct val="90000"/>
              </a:lnSpc>
            </a:pPr>
            <a:r>
              <a:rPr lang="en-US" sz="2400" smtClean="0"/>
              <a:t>Generally femoral cannulation for CPB is used in these circumstances to avoid such an event allowing patient to be ON BYPASS before the sternum is opened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Complications</a:t>
            </a:r>
          </a:p>
        </p:txBody>
      </p:sp>
      <p:sp>
        <p:nvSpPr>
          <p:cNvPr id="48131" name="Rectangle 3"/>
          <p:cNvSpPr>
            <a:spLocks noGrp="1" noChangeArrowheads="1"/>
          </p:cNvSpPr>
          <p:nvPr>
            <p:ph type="body" idx="1"/>
          </p:nvPr>
        </p:nvSpPr>
        <p:spPr/>
        <p:txBody>
          <a:bodyPr/>
          <a:lstStyle/>
          <a:p>
            <a:pPr eaLnBrk="1" hangingPunct="1">
              <a:lnSpc>
                <a:spcPct val="80000"/>
              </a:lnSpc>
            </a:pPr>
            <a:r>
              <a:rPr lang="en-US" sz="2800" smtClean="0"/>
              <a:t>Cardiogenic shock</a:t>
            </a:r>
          </a:p>
          <a:p>
            <a:pPr eaLnBrk="1" hangingPunct="1">
              <a:lnSpc>
                <a:spcPct val="80000"/>
              </a:lnSpc>
            </a:pPr>
            <a:r>
              <a:rPr lang="en-US" sz="2800" smtClean="0"/>
              <a:t>PE (pulmonary embolus)</a:t>
            </a:r>
          </a:p>
          <a:p>
            <a:pPr eaLnBrk="1" hangingPunct="1">
              <a:lnSpc>
                <a:spcPct val="80000"/>
              </a:lnSpc>
            </a:pPr>
            <a:r>
              <a:rPr lang="en-US" sz="2800" smtClean="0"/>
              <a:t>Myocardial contusion</a:t>
            </a:r>
          </a:p>
          <a:p>
            <a:pPr eaLnBrk="1" hangingPunct="1">
              <a:lnSpc>
                <a:spcPct val="80000"/>
              </a:lnSpc>
            </a:pPr>
            <a:r>
              <a:rPr lang="en-US" sz="2800" smtClean="0"/>
              <a:t>Mechanical venous obstruction</a:t>
            </a:r>
          </a:p>
          <a:p>
            <a:pPr eaLnBrk="1" hangingPunct="1">
              <a:lnSpc>
                <a:spcPct val="80000"/>
              </a:lnSpc>
            </a:pPr>
            <a:r>
              <a:rPr lang="en-US" sz="2800" smtClean="0"/>
              <a:t>Hypothermia</a:t>
            </a:r>
          </a:p>
          <a:p>
            <a:pPr eaLnBrk="1" hangingPunct="1">
              <a:lnSpc>
                <a:spcPct val="80000"/>
              </a:lnSpc>
            </a:pPr>
            <a:r>
              <a:rPr lang="en-US" sz="2800" smtClean="0"/>
              <a:t>Cardiac tamponade (pericardial sac fills with blood = pressure on heart)</a:t>
            </a:r>
          </a:p>
          <a:p>
            <a:pPr eaLnBrk="1" hangingPunct="1">
              <a:lnSpc>
                <a:spcPct val="80000"/>
              </a:lnSpc>
            </a:pPr>
            <a:r>
              <a:rPr lang="en-US" sz="2800" smtClean="0"/>
              <a:t>Arrythmias </a:t>
            </a:r>
          </a:p>
          <a:p>
            <a:pPr eaLnBrk="1" hangingPunct="1">
              <a:lnSpc>
                <a:spcPct val="80000"/>
              </a:lnSpc>
            </a:pPr>
            <a:r>
              <a:rPr lang="en-US" sz="2800" smtClean="0"/>
              <a:t>Infection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Heart Anatomy</a:t>
            </a:r>
          </a:p>
        </p:txBody>
      </p:sp>
      <p:sp>
        <p:nvSpPr>
          <p:cNvPr id="7171" name="Rectangle 3"/>
          <p:cNvSpPr>
            <a:spLocks noGrp="1" noChangeArrowheads="1"/>
          </p:cNvSpPr>
          <p:nvPr>
            <p:ph type="body" idx="1"/>
          </p:nvPr>
        </p:nvSpPr>
        <p:spPr/>
        <p:txBody>
          <a:bodyPr/>
          <a:lstStyle/>
          <a:p>
            <a:pPr eaLnBrk="1" hangingPunct="1"/>
            <a:r>
              <a:rPr lang="en-US" smtClean="0"/>
              <a:t>The muscle layer or middle layer of the heart is the MYOCARDIUM</a:t>
            </a:r>
          </a:p>
          <a:p>
            <a:pPr eaLnBrk="1" hangingPunct="1"/>
            <a:r>
              <a:rPr lang="en-US" smtClean="0"/>
              <a:t>The inner layer or lining of the heart is called the ENDOCARDIUM</a:t>
            </a:r>
          </a:p>
          <a:p>
            <a:pPr eaLnBrk="1" hangingPunct="1"/>
            <a:r>
              <a:rPr lang="en-US" smtClean="0"/>
              <a:t>Endocardium is a continuous layer with the blood vessels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Congenital Pathology </a:t>
            </a:r>
          </a:p>
        </p:txBody>
      </p:sp>
      <p:sp>
        <p:nvSpPr>
          <p:cNvPr id="49155" name="Rectangle 3"/>
          <p:cNvSpPr>
            <a:spLocks noGrp="1" noChangeArrowheads="1"/>
          </p:cNvSpPr>
          <p:nvPr>
            <p:ph type="body" idx="1"/>
          </p:nvPr>
        </p:nvSpPr>
        <p:spPr/>
        <p:txBody>
          <a:bodyPr/>
          <a:lstStyle/>
          <a:p>
            <a:pPr eaLnBrk="1" hangingPunct="1"/>
            <a:r>
              <a:rPr lang="en-US" smtClean="0"/>
              <a:t>PDA</a:t>
            </a:r>
          </a:p>
          <a:p>
            <a:pPr eaLnBrk="1" hangingPunct="1"/>
            <a:r>
              <a:rPr lang="en-US" smtClean="0"/>
              <a:t>ASD</a:t>
            </a:r>
          </a:p>
          <a:p>
            <a:pPr eaLnBrk="1" hangingPunct="1"/>
            <a:r>
              <a:rPr lang="en-US" smtClean="0"/>
              <a:t>VSD</a:t>
            </a:r>
          </a:p>
          <a:p>
            <a:pPr eaLnBrk="1" hangingPunct="1"/>
            <a:r>
              <a:rPr lang="en-US" smtClean="0"/>
              <a:t>Tetrology of Fallot</a:t>
            </a:r>
          </a:p>
          <a:p>
            <a:pPr eaLnBrk="1" hangingPunct="1"/>
            <a:r>
              <a:rPr lang="en-US" smtClean="0"/>
              <a:t>Coarctation of the Aorta</a:t>
            </a:r>
          </a:p>
          <a:p>
            <a:pPr eaLnBrk="1" hangingPunct="1"/>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PDA</a:t>
            </a:r>
          </a:p>
        </p:txBody>
      </p:sp>
      <p:sp>
        <p:nvSpPr>
          <p:cNvPr id="50179" name="Rectangle 3"/>
          <p:cNvSpPr>
            <a:spLocks noGrp="1" noChangeArrowheads="1"/>
          </p:cNvSpPr>
          <p:nvPr>
            <p:ph type="body" idx="1"/>
          </p:nvPr>
        </p:nvSpPr>
        <p:spPr/>
        <p:txBody>
          <a:bodyPr/>
          <a:lstStyle/>
          <a:p>
            <a:pPr eaLnBrk="1" hangingPunct="1">
              <a:lnSpc>
                <a:spcPct val="90000"/>
              </a:lnSpc>
            </a:pPr>
            <a:r>
              <a:rPr lang="en-US" sz="2800" smtClean="0"/>
              <a:t>Patent ductus arteriosus</a:t>
            </a:r>
          </a:p>
          <a:p>
            <a:pPr eaLnBrk="1" hangingPunct="1">
              <a:lnSpc>
                <a:spcPct val="90000"/>
              </a:lnSpc>
            </a:pPr>
            <a:r>
              <a:rPr lang="en-US" sz="2800" smtClean="0"/>
              <a:t>Channel joining PA or pulmonary artery to aorta in utero remains patent</a:t>
            </a:r>
          </a:p>
          <a:p>
            <a:pPr eaLnBrk="1" hangingPunct="1">
              <a:lnSpc>
                <a:spcPct val="90000"/>
              </a:lnSpc>
            </a:pPr>
            <a:r>
              <a:rPr lang="en-US" sz="2800" smtClean="0"/>
              <a:t>Normally closes within hours after birth</a:t>
            </a:r>
          </a:p>
          <a:p>
            <a:pPr eaLnBrk="1" hangingPunct="1">
              <a:lnSpc>
                <a:spcPct val="90000"/>
              </a:lnSpc>
            </a:pPr>
            <a:r>
              <a:rPr lang="en-US" sz="2800" smtClean="0"/>
              <a:t>Asymptomatic in early childhood, growth and development are normal</a:t>
            </a:r>
          </a:p>
          <a:p>
            <a:pPr eaLnBrk="1" hangingPunct="1">
              <a:lnSpc>
                <a:spcPct val="90000"/>
              </a:lnSpc>
            </a:pPr>
            <a:r>
              <a:rPr lang="en-US" sz="2800" smtClean="0"/>
              <a:t>Symptoms progress:  Thrill palpable in upper left sternum and continuous murmur heard in systole and diastole (machine-like)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driscollchildrens.org/health/images/ei_0181.gif"/>
          <p:cNvPicPr>
            <a:picLocks noChangeAspect="1" noChangeArrowheads="1"/>
          </p:cNvPicPr>
          <p:nvPr/>
        </p:nvPicPr>
        <p:blipFill>
          <a:blip r:embed="rId2" cstate="print"/>
          <a:srcRect/>
          <a:stretch>
            <a:fillRect/>
          </a:stretch>
        </p:blipFill>
        <p:spPr bwMode="auto">
          <a:xfrm>
            <a:off x="381000" y="228600"/>
            <a:ext cx="8153400" cy="656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ASD</a:t>
            </a:r>
          </a:p>
        </p:txBody>
      </p:sp>
      <p:sp>
        <p:nvSpPr>
          <p:cNvPr id="52227" name="Rectangle 3"/>
          <p:cNvSpPr>
            <a:spLocks noGrp="1" noChangeArrowheads="1"/>
          </p:cNvSpPr>
          <p:nvPr>
            <p:ph type="body" idx="1"/>
          </p:nvPr>
        </p:nvSpPr>
        <p:spPr/>
        <p:txBody>
          <a:bodyPr/>
          <a:lstStyle/>
          <a:p>
            <a:pPr eaLnBrk="1" hangingPunct="1">
              <a:lnSpc>
                <a:spcPct val="90000"/>
              </a:lnSpc>
            </a:pPr>
            <a:r>
              <a:rPr lang="en-US" sz="2800" smtClean="0"/>
              <a:t>Atrial septal defect</a:t>
            </a:r>
          </a:p>
          <a:p>
            <a:pPr eaLnBrk="1" hangingPunct="1">
              <a:lnSpc>
                <a:spcPct val="90000"/>
              </a:lnSpc>
            </a:pPr>
            <a:r>
              <a:rPr lang="en-US" sz="2800" smtClean="0"/>
              <a:t>Atrial septum opening</a:t>
            </a:r>
          </a:p>
          <a:p>
            <a:pPr eaLnBrk="1" hangingPunct="1">
              <a:lnSpc>
                <a:spcPct val="90000"/>
              </a:lnSpc>
            </a:pPr>
            <a:r>
              <a:rPr lang="en-US" sz="2800" smtClean="0"/>
              <a:t>Results in shunting of blood from left to right atrium, increasing pulmonary blood flow</a:t>
            </a:r>
          </a:p>
          <a:p>
            <a:pPr eaLnBrk="1" hangingPunct="1">
              <a:lnSpc>
                <a:spcPct val="90000"/>
              </a:lnSpc>
            </a:pPr>
            <a:r>
              <a:rPr lang="en-US" sz="2800" smtClean="0"/>
              <a:t>Tolerated </a:t>
            </a:r>
          </a:p>
          <a:p>
            <a:pPr eaLnBrk="1" hangingPunct="1">
              <a:lnSpc>
                <a:spcPct val="90000"/>
              </a:lnSpc>
            </a:pPr>
            <a:r>
              <a:rPr lang="en-US" sz="2800" smtClean="0"/>
              <a:t>Symptoms rare in infants</a:t>
            </a:r>
          </a:p>
          <a:p>
            <a:pPr eaLnBrk="1" hangingPunct="1">
              <a:lnSpc>
                <a:spcPct val="90000"/>
              </a:lnSpc>
            </a:pPr>
            <a:r>
              <a:rPr lang="en-US" sz="2800" smtClean="0"/>
              <a:t>Normal development</a:t>
            </a:r>
          </a:p>
          <a:p>
            <a:pPr eaLnBrk="1" hangingPunct="1">
              <a:lnSpc>
                <a:spcPct val="90000"/>
              </a:lnSpc>
            </a:pPr>
            <a:r>
              <a:rPr lang="en-US" sz="2800" smtClean="0"/>
              <a:t>Symptoms in children and young adults are fatigued and DOE (dyspneic on exertion)</a:t>
            </a:r>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VSD</a:t>
            </a:r>
          </a:p>
        </p:txBody>
      </p:sp>
      <p:sp>
        <p:nvSpPr>
          <p:cNvPr id="53251" name="Rectangle 3"/>
          <p:cNvSpPr>
            <a:spLocks noGrp="1" noChangeArrowheads="1"/>
          </p:cNvSpPr>
          <p:nvPr>
            <p:ph type="body" idx="1"/>
          </p:nvPr>
        </p:nvSpPr>
        <p:spPr/>
        <p:txBody>
          <a:bodyPr/>
          <a:lstStyle/>
          <a:p>
            <a:pPr eaLnBrk="1" hangingPunct="1"/>
            <a:r>
              <a:rPr lang="en-US" sz="2800" smtClean="0"/>
              <a:t>Ventricular septal defect</a:t>
            </a:r>
          </a:p>
          <a:p>
            <a:pPr eaLnBrk="1" hangingPunct="1"/>
            <a:r>
              <a:rPr lang="en-US" sz="2800" smtClean="0"/>
              <a:t>Ventricular septal opening</a:t>
            </a:r>
          </a:p>
          <a:p>
            <a:pPr eaLnBrk="1" hangingPunct="1"/>
            <a:r>
              <a:rPr lang="en-US" sz="2800" smtClean="0"/>
              <a:t>Primarily subaortic</a:t>
            </a:r>
          </a:p>
          <a:p>
            <a:pPr eaLnBrk="1" hangingPunct="1"/>
            <a:r>
              <a:rPr lang="en-US" sz="2800" smtClean="0"/>
              <a:t>Size and position vary</a:t>
            </a:r>
          </a:p>
          <a:p>
            <a:pPr eaLnBrk="1" hangingPunct="1"/>
            <a:r>
              <a:rPr lang="en-US" sz="2800" smtClean="0"/>
              <a:t>Small are asymptomatic</a:t>
            </a:r>
          </a:p>
          <a:p>
            <a:pPr eaLnBrk="1" hangingPunct="1"/>
            <a:r>
              <a:rPr lang="en-US" sz="2800" smtClean="0"/>
              <a:t>Large defects create slow birth weight and growth</a:t>
            </a:r>
          </a:p>
          <a:p>
            <a:pPr eaLnBrk="1" hangingPunct="1"/>
            <a:r>
              <a:rPr lang="en-US" sz="2800" smtClean="0"/>
              <a:t>Severe creates heart failure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Tetrology of Fallot</a:t>
            </a:r>
          </a:p>
        </p:txBody>
      </p:sp>
      <p:sp>
        <p:nvSpPr>
          <p:cNvPr id="54275" name="Rectangle 3"/>
          <p:cNvSpPr>
            <a:spLocks noGrp="1" noChangeArrowheads="1"/>
          </p:cNvSpPr>
          <p:nvPr>
            <p:ph type="body" idx="1"/>
          </p:nvPr>
        </p:nvSpPr>
        <p:spPr/>
        <p:txBody>
          <a:bodyPr/>
          <a:lstStyle/>
          <a:p>
            <a:pPr eaLnBrk="1" hangingPunct="1">
              <a:lnSpc>
                <a:spcPct val="80000"/>
              </a:lnSpc>
            </a:pPr>
            <a:r>
              <a:rPr lang="en-US" sz="2000" smtClean="0"/>
              <a:t>4 components:</a:t>
            </a:r>
          </a:p>
          <a:p>
            <a:pPr eaLnBrk="1" hangingPunct="1">
              <a:lnSpc>
                <a:spcPct val="80000"/>
              </a:lnSpc>
            </a:pPr>
            <a:r>
              <a:rPr lang="en-US" sz="2000" smtClean="0"/>
              <a:t>Pulmonary valve stenosis</a:t>
            </a:r>
          </a:p>
          <a:p>
            <a:pPr eaLnBrk="1" hangingPunct="1">
              <a:lnSpc>
                <a:spcPct val="80000"/>
              </a:lnSpc>
            </a:pPr>
            <a:r>
              <a:rPr lang="en-US" sz="2000" smtClean="0"/>
              <a:t>VSD</a:t>
            </a:r>
          </a:p>
          <a:p>
            <a:pPr eaLnBrk="1" hangingPunct="1">
              <a:lnSpc>
                <a:spcPct val="80000"/>
              </a:lnSpc>
            </a:pPr>
            <a:r>
              <a:rPr lang="en-US" sz="2000" smtClean="0"/>
              <a:t>Hypertrophy of right ventricle</a:t>
            </a:r>
          </a:p>
          <a:p>
            <a:pPr eaLnBrk="1" hangingPunct="1">
              <a:lnSpc>
                <a:spcPct val="80000"/>
              </a:lnSpc>
            </a:pPr>
            <a:r>
              <a:rPr lang="en-US" sz="2000" smtClean="0"/>
              <a:t>Over-riding aorta</a:t>
            </a:r>
          </a:p>
          <a:p>
            <a:pPr eaLnBrk="1" hangingPunct="1">
              <a:lnSpc>
                <a:spcPct val="80000"/>
              </a:lnSpc>
              <a:buFont typeface="Wingdings" pitchFamily="2" charset="2"/>
              <a:buNone/>
            </a:pPr>
            <a:endParaRPr lang="en-US" sz="2000" smtClean="0"/>
          </a:p>
          <a:p>
            <a:pPr eaLnBrk="1" hangingPunct="1">
              <a:lnSpc>
                <a:spcPct val="80000"/>
              </a:lnSpc>
            </a:pPr>
            <a:r>
              <a:rPr lang="en-US" sz="2000" smtClean="0"/>
              <a:t>Results in blood being shunted away from pulmonary system decreasing oxygenated blood delivery to systemic system</a:t>
            </a:r>
          </a:p>
          <a:p>
            <a:pPr eaLnBrk="1" hangingPunct="1">
              <a:lnSpc>
                <a:spcPct val="80000"/>
              </a:lnSpc>
            </a:pPr>
            <a:r>
              <a:rPr lang="en-US" sz="2000" smtClean="0"/>
              <a:t>Symptoms: cyanosis with exertion (crying ) then at rest, delayed development</a:t>
            </a:r>
          </a:p>
          <a:p>
            <a:pPr eaLnBrk="1" hangingPunct="1">
              <a:lnSpc>
                <a:spcPct val="80000"/>
              </a:lnSpc>
            </a:pPr>
            <a:r>
              <a:rPr lang="en-US" sz="2000" smtClean="0"/>
              <a:t>Repaired prior to school-age</a:t>
            </a:r>
          </a:p>
          <a:p>
            <a:pPr eaLnBrk="1" hangingPunct="1">
              <a:lnSpc>
                <a:spcPct val="80000"/>
              </a:lnSpc>
            </a:pPr>
            <a:r>
              <a:rPr lang="en-US" sz="2000" smtClean="0"/>
              <a:t>Good prognosis</a:t>
            </a:r>
          </a:p>
          <a:p>
            <a:pPr eaLnBrk="1" hangingPunct="1">
              <a:lnSpc>
                <a:spcPct val="80000"/>
              </a:lnSpc>
            </a:pPr>
            <a:endParaRPr lang="en-US" sz="200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Coarctation of Aorta</a:t>
            </a:r>
          </a:p>
        </p:txBody>
      </p:sp>
      <p:sp>
        <p:nvSpPr>
          <p:cNvPr id="55299" name="Rectangle 3"/>
          <p:cNvSpPr>
            <a:spLocks noGrp="1" noChangeArrowheads="1"/>
          </p:cNvSpPr>
          <p:nvPr>
            <p:ph type="body" idx="1"/>
          </p:nvPr>
        </p:nvSpPr>
        <p:spPr/>
        <p:txBody>
          <a:bodyPr/>
          <a:lstStyle/>
          <a:p>
            <a:pPr eaLnBrk="1" hangingPunct="1">
              <a:lnSpc>
                <a:spcPct val="80000"/>
              </a:lnSpc>
            </a:pPr>
            <a:r>
              <a:rPr lang="en-US" sz="2400" smtClean="0"/>
              <a:t>Severe narrowing of descending aorta at ductus arteriosis junction and aortic arch below or distal to left subclavian artery</a:t>
            </a:r>
          </a:p>
          <a:p>
            <a:pPr eaLnBrk="1" hangingPunct="1">
              <a:lnSpc>
                <a:spcPct val="80000"/>
              </a:lnSpc>
            </a:pPr>
            <a:r>
              <a:rPr lang="en-US" sz="2400" smtClean="0"/>
              <a:t>Result is left ventricle workload increase</a:t>
            </a:r>
          </a:p>
          <a:p>
            <a:pPr eaLnBrk="1" hangingPunct="1">
              <a:lnSpc>
                <a:spcPct val="80000"/>
              </a:lnSpc>
            </a:pPr>
            <a:r>
              <a:rPr lang="en-US" sz="2400" smtClean="0"/>
              <a:t>May be concurrent with PDA and VSD</a:t>
            </a:r>
          </a:p>
          <a:p>
            <a:pPr eaLnBrk="1" hangingPunct="1">
              <a:lnSpc>
                <a:spcPct val="80000"/>
              </a:lnSpc>
            </a:pPr>
            <a:r>
              <a:rPr lang="en-US" sz="2400" smtClean="0"/>
              <a:t>Diagnosed first months of birth with development of heart failure in infants with concurrent disorders</a:t>
            </a:r>
          </a:p>
          <a:p>
            <a:pPr eaLnBrk="1" hangingPunct="1">
              <a:lnSpc>
                <a:spcPct val="80000"/>
              </a:lnSpc>
            </a:pPr>
            <a:r>
              <a:rPr lang="en-US" sz="2400" smtClean="0"/>
              <a:t>Asymptomatic , growth and development are normal</a:t>
            </a:r>
          </a:p>
          <a:p>
            <a:pPr eaLnBrk="1" hangingPunct="1">
              <a:lnSpc>
                <a:spcPct val="80000"/>
              </a:lnSpc>
            </a:pPr>
            <a:r>
              <a:rPr lang="en-US" sz="2400" smtClean="0"/>
              <a:t>Diagnosed accidentally with BP findings</a:t>
            </a:r>
          </a:p>
          <a:p>
            <a:pPr eaLnBrk="1" hangingPunct="1">
              <a:lnSpc>
                <a:spcPct val="80000"/>
              </a:lnSpc>
            </a:pPr>
            <a:r>
              <a:rPr lang="en-US" sz="2400" smtClean="0"/>
              <a:t>Teens may complain of lower extremity cramping that worsens with exercise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Cardiac Arrythmias or Dysrhythmias</a:t>
            </a:r>
          </a:p>
        </p:txBody>
      </p:sp>
      <p:sp>
        <p:nvSpPr>
          <p:cNvPr id="56323" name="Rectangle 3"/>
          <p:cNvSpPr>
            <a:spLocks noGrp="1" noChangeArrowheads="1"/>
          </p:cNvSpPr>
          <p:nvPr>
            <p:ph type="body" idx="1"/>
          </p:nvPr>
        </p:nvSpPr>
        <p:spPr/>
        <p:txBody>
          <a:bodyPr/>
          <a:lstStyle/>
          <a:p>
            <a:pPr eaLnBrk="1" hangingPunct="1">
              <a:lnSpc>
                <a:spcPct val="80000"/>
              </a:lnSpc>
            </a:pPr>
            <a:r>
              <a:rPr lang="en-US" sz="1800" smtClean="0"/>
              <a:t>Abnormal heart rhythm</a:t>
            </a:r>
          </a:p>
          <a:p>
            <a:pPr eaLnBrk="1" hangingPunct="1">
              <a:lnSpc>
                <a:spcPct val="80000"/>
              </a:lnSpc>
            </a:pPr>
            <a:r>
              <a:rPr lang="en-US" sz="1800" smtClean="0"/>
              <a:t>Causes:</a:t>
            </a:r>
          </a:p>
          <a:p>
            <a:pPr eaLnBrk="1" hangingPunct="1">
              <a:lnSpc>
                <a:spcPct val="80000"/>
              </a:lnSpc>
            </a:pPr>
            <a:r>
              <a:rPr lang="en-US" sz="1800" smtClean="0"/>
              <a:t>Heart disease, drugs, trauma</a:t>
            </a:r>
          </a:p>
          <a:p>
            <a:pPr eaLnBrk="1" hangingPunct="1">
              <a:lnSpc>
                <a:spcPct val="80000"/>
              </a:lnSpc>
            </a:pPr>
            <a:r>
              <a:rPr lang="en-US" sz="1800" smtClean="0"/>
              <a:t>Heart block or sinus bradycardia are indications for a pacemaker insertion</a:t>
            </a:r>
          </a:p>
          <a:p>
            <a:pPr eaLnBrk="1" hangingPunct="1">
              <a:lnSpc>
                <a:spcPct val="80000"/>
              </a:lnSpc>
            </a:pPr>
            <a:r>
              <a:rPr lang="en-US" sz="1800" smtClean="0"/>
              <a:t>Treatment:  </a:t>
            </a:r>
          </a:p>
          <a:p>
            <a:pPr eaLnBrk="1" hangingPunct="1">
              <a:lnSpc>
                <a:spcPct val="80000"/>
              </a:lnSpc>
            </a:pPr>
            <a:r>
              <a:rPr lang="en-US" sz="1800" smtClean="0"/>
              <a:t>Pacemaker insertion </a:t>
            </a:r>
          </a:p>
          <a:p>
            <a:pPr eaLnBrk="1" hangingPunct="1">
              <a:lnSpc>
                <a:spcPct val="80000"/>
              </a:lnSpc>
            </a:pPr>
            <a:r>
              <a:rPr lang="en-US" sz="1800" smtClean="0"/>
              <a:t>Pacemaker consists of a generator (produces electrical impulses) and leads that carry electrical impulses to electrodes which are placed in the atrial or ventricular endocardium where ever impulse is lacking at SA or AV node (unipolar) or both (bipolar)</a:t>
            </a:r>
          </a:p>
          <a:p>
            <a:pPr eaLnBrk="1" hangingPunct="1">
              <a:lnSpc>
                <a:spcPct val="80000"/>
              </a:lnSpc>
            </a:pPr>
            <a:r>
              <a:rPr lang="en-US" sz="1800" smtClean="0"/>
              <a:t>Impulse does not emit unless heart rate falls below pre-set level</a:t>
            </a:r>
          </a:p>
          <a:p>
            <a:pPr eaLnBrk="1" hangingPunct="1">
              <a:lnSpc>
                <a:spcPct val="80000"/>
              </a:lnSpc>
            </a:pPr>
            <a:r>
              <a:rPr lang="en-US" sz="1800" smtClean="0"/>
              <a:t>Lithium battery in generator lasts several years (around ten)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Pacemakers </a:t>
            </a:r>
          </a:p>
        </p:txBody>
      </p:sp>
      <p:sp>
        <p:nvSpPr>
          <p:cNvPr id="57347" name="Rectangle 3"/>
          <p:cNvSpPr>
            <a:spLocks noGrp="1" noChangeArrowheads="1"/>
          </p:cNvSpPr>
          <p:nvPr>
            <p:ph type="body" idx="1"/>
          </p:nvPr>
        </p:nvSpPr>
        <p:spPr/>
        <p:txBody>
          <a:bodyPr/>
          <a:lstStyle/>
          <a:p>
            <a:pPr eaLnBrk="1" hangingPunct="1">
              <a:lnSpc>
                <a:spcPct val="90000"/>
              </a:lnSpc>
            </a:pPr>
            <a:r>
              <a:rPr lang="en-US" sz="2400" smtClean="0"/>
              <a:t>If surgical patients are know to have a pacemaker, avoid ECU</a:t>
            </a:r>
          </a:p>
          <a:p>
            <a:pPr eaLnBrk="1" hangingPunct="1">
              <a:lnSpc>
                <a:spcPct val="90000"/>
              </a:lnSpc>
            </a:pPr>
            <a:r>
              <a:rPr lang="en-US" sz="2400" smtClean="0"/>
              <a:t>Creates electromagnetic interference</a:t>
            </a:r>
          </a:p>
          <a:p>
            <a:pPr eaLnBrk="1" hangingPunct="1">
              <a:lnSpc>
                <a:spcPct val="90000"/>
              </a:lnSpc>
            </a:pPr>
            <a:r>
              <a:rPr lang="en-US" sz="2400" smtClean="0"/>
              <a:t>If must use, place dispersive electrode on thigh or as far away from generator as possible</a:t>
            </a:r>
          </a:p>
          <a:p>
            <a:pPr eaLnBrk="1" hangingPunct="1">
              <a:lnSpc>
                <a:spcPct val="90000"/>
              </a:lnSpc>
            </a:pPr>
            <a:r>
              <a:rPr lang="en-US" sz="2400" smtClean="0"/>
              <a:t>EOL (end of life) of battery or generator most common reason for replacement </a:t>
            </a:r>
          </a:p>
          <a:p>
            <a:pPr eaLnBrk="1" hangingPunct="1">
              <a:lnSpc>
                <a:spcPct val="90000"/>
              </a:lnSpc>
            </a:pPr>
            <a:r>
              <a:rPr lang="en-US" sz="2400" smtClean="0"/>
              <a:t>Newer models have a metallic shield that minimizes the original concern of household appliances affecting the device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AICD </a:t>
            </a:r>
          </a:p>
        </p:txBody>
      </p:sp>
      <p:sp>
        <p:nvSpPr>
          <p:cNvPr id="58371" name="Rectangle 3"/>
          <p:cNvSpPr>
            <a:spLocks noGrp="1" noChangeArrowheads="1"/>
          </p:cNvSpPr>
          <p:nvPr>
            <p:ph type="body" idx="1"/>
          </p:nvPr>
        </p:nvSpPr>
        <p:spPr/>
        <p:txBody>
          <a:bodyPr/>
          <a:lstStyle/>
          <a:p>
            <a:pPr eaLnBrk="1" hangingPunct="1">
              <a:lnSpc>
                <a:spcPct val="80000"/>
              </a:lnSpc>
            </a:pPr>
            <a:r>
              <a:rPr lang="en-US" sz="2000" smtClean="0"/>
              <a:t>Automatic implantable cardioverter- defibrillator </a:t>
            </a:r>
          </a:p>
          <a:p>
            <a:pPr eaLnBrk="1" hangingPunct="1">
              <a:lnSpc>
                <a:spcPct val="80000"/>
              </a:lnSpc>
            </a:pPr>
            <a:r>
              <a:rPr lang="en-US" sz="2000" smtClean="0"/>
              <a:t>Recognizes life-threatening cardiac dysrhythmias such as ventricular tachycardia or ventricular fibrillation</a:t>
            </a:r>
          </a:p>
          <a:p>
            <a:pPr eaLnBrk="1" hangingPunct="1">
              <a:lnSpc>
                <a:spcPct val="80000"/>
              </a:lnSpc>
            </a:pPr>
            <a:r>
              <a:rPr lang="en-US" sz="2000" smtClean="0"/>
              <a:t>Generator set to recognize and “shock” or convert arrhythmia to normal rhythm  </a:t>
            </a:r>
          </a:p>
          <a:p>
            <a:pPr eaLnBrk="1" hangingPunct="1">
              <a:lnSpc>
                <a:spcPct val="80000"/>
              </a:lnSpc>
            </a:pPr>
            <a:r>
              <a:rPr lang="en-US" sz="2000" smtClean="0"/>
              <a:t>Newer models can pace and defibrillate</a:t>
            </a:r>
          </a:p>
          <a:p>
            <a:pPr eaLnBrk="1" hangingPunct="1">
              <a:lnSpc>
                <a:spcPct val="80000"/>
              </a:lnSpc>
            </a:pPr>
            <a:r>
              <a:rPr lang="en-US" sz="2000" smtClean="0"/>
              <a:t>ESU or MRI can deprogram AICDs or ICDs creating random electrical discharges onto the myocardium</a:t>
            </a:r>
          </a:p>
          <a:p>
            <a:pPr eaLnBrk="1" hangingPunct="1">
              <a:lnSpc>
                <a:spcPct val="80000"/>
              </a:lnSpc>
            </a:pPr>
            <a:r>
              <a:rPr lang="en-US" sz="2000" smtClean="0"/>
              <a:t>“Magnets” or electromagnetic wands can be used to deactivate the device prior to surgical incision and be used to reactivate and reprogram the device</a:t>
            </a:r>
          </a:p>
          <a:p>
            <a:pPr eaLnBrk="1" hangingPunct="1">
              <a:lnSpc>
                <a:spcPct val="80000"/>
              </a:lnSpc>
            </a:pPr>
            <a:r>
              <a:rPr lang="en-US" sz="2000" smtClean="0"/>
              <a:t>AICDs are not affected by household appliances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Normal Circulation</a:t>
            </a:r>
          </a:p>
        </p:txBody>
      </p:sp>
      <p:sp>
        <p:nvSpPr>
          <p:cNvPr id="8195" name="Rectangle 3"/>
          <p:cNvSpPr>
            <a:spLocks noGrp="1" noChangeArrowheads="1"/>
          </p:cNvSpPr>
          <p:nvPr>
            <p:ph type="body" idx="1"/>
          </p:nvPr>
        </p:nvSpPr>
        <p:spPr/>
        <p:txBody>
          <a:bodyPr/>
          <a:lstStyle/>
          <a:p>
            <a:pPr eaLnBrk="1" hangingPunct="1">
              <a:lnSpc>
                <a:spcPct val="90000"/>
              </a:lnSpc>
            </a:pPr>
            <a:r>
              <a:rPr lang="en-US" sz="2400" smtClean="0"/>
              <a:t>Blood comes back to heart for reoxygenation via SVC and IVC entering the RA&gt;tricuspid valve&gt;RV&gt;  pulmonic valve into the pulmonary trunk&gt;R/L pulmonary arteries&gt;Lungs (reoxygenated)&gt;returns to heart via the pulmonic veins (two per side/four total) into the LA&gt;mitral (bicuspid)valve LV through the aortic valve pushing oxygenated blood into the aorta and coronary ostia as it passes them through the aortic arch and throughout the rest of the body where oxygen is needed by all the organs and tissues</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Summary</a:t>
            </a:r>
          </a:p>
        </p:txBody>
      </p:sp>
      <p:sp>
        <p:nvSpPr>
          <p:cNvPr id="59395" name="Rectangle 3"/>
          <p:cNvSpPr>
            <a:spLocks noGrp="1" noChangeArrowheads="1"/>
          </p:cNvSpPr>
          <p:nvPr>
            <p:ph type="body" idx="1"/>
          </p:nvPr>
        </p:nvSpPr>
        <p:spPr/>
        <p:txBody>
          <a:bodyPr/>
          <a:lstStyle/>
          <a:p>
            <a:pPr eaLnBrk="1" hangingPunct="1">
              <a:lnSpc>
                <a:spcPct val="90000"/>
              </a:lnSpc>
            </a:pPr>
            <a:r>
              <a:rPr lang="en-US" sz="2400" smtClean="0"/>
              <a:t>Heart A &amp; P</a:t>
            </a:r>
          </a:p>
          <a:p>
            <a:pPr eaLnBrk="1" hangingPunct="1">
              <a:lnSpc>
                <a:spcPct val="90000"/>
              </a:lnSpc>
            </a:pPr>
            <a:r>
              <a:rPr lang="en-US" sz="2400" smtClean="0"/>
              <a:t>CAD </a:t>
            </a:r>
          </a:p>
          <a:p>
            <a:pPr eaLnBrk="1" hangingPunct="1">
              <a:lnSpc>
                <a:spcPct val="90000"/>
              </a:lnSpc>
            </a:pPr>
            <a:r>
              <a:rPr lang="en-US" sz="2400" smtClean="0"/>
              <a:t>Open Heart Diagnostics</a:t>
            </a:r>
          </a:p>
          <a:p>
            <a:pPr eaLnBrk="1" hangingPunct="1">
              <a:lnSpc>
                <a:spcPct val="90000"/>
              </a:lnSpc>
            </a:pPr>
            <a:r>
              <a:rPr lang="en-US" sz="2400" smtClean="0"/>
              <a:t>Anesthesia and Medications on Field</a:t>
            </a:r>
          </a:p>
          <a:p>
            <a:pPr eaLnBrk="1" hangingPunct="1">
              <a:lnSpc>
                <a:spcPct val="90000"/>
              </a:lnSpc>
            </a:pPr>
            <a:r>
              <a:rPr lang="en-US" sz="2400" smtClean="0"/>
              <a:t>Open Heart Patient Preparation</a:t>
            </a:r>
          </a:p>
          <a:p>
            <a:pPr eaLnBrk="1" hangingPunct="1">
              <a:lnSpc>
                <a:spcPct val="90000"/>
              </a:lnSpc>
            </a:pPr>
            <a:r>
              <a:rPr lang="en-US" sz="2400" smtClean="0"/>
              <a:t>Supplies, Instrumentation, and Equipment</a:t>
            </a:r>
          </a:p>
          <a:p>
            <a:pPr eaLnBrk="1" hangingPunct="1">
              <a:lnSpc>
                <a:spcPct val="90000"/>
              </a:lnSpc>
            </a:pPr>
            <a:r>
              <a:rPr lang="en-US" sz="2400" smtClean="0"/>
              <a:t>CABG</a:t>
            </a:r>
          </a:p>
          <a:p>
            <a:pPr eaLnBrk="1" hangingPunct="1">
              <a:lnSpc>
                <a:spcPct val="90000"/>
              </a:lnSpc>
            </a:pPr>
            <a:r>
              <a:rPr lang="en-US" sz="2400" smtClean="0"/>
              <a:t>Complications of CABG</a:t>
            </a:r>
          </a:p>
          <a:p>
            <a:pPr eaLnBrk="1" hangingPunct="1">
              <a:lnSpc>
                <a:spcPct val="90000"/>
              </a:lnSpc>
            </a:pPr>
            <a:r>
              <a:rPr lang="en-US" sz="2400" smtClean="0"/>
              <a:t>Congenital Pathologies of the Heart</a:t>
            </a:r>
          </a:p>
          <a:p>
            <a:pPr eaLnBrk="1" hangingPunct="1">
              <a:lnSpc>
                <a:spcPct val="90000"/>
              </a:lnSpc>
            </a:pPr>
            <a:r>
              <a:rPr lang="en-US" sz="2400" smtClean="0"/>
              <a:t>Cardiac Arrhythmias: Pacemakers and AICDs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U:\Documents\Moodle BB docs\CABG pics\Coronaries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7461"/>
            <a:ext cx="9144000" cy="6643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43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Coronary Anatomy and Circulation</a:t>
            </a:r>
          </a:p>
        </p:txBody>
      </p:sp>
      <p:sp>
        <p:nvSpPr>
          <p:cNvPr id="9219" name="Rectangle 3"/>
          <p:cNvSpPr>
            <a:spLocks noGrp="1" noChangeArrowheads="1"/>
          </p:cNvSpPr>
          <p:nvPr>
            <p:ph type="body" idx="1"/>
          </p:nvPr>
        </p:nvSpPr>
        <p:spPr/>
        <p:txBody>
          <a:bodyPr/>
          <a:lstStyle/>
          <a:p>
            <a:pPr eaLnBrk="1" hangingPunct="1">
              <a:lnSpc>
                <a:spcPct val="80000"/>
              </a:lnSpc>
            </a:pPr>
            <a:r>
              <a:rPr lang="en-US" sz="2800" smtClean="0"/>
              <a:t>Coronary Ostia are the origin points of coronary (heart) circulation</a:t>
            </a:r>
          </a:p>
          <a:p>
            <a:pPr eaLnBrk="1" hangingPunct="1">
              <a:lnSpc>
                <a:spcPct val="80000"/>
              </a:lnSpc>
            </a:pPr>
            <a:r>
              <a:rPr lang="en-US" sz="2800" smtClean="0"/>
              <a:t>Right and Left on either side of the aorta just above the aortic valve</a:t>
            </a:r>
          </a:p>
          <a:p>
            <a:pPr eaLnBrk="1" hangingPunct="1">
              <a:lnSpc>
                <a:spcPct val="80000"/>
              </a:lnSpc>
            </a:pPr>
            <a:r>
              <a:rPr lang="en-US" sz="2800" smtClean="0"/>
              <a:t>Left coronary “left main” bifurcates into the LAD (left anterior descending) and the Cx (circumflex) </a:t>
            </a:r>
          </a:p>
          <a:p>
            <a:pPr eaLnBrk="1" hangingPunct="1">
              <a:lnSpc>
                <a:spcPct val="80000"/>
              </a:lnSpc>
            </a:pPr>
            <a:r>
              <a:rPr lang="en-US" sz="2800" smtClean="0"/>
              <a:t>Diagonal branches come off the LAD</a:t>
            </a:r>
          </a:p>
          <a:p>
            <a:pPr eaLnBrk="1" hangingPunct="1">
              <a:lnSpc>
                <a:spcPct val="80000"/>
              </a:lnSpc>
            </a:pPr>
            <a:r>
              <a:rPr lang="en-US" sz="2800" smtClean="0"/>
              <a:t>OM (obtuse marginals) come off the circumflex</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US" smtClean="0"/>
          </a:p>
        </p:txBody>
      </p:sp>
      <p:sp>
        <p:nvSpPr>
          <p:cNvPr id="10243" name="Rectangle 3"/>
          <p:cNvSpPr>
            <a:spLocks noGrp="1" noChangeArrowheads="1"/>
          </p:cNvSpPr>
          <p:nvPr>
            <p:ph type="body" idx="1"/>
          </p:nvPr>
        </p:nvSpPr>
        <p:spPr/>
        <p:txBody>
          <a:bodyPr/>
          <a:lstStyle/>
          <a:p>
            <a:pPr eaLnBrk="1" hangingPunct="1"/>
            <a:r>
              <a:rPr lang="en-US" smtClean="0"/>
              <a:t>LAD and circumflex branches supply oxygen to the anterior and posterior portion of the heart which involves important structures such as bundle branches, papillary muscles of the mitral valve, and in 50% of patients, the SA (sinoatrial node)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783</TotalTime>
  <Words>3071</Words>
  <Application>Microsoft Office PowerPoint</Application>
  <PresentationFormat>On-screen Show (4:3)</PresentationFormat>
  <Paragraphs>360</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Axis</vt:lpstr>
      <vt:lpstr>CARDIAC SURGERY I</vt:lpstr>
      <vt:lpstr>Outline</vt:lpstr>
      <vt:lpstr>Anatomy of the Heart</vt:lpstr>
      <vt:lpstr> Heart Anatomy</vt:lpstr>
      <vt:lpstr>Heart Anatomy</vt:lpstr>
      <vt:lpstr>Normal Circulation</vt:lpstr>
      <vt:lpstr>PowerPoint Presentation</vt:lpstr>
      <vt:lpstr>Coronary Anatomy and Circulation</vt:lpstr>
      <vt:lpstr>PowerPoint Presentation</vt:lpstr>
      <vt:lpstr>PowerPoint Presentation</vt:lpstr>
      <vt:lpstr>PowerPoint Presentation</vt:lpstr>
      <vt:lpstr>PowerPoint Presentation</vt:lpstr>
      <vt:lpstr>Cardiac Conduction</vt:lpstr>
      <vt:lpstr>PowerPoint Presentation</vt:lpstr>
      <vt:lpstr>Cardiac Conduction</vt:lpstr>
      <vt:lpstr>Cardiac Cycle</vt:lpstr>
      <vt:lpstr>Cardiac Cycle</vt:lpstr>
      <vt:lpstr>Cardiac Cycle</vt:lpstr>
      <vt:lpstr>Cardiac Cycle</vt:lpstr>
      <vt:lpstr>Heart Sounds</vt:lpstr>
      <vt:lpstr>Parasympathetic and Sympathetic Nervous System</vt:lpstr>
      <vt:lpstr>Coronary Artery Disease</vt:lpstr>
      <vt:lpstr>PowerPoint Presentation</vt:lpstr>
      <vt:lpstr>PowerPoint Presentation</vt:lpstr>
      <vt:lpstr>Coronary Artery Bypass Grafting CABG</vt:lpstr>
      <vt:lpstr>Diagnosis</vt:lpstr>
      <vt:lpstr>Diagnosis</vt:lpstr>
      <vt:lpstr>Sequence of Events</vt:lpstr>
      <vt:lpstr>Equipment</vt:lpstr>
      <vt:lpstr>Instrumentation</vt:lpstr>
      <vt:lpstr>Supplies</vt:lpstr>
      <vt:lpstr>Supplies continued</vt:lpstr>
      <vt:lpstr>Supplies</vt:lpstr>
      <vt:lpstr>Drugs on Field</vt:lpstr>
      <vt:lpstr>Patient Positioning</vt:lpstr>
      <vt:lpstr>Prep </vt:lpstr>
      <vt:lpstr>Draping</vt:lpstr>
      <vt:lpstr>Sequence of Events</vt:lpstr>
      <vt:lpstr>Cardiopulmonary Bypass CPB</vt:lpstr>
      <vt:lpstr>CPB</vt:lpstr>
      <vt:lpstr>PowerPoint Presentation</vt:lpstr>
      <vt:lpstr>Protecting the Heart</vt:lpstr>
      <vt:lpstr>Protecting the Heart</vt:lpstr>
      <vt:lpstr>PowerPoint Presentation</vt:lpstr>
      <vt:lpstr>PowerPoint Presentation</vt:lpstr>
      <vt:lpstr>PowerPoint Presentation</vt:lpstr>
      <vt:lpstr>IABP</vt:lpstr>
      <vt:lpstr>RE-DO Heart Surgeries</vt:lpstr>
      <vt:lpstr>Complications</vt:lpstr>
      <vt:lpstr>Congenital Pathology </vt:lpstr>
      <vt:lpstr>PDA</vt:lpstr>
      <vt:lpstr>PowerPoint Presentation</vt:lpstr>
      <vt:lpstr>ASD</vt:lpstr>
      <vt:lpstr>VSD</vt:lpstr>
      <vt:lpstr>Tetrology of Fallot</vt:lpstr>
      <vt:lpstr>Coarctation of Aorta</vt:lpstr>
      <vt:lpstr>Cardiac Arrythmias or Dysrhythmias</vt:lpstr>
      <vt:lpstr>Pacemakers </vt:lpstr>
      <vt:lpstr>AICD </vt:lpstr>
      <vt:lpstr>Summary</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CORONARY ARTERY BYPASS GRAFTING</dc:title>
  <dc:creator>Robin Keith</dc:creator>
  <cp:lastModifiedBy>Test User</cp:lastModifiedBy>
  <cp:revision>23</cp:revision>
  <dcterms:created xsi:type="dcterms:W3CDTF">2003-03-26T13:17:28Z</dcterms:created>
  <dcterms:modified xsi:type="dcterms:W3CDTF">2012-07-11T16:09:22Z</dcterms:modified>
</cp:coreProperties>
</file>