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77"/>
  </p:notesMasterIdLst>
  <p:sldIdLst>
    <p:sldId id="256" r:id="rId2"/>
    <p:sldId id="361" r:id="rId3"/>
    <p:sldId id="257" r:id="rId4"/>
    <p:sldId id="268" r:id="rId5"/>
    <p:sldId id="275" r:id="rId6"/>
    <p:sldId id="277" r:id="rId7"/>
    <p:sldId id="279" r:id="rId8"/>
    <p:sldId id="281" r:id="rId9"/>
    <p:sldId id="283" r:id="rId10"/>
    <p:sldId id="291" r:id="rId11"/>
    <p:sldId id="286" r:id="rId12"/>
    <p:sldId id="288" r:id="rId13"/>
    <p:sldId id="290" r:id="rId14"/>
    <p:sldId id="293" r:id="rId15"/>
    <p:sldId id="335" r:id="rId16"/>
    <p:sldId id="352" r:id="rId17"/>
    <p:sldId id="354" r:id="rId18"/>
    <p:sldId id="294" r:id="rId19"/>
    <p:sldId id="355" r:id="rId20"/>
    <p:sldId id="356" r:id="rId21"/>
    <p:sldId id="357" r:id="rId22"/>
    <p:sldId id="353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4" r:id="rId32"/>
    <p:sldId id="305" r:id="rId33"/>
    <p:sldId id="306" r:id="rId34"/>
    <p:sldId id="307" r:id="rId35"/>
    <p:sldId id="308" r:id="rId36"/>
    <p:sldId id="309" r:id="rId37"/>
    <p:sldId id="313" r:id="rId38"/>
    <p:sldId id="310" r:id="rId39"/>
    <p:sldId id="315" r:id="rId40"/>
    <p:sldId id="311" r:id="rId41"/>
    <p:sldId id="312" r:id="rId42"/>
    <p:sldId id="316" r:id="rId43"/>
    <p:sldId id="358" r:id="rId44"/>
    <p:sldId id="317" r:id="rId45"/>
    <p:sldId id="319" r:id="rId46"/>
    <p:sldId id="320" r:id="rId47"/>
    <p:sldId id="321" r:id="rId48"/>
    <p:sldId id="322" r:id="rId49"/>
    <p:sldId id="336" r:id="rId50"/>
    <p:sldId id="359" r:id="rId51"/>
    <p:sldId id="323" r:id="rId52"/>
    <p:sldId id="324" r:id="rId53"/>
    <p:sldId id="328" r:id="rId54"/>
    <p:sldId id="325" r:id="rId55"/>
    <p:sldId id="326" r:id="rId56"/>
    <p:sldId id="327" r:id="rId57"/>
    <p:sldId id="329" r:id="rId58"/>
    <p:sldId id="330" r:id="rId59"/>
    <p:sldId id="331" r:id="rId60"/>
    <p:sldId id="332" r:id="rId61"/>
    <p:sldId id="333" r:id="rId62"/>
    <p:sldId id="334" r:id="rId63"/>
    <p:sldId id="342" r:id="rId64"/>
    <p:sldId id="340" r:id="rId65"/>
    <p:sldId id="360" r:id="rId66"/>
    <p:sldId id="347" r:id="rId67"/>
    <p:sldId id="348" r:id="rId68"/>
    <p:sldId id="338" r:id="rId69"/>
    <p:sldId id="341" r:id="rId70"/>
    <p:sldId id="343" r:id="rId71"/>
    <p:sldId id="344" r:id="rId72"/>
    <p:sldId id="345" r:id="rId73"/>
    <p:sldId id="346" r:id="rId74"/>
    <p:sldId id="350" r:id="rId75"/>
    <p:sldId id="351" r:id="rId7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9F1CE9F-2C50-45CA-AECB-55BD7A6343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348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8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48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sp>
        <p:nvSpPr>
          <p:cNvPr id="348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668D36-2428-4D0C-AA18-8FEEE23C1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E972D-6DB7-49EE-9060-3EA5F7EEE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05C71-08A7-4F12-BF0D-A90F90FE3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8E1FE-7C30-474D-8CCA-358C37EDA7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F79F1-31CD-4D2B-82C0-9B7BA76099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E13A8-65F0-4A67-98C6-5D3F7C69C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4F83C-1991-4CCF-B711-894FD520EE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73A52-F2D3-44E7-8728-518ED85A6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DC3C7-AAAB-40A0-8866-1DEB5456C7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8723D-C249-4775-89E8-9C1C44B3A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7F90E-8A95-4691-B21C-0BF852C53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37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8C322F-D4B0-4792-8C1B-B748BA1EBB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Open Chest Surgery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Specimens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b="1"/>
              <a:t>Fresh Frozen</a:t>
            </a:r>
          </a:p>
          <a:p>
            <a:r>
              <a:rPr lang="en-US" sz="2500"/>
              <a:t>Identifies type of tumor</a:t>
            </a:r>
          </a:p>
          <a:p>
            <a:r>
              <a:rPr lang="en-US" sz="2500"/>
              <a:t>Determines margins</a:t>
            </a:r>
          </a:p>
          <a:p>
            <a:r>
              <a:rPr lang="en-US" sz="2500"/>
              <a:t>Will entail waiting on path report</a:t>
            </a:r>
          </a:p>
          <a:p>
            <a:r>
              <a:rPr lang="en-US" sz="2500"/>
              <a:t>Depending on path report may be done and close or have to reopen or proceed</a:t>
            </a:r>
          </a:p>
          <a:p>
            <a:r>
              <a:rPr lang="en-US" sz="2500"/>
              <a:t>Sent when tumor has not been previously identified by mediastinoscopy, bronchoscopy, or needle biopsy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Permanent </a:t>
            </a:r>
          </a:p>
          <a:p>
            <a:pPr>
              <a:lnSpc>
                <a:spcPct val="90000"/>
              </a:lnSpc>
            </a:pPr>
            <a:r>
              <a:rPr lang="en-US"/>
              <a:t>Must ID the type of tumor before it can be stained to determine staging</a:t>
            </a:r>
          </a:p>
          <a:p>
            <a:pPr>
              <a:lnSpc>
                <a:spcPct val="90000"/>
              </a:lnSpc>
            </a:pPr>
            <a:r>
              <a:rPr lang="en-US"/>
              <a:t>There are different stains required for different types of tumors</a:t>
            </a:r>
          </a:p>
          <a:p>
            <a:pPr>
              <a:lnSpc>
                <a:spcPct val="90000"/>
              </a:lnSpc>
            </a:pPr>
            <a:r>
              <a:rPr lang="en-US"/>
              <a:t>Would send a wedge or lobe for permanent if the tumor type had already been Identified by a previous biopsy (from mediastinoscopy, bronchoscopy, or needle biopsy)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Specimens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Sometimes may hear “send this for </a:t>
            </a:r>
            <a:r>
              <a:rPr lang="en-US" b="1"/>
              <a:t>Fresh</a:t>
            </a:r>
            <a:r>
              <a:rPr lang="en-US"/>
              <a:t>” and the doctor will want cytology run</a:t>
            </a:r>
          </a:p>
          <a:p>
            <a:r>
              <a:rPr lang="en-US"/>
              <a:t>Cytology identifies an infectious process:</a:t>
            </a:r>
          </a:p>
          <a:p>
            <a:r>
              <a:rPr lang="en-US"/>
              <a:t>Fungal</a:t>
            </a:r>
          </a:p>
          <a:p>
            <a:r>
              <a:rPr lang="en-US"/>
              <a:t>Bacterial</a:t>
            </a:r>
          </a:p>
          <a:p>
            <a:r>
              <a:rPr lang="en-US"/>
              <a:t>AFB (acid fast bacillus) checks for TB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Diagnostic Tests for Review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CT scan or MRI</a:t>
            </a:r>
          </a:p>
          <a:p>
            <a:r>
              <a:rPr lang="en-US"/>
              <a:t>Shows location of tumor so that if a thoracotomy is done, the surgeon knows where to operate to excise the lesion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Preoperative Patient Preparation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Chest X-ray, MRI, AND or CT Scans should be in the OR before the patient arrives.  They May accompany the patient.  They should be displayed in the x-ray box for the surgeon.</a:t>
            </a:r>
          </a:p>
          <a:p>
            <a:r>
              <a:rPr lang="en-US" sz="2500"/>
              <a:t>Type &amp; cross should be done in the event that the patient experiences extreme blood loss and needs blood replacement during surgery</a:t>
            </a:r>
          </a:p>
          <a:p>
            <a:r>
              <a:rPr lang="en-US" sz="2500"/>
              <a:t>These procedures are risky (large vessels are present in the thorax &amp; mediastinum, and could be accidentally injured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Anesthesia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CVP (anesthesia preference)</a:t>
            </a:r>
          </a:p>
          <a:p>
            <a:r>
              <a:rPr lang="en-US"/>
              <a:t>Arterial line</a:t>
            </a:r>
          </a:p>
          <a:p>
            <a:r>
              <a:rPr lang="en-US"/>
              <a:t>Epidural</a:t>
            </a:r>
          </a:p>
          <a:p>
            <a:r>
              <a:rPr lang="en-US"/>
              <a:t>Blood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Medications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NS</a:t>
            </a:r>
          </a:p>
          <a:p>
            <a:pPr>
              <a:lnSpc>
                <a:spcPct val="90000"/>
              </a:lnSpc>
            </a:pPr>
            <a:r>
              <a:rPr lang="en-US" sz="2500"/>
              <a:t>Sterile Water</a:t>
            </a:r>
          </a:p>
          <a:p>
            <a:pPr>
              <a:lnSpc>
                <a:spcPct val="90000"/>
              </a:lnSpc>
            </a:pPr>
            <a:r>
              <a:rPr lang="en-US" sz="2500"/>
              <a:t>Antibiotic in the Irrigant</a:t>
            </a:r>
          </a:p>
          <a:p>
            <a:pPr>
              <a:lnSpc>
                <a:spcPct val="90000"/>
              </a:lnSpc>
            </a:pPr>
            <a:r>
              <a:rPr lang="en-US" sz="2500"/>
              <a:t>Local:</a:t>
            </a:r>
          </a:p>
          <a:p>
            <a:pPr>
              <a:lnSpc>
                <a:spcPct val="90000"/>
              </a:lnSpc>
            </a:pPr>
            <a:r>
              <a:rPr lang="en-US" sz="2500"/>
              <a:t>Lidocaine</a:t>
            </a:r>
          </a:p>
          <a:p>
            <a:pPr>
              <a:lnSpc>
                <a:spcPct val="90000"/>
              </a:lnSpc>
            </a:pPr>
            <a:r>
              <a:rPr lang="en-US" sz="2500"/>
              <a:t>Marcaine</a:t>
            </a:r>
          </a:p>
          <a:p>
            <a:pPr>
              <a:lnSpc>
                <a:spcPct val="90000"/>
              </a:lnSpc>
            </a:pPr>
            <a:r>
              <a:rPr lang="en-US" sz="2500"/>
              <a:t>With or without Epi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Bone Wax</a:t>
            </a:r>
          </a:p>
          <a:p>
            <a:pPr>
              <a:lnSpc>
                <a:spcPct val="90000"/>
              </a:lnSpc>
            </a:pPr>
            <a:r>
              <a:rPr lang="en-US" sz="2500"/>
              <a:t>Surgicel</a:t>
            </a:r>
          </a:p>
          <a:p>
            <a:pPr>
              <a:lnSpc>
                <a:spcPct val="90000"/>
              </a:lnSpc>
            </a:pPr>
            <a:r>
              <a:rPr lang="en-US" sz="2500"/>
              <a:t>Avitene</a:t>
            </a:r>
          </a:p>
          <a:p>
            <a:pPr>
              <a:lnSpc>
                <a:spcPct val="90000"/>
              </a:lnSpc>
            </a:pPr>
            <a:r>
              <a:rPr lang="en-US" sz="2500"/>
              <a:t>Thrombin and Gelfoam</a:t>
            </a:r>
          </a:p>
          <a:p>
            <a:pPr>
              <a:lnSpc>
                <a:spcPct val="90000"/>
              </a:lnSpc>
            </a:pPr>
            <a:r>
              <a:rPr lang="en-US" sz="2500"/>
              <a:t>Focal-Seal</a:t>
            </a:r>
          </a:p>
          <a:p>
            <a:pPr>
              <a:lnSpc>
                <a:spcPct val="90000"/>
              </a:lnSpc>
            </a:pPr>
            <a:r>
              <a:rPr lang="en-US" sz="2500"/>
              <a:t>Other Fibrin Sealants:</a:t>
            </a:r>
          </a:p>
          <a:p>
            <a:pPr>
              <a:lnSpc>
                <a:spcPct val="90000"/>
              </a:lnSpc>
            </a:pPr>
            <a:r>
              <a:rPr lang="en-US" sz="2500"/>
              <a:t>Bio-Glue</a:t>
            </a:r>
          </a:p>
          <a:p>
            <a:pPr>
              <a:lnSpc>
                <a:spcPct val="90000"/>
              </a:lnSpc>
            </a:pPr>
            <a:r>
              <a:rPr lang="en-US" sz="2500"/>
              <a:t>Hema-Myst</a:t>
            </a:r>
          </a:p>
          <a:p>
            <a:pPr>
              <a:lnSpc>
                <a:spcPct val="90000"/>
              </a:lnSpc>
            </a:pPr>
            <a:endParaRPr lang="en-US" sz="2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Thoracic Incisions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Posterolateral Thoracotomy</a:t>
            </a:r>
          </a:p>
          <a:p>
            <a:r>
              <a:rPr lang="en-US"/>
              <a:t>Anterolateral Thoracotomy</a:t>
            </a:r>
          </a:p>
          <a:p>
            <a:r>
              <a:rPr lang="en-US"/>
              <a:t>Thoracoabdominal Incision</a:t>
            </a:r>
          </a:p>
          <a:p>
            <a:r>
              <a:rPr lang="en-US"/>
              <a:t>Median Sternotomy</a:t>
            </a:r>
          </a:p>
          <a:p>
            <a:r>
              <a:rPr lang="en-US"/>
              <a:t>Alternative:  Transaxillary, supraclavicular, cervical mediastinotomy, anterior approach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Thoracotomy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/>
            <a:r>
              <a:rPr lang="en-US"/>
              <a:t>Surgical incision into the thorax or chest wall:</a:t>
            </a:r>
          </a:p>
          <a:p>
            <a:pPr marL="552450" indent="-552450"/>
            <a:r>
              <a:rPr lang="en-US"/>
              <a:t>Two Types:</a:t>
            </a:r>
          </a:p>
          <a:p>
            <a:pPr marL="552450" indent="-552450"/>
            <a:r>
              <a:rPr lang="en-US"/>
              <a:t>Posterolateral Thoracotomy</a:t>
            </a:r>
          </a:p>
          <a:p>
            <a:pPr marL="552450" indent="-552450"/>
            <a:r>
              <a:rPr lang="en-US"/>
              <a:t>Anterolateral Thoracotomy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Posterolateral Thoracotomy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Lateral chest position for patient</a:t>
            </a:r>
          </a:p>
          <a:p>
            <a:r>
              <a:rPr lang="en-US" sz="2500"/>
              <a:t>Maximum exposure to lung, esophagus, diaphragm, and descending aorta</a:t>
            </a:r>
          </a:p>
          <a:p>
            <a:r>
              <a:rPr lang="en-US" sz="2500"/>
              <a:t>Anterior submammary fold about nipple level to scapular tip</a:t>
            </a:r>
          </a:p>
          <a:p>
            <a:r>
              <a:rPr lang="en-US" sz="2500"/>
              <a:t>May be as high as spine of scapula</a:t>
            </a:r>
          </a:p>
          <a:p>
            <a:r>
              <a:rPr lang="en-US" sz="2500"/>
              <a:t>For pulmonary resections (lobectomy, pneumonectomy, wedge resection), hiatal hernia repair, and thoracic esophagus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A &amp; P of descending aorta</a:t>
            </a:r>
          </a:p>
          <a:p>
            <a:pPr>
              <a:lnSpc>
                <a:spcPct val="80000"/>
              </a:lnSpc>
            </a:pPr>
            <a:r>
              <a:rPr lang="en-US" sz="1900"/>
              <a:t>Pathology</a:t>
            </a:r>
          </a:p>
          <a:p>
            <a:pPr>
              <a:lnSpc>
                <a:spcPct val="80000"/>
              </a:lnSpc>
            </a:pPr>
            <a:r>
              <a:rPr lang="en-US" sz="1900"/>
              <a:t>Diagnosis</a:t>
            </a:r>
          </a:p>
          <a:p>
            <a:pPr>
              <a:lnSpc>
                <a:spcPct val="80000"/>
              </a:lnSpc>
            </a:pPr>
            <a:r>
              <a:rPr lang="en-US" sz="1900"/>
              <a:t>Anesthesia</a:t>
            </a:r>
          </a:p>
          <a:p>
            <a:pPr>
              <a:lnSpc>
                <a:spcPct val="80000"/>
              </a:lnSpc>
            </a:pPr>
            <a:r>
              <a:rPr lang="en-US" sz="1900"/>
              <a:t>Medications </a:t>
            </a:r>
          </a:p>
          <a:p>
            <a:pPr>
              <a:lnSpc>
                <a:spcPct val="80000"/>
              </a:lnSpc>
            </a:pPr>
            <a:r>
              <a:rPr lang="en-US" sz="1900"/>
              <a:t>Patient preparation (positioning, prep, draping)</a:t>
            </a:r>
          </a:p>
          <a:p>
            <a:pPr>
              <a:lnSpc>
                <a:spcPct val="80000"/>
              </a:lnSpc>
            </a:pPr>
            <a:r>
              <a:rPr lang="en-US" sz="1900"/>
              <a:t>Equipment, Instrumentation, Supplies</a:t>
            </a:r>
          </a:p>
          <a:p>
            <a:pPr>
              <a:lnSpc>
                <a:spcPct val="80000"/>
              </a:lnSpc>
            </a:pPr>
            <a:r>
              <a:rPr lang="en-US" sz="1900"/>
              <a:t>Thoracotomy for descending thoracic aneurysm (groin incision for femoral bypass)</a:t>
            </a:r>
          </a:p>
          <a:p>
            <a:pPr>
              <a:lnSpc>
                <a:spcPct val="80000"/>
              </a:lnSpc>
            </a:pPr>
            <a:r>
              <a:rPr lang="en-US" sz="1900"/>
              <a:t>Other Aortic Aneurysm Types (I, II, III)</a:t>
            </a:r>
          </a:p>
          <a:p>
            <a:pPr>
              <a:lnSpc>
                <a:spcPct val="80000"/>
              </a:lnSpc>
            </a:pPr>
            <a:r>
              <a:rPr lang="en-US" sz="1900"/>
              <a:t>PTCA</a:t>
            </a:r>
          </a:p>
          <a:p>
            <a:pPr>
              <a:lnSpc>
                <a:spcPct val="80000"/>
              </a:lnSpc>
            </a:pPr>
            <a:r>
              <a:rPr lang="en-US" sz="1900"/>
              <a:t>CPB</a:t>
            </a:r>
          </a:p>
          <a:p>
            <a:pPr>
              <a:lnSpc>
                <a:spcPct val="80000"/>
              </a:lnSpc>
            </a:pPr>
            <a:r>
              <a:rPr lang="en-US" sz="1900"/>
              <a:t>Cell Salvage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Anterolateral Thoracotomy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Supine position</a:t>
            </a:r>
          </a:p>
          <a:p>
            <a:pPr>
              <a:lnSpc>
                <a:spcPct val="90000"/>
              </a:lnSpc>
            </a:pPr>
            <a:r>
              <a:rPr lang="en-US" sz="2500"/>
              <a:t>Support under affected side to shoulder 20 to 45° for posterior incision extension</a:t>
            </a:r>
          </a:p>
          <a:p>
            <a:pPr>
              <a:lnSpc>
                <a:spcPct val="90000"/>
              </a:lnSpc>
            </a:pPr>
            <a:r>
              <a:rPr lang="en-US" sz="2500"/>
              <a:t>Hips may be rotated by buttock padding</a:t>
            </a:r>
          </a:p>
          <a:p>
            <a:pPr>
              <a:lnSpc>
                <a:spcPct val="90000"/>
              </a:lnSpc>
            </a:pPr>
            <a:r>
              <a:rPr lang="en-US" sz="2500"/>
              <a:t>Submammary incision just below breast from anterior midline to mid or posterior axillary line </a:t>
            </a:r>
          </a:p>
          <a:p>
            <a:pPr>
              <a:lnSpc>
                <a:spcPct val="90000"/>
              </a:lnSpc>
            </a:pPr>
            <a:r>
              <a:rPr lang="en-US" sz="2500"/>
              <a:t>Access at fourth intercostal space</a:t>
            </a:r>
          </a:p>
          <a:p>
            <a:pPr>
              <a:lnSpc>
                <a:spcPct val="90000"/>
              </a:lnSpc>
            </a:pPr>
            <a:r>
              <a:rPr lang="en-US" sz="2500"/>
              <a:t>For pulmonary cyst or localized lesion resection or open lung biopsy</a:t>
            </a:r>
          </a:p>
          <a:p>
            <a:pPr>
              <a:lnSpc>
                <a:spcPct val="90000"/>
              </a:lnSpc>
            </a:pPr>
            <a:endParaRPr lang="en-US" sz="25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Thoracoabdominal Incision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Lateral position</a:t>
            </a:r>
          </a:p>
          <a:p>
            <a:r>
              <a:rPr lang="en-US" sz="2500"/>
              <a:t>Incision from posterior axillary line to abdominal midline</a:t>
            </a:r>
          </a:p>
          <a:p>
            <a:r>
              <a:rPr lang="en-US" sz="2500"/>
              <a:t>7</a:t>
            </a:r>
            <a:r>
              <a:rPr lang="en-US" sz="2500" baseline="30000"/>
              <a:t>th</a:t>
            </a:r>
            <a:r>
              <a:rPr lang="en-US" sz="2500"/>
              <a:t> or 8</a:t>
            </a:r>
            <a:r>
              <a:rPr lang="en-US" sz="2500" baseline="30000"/>
              <a:t>th</a:t>
            </a:r>
            <a:r>
              <a:rPr lang="en-US" sz="2500"/>
              <a:t> intercostal space</a:t>
            </a:r>
          </a:p>
          <a:p>
            <a:r>
              <a:rPr lang="en-US" sz="2500"/>
              <a:t>Exposure to upper abdomen, retroperitoneal area, and lower chest</a:t>
            </a:r>
          </a:p>
          <a:p>
            <a:r>
              <a:rPr lang="en-US" sz="2500"/>
              <a:t>Repair of hiatal hernia, esophagectomy, espophagogastrectomy, retroperitoneal tumors, and thoracic aneurysm resection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Factors Influencing Thoracic Incision Location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Exposure</a:t>
            </a:r>
          </a:p>
          <a:p>
            <a:r>
              <a:rPr lang="en-US" sz="2500"/>
              <a:t>Physiologic intrapleural pressure changes</a:t>
            </a:r>
          </a:p>
          <a:p>
            <a:r>
              <a:rPr lang="en-US" sz="2500"/>
              <a:t>Chest movement</a:t>
            </a:r>
          </a:p>
          <a:p>
            <a:r>
              <a:rPr lang="en-US" sz="2500"/>
              <a:t>Maintenance of chest wall integrity and diaphragm</a:t>
            </a:r>
          </a:p>
          <a:p>
            <a:r>
              <a:rPr lang="en-US" sz="2500"/>
              <a:t>Lung and underlying pleura condition</a:t>
            </a:r>
          </a:p>
          <a:p>
            <a:r>
              <a:rPr lang="en-US" sz="2500"/>
              <a:t>Minimizing invasiveness of procedure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Patient Positioning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b="1"/>
              <a:t>Posterolateral </a:t>
            </a:r>
          </a:p>
          <a:p>
            <a:pPr>
              <a:lnSpc>
                <a:spcPct val="90000"/>
              </a:lnSpc>
            </a:pPr>
            <a:r>
              <a:rPr lang="en-US" sz="2100"/>
              <a:t>Operative side up</a:t>
            </a:r>
          </a:p>
          <a:p>
            <a:pPr>
              <a:lnSpc>
                <a:spcPct val="90000"/>
              </a:lnSpc>
            </a:pPr>
            <a:r>
              <a:rPr lang="en-US" sz="2100"/>
              <a:t>Beanbag (surgeon preference) under drawsheet</a:t>
            </a:r>
          </a:p>
          <a:p>
            <a:pPr>
              <a:lnSpc>
                <a:spcPct val="90000"/>
              </a:lnSpc>
            </a:pPr>
            <a:r>
              <a:rPr lang="en-US" sz="2100"/>
              <a:t>Pillow under head</a:t>
            </a:r>
          </a:p>
          <a:p>
            <a:pPr>
              <a:lnSpc>
                <a:spcPct val="90000"/>
              </a:lnSpc>
            </a:pPr>
            <a:r>
              <a:rPr lang="en-US" sz="2100"/>
              <a:t>Upper arm on padded mayo</a:t>
            </a:r>
          </a:p>
          <a:p>
            <a:pPr>
              <a:lnSpc>
                <a:spcPct val="90000"/>
              </a:lnSpc>
            </a:pPr>
            <a:r>
              <a:rPr lang="en-US" sz="2100"/>
              <a:t>Lower arm on padded armboard</a:t>
            </a:r>
          </a:p>
          <a:p>
            <a:pPr>
              <a:lnSpc>
                <a:spcPct val="90000"/>
              </a:lnSpc>
            </a:pPr>
            <a:r>
              <a:rPr lang="en-US" sz="2100"/>
              <a:t>Axillary roll (protect brachial plexus)</a:t>
            </a:r>
          </a:p>
          <a:p>
            <a:pPr>
              <a:lnSpc>
                <a:spcPct val="90000"/>
              </a:lnSpc>
            </a:pPr>
            <a:r>
              <a:rPr lang="en-US" sz="2100"/>
              <a:t>Padding under bottom leg </a:t>
            </a:r>
          </a:p>
          <a:p>
            <a:pPr>
              <a:lnSpc>
                <a:spcPct val="90000"/>
              </a:lnSpc>
            </a:pPr>
            <a:r>
              <a:rPr lang="en-US" sz="2100"/>
              <a:t>Pillows between legs (peroneal nerve) and feet</a:t>
            </a:r>
          </a:p>
          <a:p>
            <a:pPr>
              <a:lnSpc>
                <a:spcPct val="90000"/>
              </a:lnSpc>
            </a:pPr>
            <a:r>
              <a:rPr lang="en-US" sz="2100"/>
              <a:t>Safety strap and tape across mid pelvic area</a:t>
            </a:r>
          </a:p>
          <a:p>
            <a:pPr>
              <a:lnSpc>
                <a:spcPct val="90000"/>
              </a:lnSpc>
            </a:pPr>
            <a:r>
              <a:rPr lang="en-US" sz="2100"/>
              <a:t>Lower body Bair hugger sheet, cover with blanket</a:t>
            </a:r>
          </a:p>
          <a:p>
            <a:pPr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Towel drape over epidural catheter</a:t>
            </a:r>
          </a:p>
          <a:p>
            <a:r>
              <a:rPr lang="en-US"/>
              <a:t>Base of neck to hips and side to side to bed</a:t>
            </a:r>
          </a:p>
          <a:p>
            <a:r>
              <a:rPr lang="en-US"/>
              <a:t>Begin at incision site work around in circle, prepping axilla last</a:t>
            </a:r>
          </a:p>
          <a:p>
            <a:r>
              <a:rPr lang="en-US"/>
              <a:t>Usually betadine soap followed by betadine paint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Draping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Towels x 4 or five</a:t>
            </a:r>
          </a:p>
          <a:p>
            <a:r>
              <a:rPr lang="en-US"/>
              <a:t>Drying towels</a:t>
            </a:r>
          </a:p>
          <a:p>
            <a:r>
              <a:rPr lang="en-US"/>
              <a:t>Ioban</a:t>
            </a:r>
          </a:p>
          <a:p>
            <a:r>
              <a:rPr lang="en-US"/>
              <a:t>Universal sheet or laparotomy 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Equipment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ECU</a:t>
            </a:r>
          </a:p>
          <a:p>
            <a:r>
              <a:rPr lang="en-US"/>
              <a:t>Suction x 2 (1 for surgery &amp; 1 for beanbag)</a:t>
            </a:r>
          </a:p>
          <a:p>
            <a:r>
              <a:rPr lang="en-US"/>
              <a:t>Bair Hugger</a:t>
            </a:r>
          </a:p>
          <a:p>
            <a:r>
              <a:rPr lang="en-US"/>
              <a:t>Bronchoscopy Cart</a:t>
            </a:r>
          </a:p>
          <a:p>
            <a:r>
              <a:rPr lang="en-US"/>
              <a:t>Stapler Cart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Instrumentation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CV or Major Tray</a:t>
            </a:r>
          </a:p>
          <a:p>
            <a:r>
              <a:rPr lang="en-US"/>
              <a:t>Chest Tray</a:t>
            </a:r>
          </a:p>
          <a:p>
            <a:r>
              <a:rPr lang="en-US"/>
              <a:t>Chest Retractor of Surgeon Choice (Finochettio, Tuffier, Burford)</a:t>
            </a:r>
          </a:p>
          <a:p>
            <a:r>
              <a:rPr lang="en-US"/>
              <a:t>Extra long instrument tray</a:t>
            </a:r>
          </a:p>
          <a:p>
            <a:r>
              <a:rPr lang="en-US"/>
              <a:t>Doctor specials</a:t>
            </a:r>
          </a:p>
          <a:p>
            <a:r>
              <a:rPr lang="en-US"/>
              <a:t>Long medium and large clip appliers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Chest Tray Instruments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Bronchus clamps</a:t>
            </a:r>
          </a:p>
          <a:p>
            <a:r>
              <a:rPr lang="en-US" sz="2500"/>
              <a:t>Duval Lung clamps</a:t>
            </a:r>
          </a:p>
          <a:p>
            <a:r>
              <a:rPr lang="en-US" sz="2500"/>
              <a:t>Allison lung retractor (whisk)</a:t>
            </a:r>
          </a:p>
          <a:p>
            <a:r>
              <a:rPr lang="en-US" sz="2500"/>
              <a:t>Davidson scapular retractor</a:t>
            </a:r>
          </a:p>
          <a:p>
            <a:r>
              <a:rPr lang="en-US" sz="2500"/>
              <a:t>Doyan raspatories (pigtails) right &amp; left</a:t>
            </a:r>
          </a:p>
          <a:p>
            <a:r>
              <a:rPr lang="en-US" sz="2500"/>
              <a:t>Elevators (Cameron, Alexander, periostial, other)</a:t>
            </a:r>
          </a:p>
          <a:p>
            <a:r>
              <a:rPr lang="en-US" sz="2500"/>
              <a:t>Box cutter, Bethune rib shears, Guillotine</a:t>
            </a:r>
          </a:p>
          <a:p>
            <a:r>
              <a:rPr lang="en-US" sz="2500"/>
              <a:t>Bailey rib approximator</a:t>
            </a:r>
          </a:p>
          <a:p>
            <a:endParaRPr lang="en-US"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Supplies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Basic or Cardiovascular pack</a:t>
            </a:r>
          </a:p>
          <a:p>
            <a:pPr>
              <a:lnSpc>
                <a:spcPct val="80000"/>
              </a:lnSpc>
            </a:pPr>
            <a:r>
              <a:rPr lang="en-US" sz="2100"/>
              <a:t>Minor or Major basin set</a:t>
            </a:r>
          </a:p>
          <a:p>
            <a:pPr>
              <a:lnSpc>
                <a:spcPct val="80000"/>
              </a:lnSpc>
            </a:pPr>
            <a:r>
              <a:rPr lang="en-US" sz="2100"/>
              <a:t>Transverse Laparotomy or Universal drape pack</a:t>
            </a:r>
          </a:p>
          <a:p>
            <a:pPr>
              <a:lnSpc>
                <a:spcPct val="80000"/>
              </a:lnSpc>
            </a:pPr>
            <a:r>
              <a:rPr lang="en-US" sz="2100"/>
              <a:t>Gowns, Gloves, Towels</a:t>
            </a:r>
          </a:p>
          <a:p>
            <a:pPr>
              <a:lnSpc>
                <a:spcPct val="80000"/>
              </a:lnSpc>
            </a:pPr>
            <a:r>
              <a:rPr lang="en-US" sz="2100"/>
              <a:t>Chest tubes (various are surgeon preference)</a:t>
            </a:r>
          </a:p>
          <a:p>
            <a:pPr>
              <a:lnSpc>
                <a:spcPct val="80000"/>
              </a:lnSpc>
            </a:pPr>
            <a:r>
              <a:rPr lang="en-US" sz="2100"/>
              <a:t>Clip cartridges</a:t>
            </a:r>
          </a:p>
          <a:p>
            <a:pPr>
              <a:lnSpc>
                <a:spcPct val="80000"/>
              </a:lnSpc>
            </a:pPr>
            <a:r>
              <a:rPr lang="en-US" sz="2100"/>
              <a:t>Suture (prolene, silk, heavy fascia/muscle layer suture, vicryl, other nonabsorbable, skin suture)</a:t>
            </a:r>
          </a:p>
          <a:p>
            <a:pPr>
              <a:lnSpc>
                <a:spcPct val="80000"/>
              </a:lnSpc>
            </a:pPr>
            <a:r>
              <a:rPr lang="en-US" sz="2100"/>
              <a:t>For chest tubes, cutting needles with heavy silk ties</a:t>
            </a:r>
          </a:p>
          <a:p>
            <a:pPr>
              <a:lnSpc>
                <a:spcPct val="80000"/>
              </a:lnSpc>
            </a:pPr>
            <a:r>
              <a:rPr lang="en-US" sz="2100"/>
              <a:t>Magnetic pad/drape</a:t>
            </a:r>
          </a:p>
          <a:p>
            <a:pPr>
              <a:lnSpc>
                <a:spcPct val="80000"/>
              </a:lnSpc>
            </a:pPr>
            <a:r>
              <a:rPr lang="en-US" sz="2100"/>
              <a:t>Bovie with extension</a:t>
            </a:r>
          </a:p>
          <a:p>
            <a:pPr>
              <a:lnSpc>
                <a:spcPct val="80000"/>
              </a:lnSpc>
            </a:pPr>
            <a:r>
              <a:rPr lang="en-US" sz="2100"/>
              <a:t>Suction tubing, yankaur tip, cell saver (optional)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 sz="3700"/>
              <a:t>Anatomy &amp; Physiology </a:t>
            </a:r>
          </a:p>
          <a:p>
            <a:pPr algn="ctr">
              <a:buFont typeface="Wingdings" pitchFamily="2" charset="2"/>
              <a:buNone/>
            </a:pPr>
            <a:r>
              <a:rPr lang="en-US" sz="3700"/>
              <a:t>of the </a:t>
            </a:r>
          </a:p>
          <a:p>
            <a:pPr algn="ctr">
              <a:buFont typeface="Wingdings" pitchFamily="2" charset="2"/>
              <a:buNone/>
            </a:pPr>
            <a:r>
              <a:rPr lang="en-US" sz="3700"/>
              <a:t>Thoracic Cavity</a:t>
            </a:r>
          </a:p>
          <a:p>
            <a:pPr algn="ctr">
              <a:buFont typeface="Wingdings" pitchFamily="2" charset="2"/>
              <a:buNone/>
            </a:pPr>
            <a:r>
              <a:rPr lang="en-US" sz="3700"/>
              <a:t>Refer to Thoracic I Lecture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Supplies Continued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Kittners</a:t>
            </a:r>
          </a:p>
          <a:p>
            <a:r>
              <a:rPr lang="en-US"/>
              <a:t>Raytex for sponge sticks</a:t>
            </a:r>
          </a:p>
          <a:p>
            <a:r>
              <a:rPr lang="en-US"/>
              <a:t>Laparotomy sponges</a:t>
            </a:r>
          </a:p>
          <a:p>
            <a:r>
              <a:rPr lang="en-US"/>
              <a:t>Long umbilical tapes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 with Lobectomy or Pneumonectomy  (Procedure)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Incision made with #10 or #20 blade on #3 knife handle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(made at 4</a:t>
            </a:r>
            <a:r>
              <a:rPr lang="en-US" sz="1800" baseline="30000"/>
              <a:t>th</a:t>
            </a:r>
            <a:r>
              <a:rPr lang="en-US" sz="1800"/>
              <a:t> intercostal space for UL/5th or 6</a:t>
            </a:r>
            <a:r>
              <a:rPr lang="en-US" sz="1800" baseline="30000"/>
              <a:t>th</a:t>
            </a:r>
            <a:r>
              <a:rPr lang="en-US" sz="1800"/>
              <a:t> for ML or LL)</a:t>
            </a:r>
          </a:p>
          <a:p>
            <a:pPr>
              <a:lnSpc>
                <a:spcPct val="80000"/>
              </a:lnSpc>
            </a:pPr>
            <a:r>
              <a:rPr lang="en-US" sz="1800"/>
              <a:t>Cautery used to bovie bleeders and open the fascia and muscle layer</a:t>
            </a:r>
          </a:p>
          <a:p>
            <a:pPr>
              <a:lnSpc>
                <a:spcPct val="80000"/>
              </a:lnSpc>
            </a:pPr>
            <a:r>
              <a:rPr lang="en-US" sz="1800"/>
              <a:t>Surgeon will used his hand to loosen fascia</a:t>
            </a:r>
          </a:p>
          <a:p>
            <a:pPr>
              <a:lnSpc>
                <a:spcPct val="80000"/>
              </a:lnSpc>
            </a:pPr>
            <a:r>
              <a:rPr lang="en-US" sz="1800"/>
              <a:t>Surgeon assistant will hold a scapular retractor so surgeon can free up entire area </a:t>
            </a:r>
          </a:p>
          <a:p>
            <a:pPr>
              <a:lnSpc>
                <a:spcPct val="80000"/>
              </a:lnSpc>
            </a:pPr>
            <a:r>
              <a:rPr lang="en-US" sz="1800"/>
              <a:t>May want forceps (debakeys) and cautery or metz to open muscle layer</a:t>
            </a:r>
          </a:p>
          <a:p>
            <a:pPr>
              <a:lnSpc>
                <a:spcPct val="80000"/>
              </a:lnSpc>
            </a:pPr>
            <a:r>
              <a:rPr lang="en-US" sz="1800"/>
              <a:t>If removing a rib will use periosteal elevator such as a cameron or alexanders to scrape away fascia and cartilage from rib</a:t>
            </a:r>
          </a:p>
          <a:p>
            <a:pPr>
              <a:lnSpc>
                <a:spcPct val="80000"/>
              </a:lnSpc>
            </a:pPr>
            <a:r>
              <a:rPr lang="en-US" sz="1800"/>
              <a:t>Will use doyan pigtail to completely free rib</a:t>
            </a:r>
          </a:p>
          <a:p>
            <a:pPr>
              <a:lnSpc>
                <a:spcPct val="80000"/>
              </a:lnSpc>
            </a:pPr>
            <a:r>
              <a:rPr lang="en-US" sz="1800"/>
              <a:t>Will cut rib at either end to remove it with a guillotine or rib shear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Self-retaining retractor of choice is placed after rib removal</a:t>
            </a:r>
          </a:p>
          <a:p>
            <a:pPr>
              <a:lnSpc>
                <a:spcPct val="90000"/>
              </a:lnSpc>
            </a:pPr>
            <a:r>
              <a:rPr lang="en-US" sz="2100"/>
              <a:t>If does not remove a rib will place self-retaining retractor of choice</a:t>
            </a:r>
          </a:p>
          <a:p>
            <a:pPr>
              <a:lnSpc>
                <a:spcPct val="90000"/>
              </a:lnSpc>
            </a:pPr>
            <a:r>
              <a:rPr lang="en-US" sz="2100"/>
              <a:t>May use a burford (short or long blades or one of each) or tuffier or finochettio</a:t>
            </a:r>
          </a:p>
          <a:p>
            <a:pPr>
              <a:lnSpc>
                <a:spcPct val="90000"/>
              </a:lnSpc>
            </a:pPr>
            <a:r>
              <a:rPr lang="en-US" sz="2100"/>
              <a:t>Once retractor is in, will change bovie tip to long extention tip and give the surgeon and his assistant long debakeys (may want extra long debakeys/have extra long instrument set available)</a:t>
            </a:r>
          </a:p>
          <a:p>
            <a:pPr>
              <a:lnSpc>
                <a:spcPct val="90000"/>
              </a:lnSpc>
            </a:pPr>
            <a:r>
              <a:rPr lang="en-US" sz="2100"/>
              <a:t>Will begin dissection of lobe to be removed or entire lung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Will use right angle and 0 silk ties to tie off vein and arteriole branches, as well as long medium and large clips</a:t>
            </a:r>
          </a:p>
          <a:p>
            <a:pPr>
              <a:lnSpc>
                <a:spcPct val="90000"/>
              </a:lnSpc>
            </a:pPr>
            <a:r>
              <a:rPr lang="en-US" sz="2100"/>
              <a:t>May also request silk or prolene suture on a 3-0 or 4-0 taper needle</a:t>
            </a:r>
          </a:p>
          <a:p>
            <a:pPr>
              <a:lnSpc>
                <a:spcPct val="90000"/>
              </a:lnSpc>
            </a:pPr>
            <a:r>
              <a:rPr lang="en-US" sz="2100"/>
              <a:t>Will dissect with long metz alternating with the cautery, debakeys and a long kittner on a long kelly</a:t>
            </a:r>
          </a:p>
          <a:p>
            <a:pPr>
              <a:lnSpc>
                <a:spcPct val="90000"/>
              </a:lnSpc>
            </a:pPr>
            <a:r>
              <a:rPr lang="en-US" sz="2100"/>
              <a:t>May request lung retractor (whisk or egg-beater) and or a sponge on a stick to the assistant for exposure</a:t>
            </a:r>
          </a:p>
          <a:p>
            <a:pPr>
              <a:lnSpc>
                <a:spcPct val="90000"/>
              </a:lnSpc>
            </a:pPr>
            <a:r>
              <a:rPr lang="en-US" sz="2100"/>
              <a:t>Will request one or two lovelace lung clamps when ready to staple bronchi or lobe tissue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Staplers used for Lobectomies and Pneumonectomies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 b="1"/>
              <a:t>Linear staplers</a:t>
            </a:r>
            <a:r>
              <a:rPr lang="en-US" sz="1900"/>
              <a:t> (old name GIA)</a:t>
            </a:r>
          </a:p>
          <a:p>
            <a:pPr>
              <a:lnSpc>
                <a:spcPct val="80000"/>
              </a:lnSpc>
            </a:pPr>
            <a:r>
              <a:rPr lang="en-US" sz="1900"/>
              <a:t>Come in 55mm and 75mm</a:t>
            </a:r>
          </a:p>
          <a:p>
            <a:pPr>
              <a:lnSpc>
                <a:spcPct val="80000"/>
              </a:lnSpc>
            </a:pPr>
            <a:r>
              <a:rPr lang="en-US" sz="1900"/>
              <a:t>May want bovine pericardial or synthetic peri-strips applied to stapler (used to reinforce suture line made by the stapler)</a:t>
            </a:r>
          </a:p>
          <a:p>
            <a:pPr>
              <a:lnSpc>
                <a:spcPct val="80000"/>
              </a:lnSpc>
            </a:pPr>
            <a:r>
              <a:rPr lang="en-US" sz="1900" b="1"/>
              <a:t>Thoracotomy staplers</a:t>
            </a:r>
            <a:r>
              <a:rPr lang="en-US" sz="1900"/>
              <a:t> (are U-shaped)</a:t>
            </a:r>
          </a:p>
          <a:p>
            <a:pPr>
              <a:lnSpc>
                <a:spcPct val="80000"/>
              </a:lnSpc>
            </a:pPr>
            <a:r>
              <a:rPr lang="en-US" sz="1900"/>
              <a:t>Come in 35mm, 60mm, and 90mm staple line length</a:t>
            </a:r>
          </a:p>
          <a:p>
            <a:pPr>
              <a:lnSpc>
                <a:spcPct val="80000"/>
              </a:lnSpc>
            </a:pPr>
            <a:r>
              <a:rPr lang="en-US" sz="1900"/>
              <a:t>35mm and 60mm may be 3.5mm (blue) or 4.8mm (green) staple width and have reloads in those sizes</a:t>
            </a:r>
          </a:p>
          <a:p>
            <a:pPr>
              <a:lnSpc>
                <a:spcPct val="80000"/>
              </a:lnSpc>
            </a:pPr>
            <a:r>
              <a:rPr lang="en-US" sz="1900"/>
              <a:t>White staple reloads are thicker than the blue or green</a:t>
            </a:r>
          </a:p>
          <a:p>
            <a:pPr>
              <a:lnSpc>
                <a:spcPct val="80000"/>
              </a:lnSpc>
            </a:pPr>
            <a:r>
              <a:rPr lang="en-US" sz="1900"/>
              <a:t>35mm also come in a vascular style (red) for bronchi</a:t>
            </a:r>
          </a:p>
          <a:p>
            <a:pPr>
              <a:lnSpc>
                <a:spcPct val="80000"/>
              </a:lnSpc>
            </a:pPr>
            <a:r>
              <a:rPr lang="en-US" sz="1900"/>
              <a:t>Manufacturers recommend a new stapler be used after reloading three times (This is often not done for cost saving reasons)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Once a stapler is fired a 15 blade on a long #3 knife handle will be used to free the tissue from the staple line</a:t>
            </a:r>
          </a:p>
          <a:p>
            <a:pPr>
              <a:lnSpc>
                <a:spcPct val="90000"/>
              </a:lnSpc>
            </a:pPr>
            <a:r>
              <a:rPr lang="en-US" sz="2100"/>
              <a:t>Several stapler applications may be needed</a:t>
            </a:r>
          </a:p>
          <a:p>
            <a:pPr>
              <a:lnSpc>
                <a:spcPct val="90000"/>
              </a:lnSpc>
            </a:pPr>
            <a:r>
              <a:rPr lang="en-US" sz="2100"/>
              <a:t>Once the wedge, lobe or lung is removed the chest cavity will be irrigated with warm NS or Water using an asepto or cytal pitcher and suction</a:t>
            </a:r>
          </a:p>
          <a:p>
            <a:pPr>
              <a:lnSpc>
                <a:spcPct val="90000"/>
              </a:lnSpc>
            </a:pPr>
            <a:r>
              <a:rPr lang="en-US" sz="2100"/>
              <a:t>Irrigant will be left in momentarily to determine air leaks in the suture line (there will be bubbling)</a:t>
            </a:r>
          </a:p>
          <a:p>
            <a:pPr>
              <a:lnSpc>
                <a:spcPct val="90000"/>
              </a:lnSpc>
            </a:pPr>
            <a:r>
              <a:rPr lang="en-US" sz="2100"/>
              <a:t>Repair suture may be needed (silk or prolene)</a:t>
            </a:r>
          </a:p>
          <a:p>
            <a:pPr>
              <a:lnSpc>
                <a:spcPct val="90000"/>
              </a:lnSpc>
            </a:pPr>
            <a:r>
              <a:rPr lang="en-US" sz="2100"/>
              <a:t>Hemostatic or synthetic sealant agents may be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Irrigation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/>
              <a:t>NS is used when there is no cancer</a:t>
            </a:r>
          </a:p>
          <a:p>
            <a:pPr>
              <a:lnSpc>
                <a:spcPct val="80000"/>
              </a:lnSpc>
            </a:pPr>
            <a:r>
              <a:rPr lang="en-US" sz="2500"/>
              <a:t>Water is used if there is cancer present</a:t>
            </a:r>
          </a:p>
          <a:p>
            <a:pPr>
              <a:lnSpc>
                <a:spcPct val="80000"/>
              </a:lnSpc>
            </a:pPr>
            <a:r>
              <a:rPr lang="en-US" sz="2500"/>
              <a:t>Water causes lyses of cancer cells, which can allow those cells to be suctioned out of thorax</a:t>
            </a:r>
          </a:p>
          <a:p>
            <a:pPr>
              <a:lnSpc>
                <a:spcPct val="80000"/>
              </a:lnSpc>
            </a:pPr>
            <a:r>
              <a:rPr lang="en-US" sz="2500"/>
              <a:t>NS could lead to metastasis or spreading of the cancer cells to other areas if those cells that are present are not lysed and suctioned out</a:t>
            </a:r>
          </a:p>
          <a:p>
            <a:pPr>
              <a:lnSpc>
                <a:spcPct val="80000"/>
              </a:lnSpc>
            </a:pPr>
            <a:r>
              <a:rPr lang="en-US" sz="2500"/>
              <a:t>These patients often will receive radiation or chemotherapy post-hospitalization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Specimen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If a lobe or wedge is removed, it will be sent for frozen with margins</a:t>
            </a:r>
          </a:p>
          <a:p>
            <a:pPr>
              <a:lnSpc>
                <a:spcPct val="80000"/>
              </a:lnSpc>
            </a:pPr>
            <a:r>
              <a:rPr lang="en-US" sz="2100"/>
              <a:t>Clarify specimen type and what the specimen is with the surgeon</a:t>
            </a:r>
          </a:p>
          <a:p>
            <a:pPr>
              <a:lnSpc>
                <a:spcPct val="80000"/>
              </a:lnSpc>
            </a:pPr>
            <a:r>
              <a:rPr lang="en-US" sz="2100" b="1"/>
              <a:t>NEVER pass off lung tissue or lymph nodes to go in formaldehyde (permanent specimen) unless CERTAIN that is what surgeon wants!</a:t>
            </a:r>
          </a:p>
          <a:p>
            <a:pPr>
              <a:lnSpc>
                <a:spcPct val="80000"/>
              </a:lnSpc>
            </a:pPr>
            <a:r>
              <a:rPr lang="en-US" sz="2100"/>
              <a:t>Ask before you pass it off</a:t>
            </a:r>
          </a:p>
          <a:p>
            <a:pPr>
              <a:lnSpc>
                <a:spcPct val="80000"/>
              </a:lnSpc>
            </a:pPr>
            <a:r>
              <a:rPr lang="en-US" sz="2100"/>
              <a:t>Waiting will be involved to determine if margins are clear</a:t>
            </a:r>
          </a:p>
          <a:p>
            <a:pPr>
              <a:lnSpc>
                <a:spcPct val="80000"/>
              </a:lnSpc>
            </a:pPr>
            <a:r>
              <a:rPr lang="en-US" sz="2100"/>
              <a:t>If margins are not clear, you will go back and remove more lung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Once the irrigant is suctioned out, chest tubes of the surgeon’s choice will be placed using a 10 blade on a #3 knife handle (incisions are made below the thoracotomy incision), cautery may be used, a tonsil or kelly will be used to pass the chest tube through the chest wall for placement in the thoracic cavity</a:t>
            </a:r>
          </a:p>
          <a:p>
            <a:pPr>
              <a:lnSpc>
                <a:spcPct val="80000"/>
              </a:lnSpc>
            </a:pPr>
            <a:r>
              <a:rPr lang="en-US" sz="1900"/>
              <a:t>These will be sewn in using a large cutting eyed-needle with a #1 silk tie for each chest tube inserted</a:t>
            </a:r>
          </a:p>
          <a:p>
            <a:pPr>
              <a:lnSpc>
                <a:spcPct val="80000"/>
              </a:lnSpc>
            </a:pPr>
            <a:r>
              <a:rPr lang="en-US" sz="1900"/>
              <a:t>These should be cut for approximately 5 inches of length, a Y connector inserted for two, and hooked up to the pleurevac</a:t>
            </a:r>
          </a:p>
          <a:p>
            <a:pPr>
              <a:lnSpc>
                <a:spcPct val="80000"/>
              </a:lnSpc>
            </a:pPr>
            <a:r>
              <a:rPr lang="en-US" sz="1900"/>
              <a:t>Pleurevac should be filled with NS to appropriate level</a:t>
            </a:r>
          </a:p>
          <a:p>
            <a:pPr>
              <a:lnSpc>
                <a:spcPct val="80000"/>
              </a:lnSpc>
            </a:pPr>
            <a:r>
              <a:rPr lang="en-US" sz="1900"/>
              <a:t>Chest tubes must be secured with tape or plastic tie bands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Pleurevacs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Pleurevacs (water seal drainage with suction)</a:t>
            </a:r>
          </a:p>
          <a:p>
            <a:pPr>
              <a:lnSpc>
                <a:spcPct val="90000"/>
              </a:lnSpc>
            </a:pPr>
            <a:r>
              <a:rPr lang="en-US" sz="2500"/>
              <a:t>Pneumovac or pneumonectomy pleurevac (pressure control chambers/NO suction)</a:t>
            </a:r>
          </a:p>
          <a:p>
            <a:pPr>
              <a:lnSpc>
                <a:spcPct val="90000"/>
              </a:lnSpc>
            </a:pPr>
            <a:r>
              <a:rPr lang="en-US" sz="2500"/>
              <a:t>Pneumonectomy pleurevacs are used only for pneumonectomies </a:t>
            </a:r>
          </a:p>
          <a:p>
            <a:pPr>
              <a:lnSpc>
                <a:spcPct val="90000"/>
              </a:lnSpc>
            </a:pPr>
            <a:r>
              <a:rPr lang="en-US" sz="2500"/>
              <a:t>May not use </a:t>
            </a:r>
            <a:r>
              <a:rPr lang="en-US" sz="2500" b="1"/>
              <a:t>any</a:t>
            </a:r>
            <a:r>
              <a:rPr lang="en-US" sz="2500"/>
              <a:t> chest tubes with a pneumonectomy </a:t>
            </a:r>
          </a:p>
          <a:p>
            <a:pPr>
              <a:lnSpc>
                <a:spcPct val="90000"/>
              </a:lnSpc>
            </a:pPr>
            <a:r>
              <a:rPr lang="en-US" sz="2500"/>
              <a:t>Regular pleurevacs are used for chest drainage for all other chest procedures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b="1"/>
              <a:t>Lungs</a:t>
            </a:r>
          </a:p>
          <a:p>
            <a:pPr>
              <a:lnSpc>
                <a:spcPct val="90000"/>
              </a:lnSpc>
            </a:pPr>
            <a:r>
              <a:rPr lang="en-US" sz="2100"/>
              <a:t>Carcinoma=a new growth or malignant tumor</a:t>
            </a:r>
          </a:p>
          <a:p>
            <a:pPr>
              <a:lnSpc>
                <a:spcPct val="90000"/>
              </a:lnSpc>
            </a:pPr>
            <a:r>
              <a:rPr lang="en-US" sz="2100"/>
              <a:t>Lung cancer #1 cause of death r/t cancer</a:t>
            </a:r>
          </a:p>
          <a:p>
            <a:pPr>
              <a:lnSpc>
                <a:spcPct val="90000"/>
              </a:lnSpc>
            </a:pPr>
            <a:r>
              <a:rPr lang="en-US" sz="2100"/>
              <a:t>Tumors Divided into 4 Groups:</a:t>
            </a:r>
          </a:p>
          <a:p>
            <a:pPr>
              <a:lnSpc>
                <a:spcPct val="90000"/>
              </a:lnSpc>
            </a:pPr>
            <a:r>
              <a:rPr lang="en-US" sz="2100"/>
              <a:t>Small Cell Carcinoma or Oat Cell (malignant)</a:t>
            </a:r>
          </a:p>
          <a:p>
            <a:pPr>
              <a:lnSpc>
                <a:spcPct val="90000"/>
              </a:lnSpc>
            </a:pPr>
            <a:r>
              <a:rPr lang="en-US" sz="2100"/>
              <a:t>Large Cell Carcinoma (malignant)</a:t>
            </a:r>
          </a:p>
          <a:p>
            <a:pPr>
              <a:lnSpc>
                <a:spcPct val="90000"/>
              </a:lnSpc>
            </a:pPr>
            <a:r>
              <a:rPr lang="en-US" sz="2100"/>
              <a:t>Adenocarcinoma (malignant)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/>
              <a:t>                              of bronchi =  primarily smokers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100"/>
              <a:t>                              of bronchioles = 50%smokers &amp; 50%nonsmokers</a:t>
            </a:r>
          </a:p>
          <a:p>
            <a:pPr>
              <a:lnSpc>
                <a:spcPct val="90000"/>
              </a:lnSpc>
            </a:pPr>
            <a:r>
              <a:rPr lang="en-US" sz="2100"/>
              <a:t>Squamous Cell Carcinoma (benign) formed from epithelial or squamous cells which line mucous membranes)</a:t>
            </a:r>
          </a:p>
          <a:p>
            <a:pPr>
              <a:lnSpc>
                <a:spcPct val="90000"/>
              </a:lnSpc>
            </a:pPr>
            <a:r>
              <a:rPr lang="en-US" sz="2100"/>
              <a:t>90% malignant lung cancers r/t smoking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/>
              <a:t>Pericostal closure of the thoracotomy incision will begin with one or two bailey rib approximators for rib reapproximation</a:t>
            </a:r>
          </a:p>
          <a:p>
            <a:pPr>
              <a:lnSpc>
                <a:spcPct val="80000"/>
              </a:lnSpc>
            </a:pPr>
            <a:r>
              <a:rPr lang="en-US" sz="2500"/>
              <a:t>Heavy (#1) absorbable suture (vicryl, dexon, or PDS) on a CTX or TP-1 taper needle for intercostal muscle closure</a:t>
            </a:r>
          </a:p>
          <a:p>
            <a:pPr>
              <a:lnSpc>
                <a:spcPct val="80000"/>
              </a:lnSpc>
            </a:pPr>
            <a:r>
              <a:rPr lang="en-US" sz="2500"/>
              <a:t>These are usually interrupted sutures (have mayo scissors ready to cut and hemostats) </a:t>
            </a:r>
          </a:p>
          <a:p>
            <a:pPr>
              <a:lnSpc>
                <a:spcPct val="80000"/>
              </a:lnSpc>
            </a:pPr>
            <a:r>
              <a:rPr lang="en-US" sz="2500"/>
              <a:t>They are usually placed, needle cut, and tagged with a hemostat</a:t>
            </a:r>
          </a:p>
          <a:p>
            <a:pPr>
              <a:lnSpc>
                <a:spcPct val="80000"/>
              </a:lnSpc>
            </a:pPr>
            <a:r>
              <a:rPr lang="en-US" sz="2500"/>
              <a:t>They are tied after they are all 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Thoracotomy with Lobectomy or Pneumonectomy (Procedure)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Remaining muscle/fascia will be closed with a running #1 PDS or Vicryl on a CTX taper needle </a:t>
            </a:r>
          </a:p>
          <a:p>
            <a:pPr>
              <a:lnSpc>
                <a:spcPct val="80000"/>
              </a:lnSpc>
            </a:pPr>
            <a:r>
              <a:rPr lang="en-US" sz="2100"/>
              <a:t>Subcutaneous tissue will be closed with a 2-0 or 0 Vicryl on a CT-1 or CTX tapered needle</a:t>
            </a:r>
          </a:p>
          <a:p>
            <a:pPr>
              <a:lnSpc>
                <a:spcPct val="80000"/>
              </a:lnSpc>
            </a:pPr>
            <a:r>
              <a:rPr lang="en-US" sz="2100"/>
              <a:t>Subcuticular layer will be with 4-0 Vicryl or Monocryl on a PS-1 cutting needle</a:t>
            </a:r>
          </a:p>
          <a:p>
            <a:pPr>
              <a:lnSpc>
                <a:spcPct val="80000"/>
              </a:lnSpc>
            </a:pPr>
            <a:r>
              <a:rPr lang="en-US" sz="2100"/>
              <a:t>Skin staples may be used in some institutions</a:t>
            </a:r>
          </a:p>
          <a:p>
            <a:pPr>
              <a:lnSpc>
                <a:spcPct val="80000"/>
              </a:lnSpc>
            </a:pPr>
            <a:r>
              <a:rPr lang="en-US" sz="2100"/>
              <a:t>Dressing is drain sponges or 4x4s for the chest tubes, telfa, 4x4s, and Primapore</a:t>
            </a:r>
          </a:p>
          <a:p>
            <a:pPr>
              <a:lnSpc>
                <a:spcPct val="80000"/>
              </a:lnSpc>
            </a:pPr>
            <a:r>
              <a:rPr lang="en-US" sz="2100"/>
              <a:t>Other dressing choices may be used</a:t>
            </a:r>
          </a:p>
          <a:p>
            <a:pPr>
              <a:lnSpc>
                <a:spcPct val="80000"/>
              </a:lnSpc>
            </a:pPr>
            <a:r>
              <a:rPr lang="en-US" sz="2100"/>
              <a:t>Watch when patient is being moved to make certain that chest tubes are clear and not pulled out!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Descending Thoracic Aneurysm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Anatomy and Physiology of Thoracic Aorta</a:t>
            </a:r>
          </a:p>
          <a:p>
            <a:r>
              <a:rPr lang="en-US"/>
              <a:t>Thoracic aorta extends to the diaphragm</a:t>
            </a:r>
          </a:p>
          <a:p>
            <a:r>
              <a:rPr lang="en-US"/>
              <a:t>Thoracic aorta supplies chest wall, diaphragm, esophagus, bronchus, and the spinal 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Aneurysm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Localized abnormal dilation of an artery resulting in pressure of the blood on the vessel wall that has been weakened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Pathology of Aneurysms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Develop at sites of arterial weakness</a:t>
            </a:r>
          </a:p>
          <a:p>
            <a:pPr>
              <a:lnSpc>
                <a:spcPct val="90000"/>
              </a:lnSpc>
            </a:pPr>
            <a:r>
              <a:rPr lang="en-US" sz="2500"/>
              <a:t>Causes: 1. Atherosclerosis 1° cause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             2. Congenital weakness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                 Marfan’s syndrome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                 Ehlers Danlos syndrome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(both are hereditary disorders that affect the elastic connective tissues which lead to weakening or thinning of the aorta)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             3. Acquired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500"/>
              <a:t>                   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Aneurysms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en-US" sz="2500"/>
              <a:t>Three types: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500" b="1"/>
              <a:t>True</a:t>
            </a:r>
            <a:r>
              <a:rPr lang="en-US" sz="2500"/>
              <a:t>-arterial wall weakness aneurysmal sac involves one or all layers of the arterial wall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500" b="1"/>
              <a:t>False</a:t>
            </a:r>
            <a:r>
              <a:rPr lang="en-US" sz="2500"/>
              <a:t>-results from trauma, causes leakage into a layer of the arterial wall creating a blood clot or hematoma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500" b="1"/>
              <a:t>Dissecting</a:t>
            </a:r>
            <a:r>
              <a:rPr lang="en-US" sz="2500"/>
              <a:t>-as intima of artery tears, blood escapes which can lead to hemorrhage and sudden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Thoracic Aneurysm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Origin point at or below the left subclavian artery </a:t>
            </a:r>
          </a:p>
          <a:p>
            <a:r>
              <a:rPr lang="en-US"/>
              <a:t>Depending on extensiveness of aneurysm, can be operative or inoperable</a:t>
            </a:r>
          </a:p>
          <a:p>
            <a:r>
              <a:rPr lang="en-US"/>
              <a:t>Most frequent complication is paralysis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Majority are Asymptomatic until they become enlarged</a:t>
            </a:r>
          </a:p>
          <a:p>
            <a:pPr>
              <a:lnSpc>
                <a:spcPct val="90000"/>
              </a:lnSpc>
            </a:pPr>
            <a:r>
              <a:rPr lang="en-US" sz="2100"/>
              <a:t>Discovered on routine chest x-rays</a:t>
            </a:r>
          </a:p>
          <a:p>
            <a:pPr>
              <a:lnSpc>
                <a:spcPct val="90000"/>
              </a:lnSpc>
            </a:pPr>
            <a:r>
              <a:rPr lang="en-US" sz="2100"/>
              <a:t>Routine physicals when an abdominal bruit is auscultated or a pulsatile mass is palpable</a:t>
            </a:r>
          </a:p>
          <a:p>
            <a:pPr>
              <a:lnSpc>
                <a:spcPct val="90000"/>
              </a:lnSpc>
            </a:pPr>
            <a:r>
              <a:rPr lang="en-US" sz="2100"/>
              <a:t>Symptoms include neck, chest, lower back, abdominal, or flank pain that extends to the groin</a:t>
            </a:r>
          </a:p>
          <a:p>
            <a:pPr>
              <a:lnSpc>
                <a:spcPct val="90000"/>
              </a:lnSpc>
            </a:pPr>
            <a:r>
              <a:rPr lang="en-US" sz="2100"/>
              <a:t>Depending on aneurysm involvement can cause symptoms associated with structures supplied with blood at that section of the aorta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Diagnostics/Preoperative Testing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Confirmed with:</a:t>
            </a:r>
          </a:p>
          <a:p>
            <a:r>
              <a:rPr lang="en-US"/>
              <a:t>Ultrasound</a:t>
            </a:r>
          </a:p>
          <a:p>
            <a:r>
              <a:rPr lang="en-US"/>
              <a:t>CT</a:t>
            </a:r>
          </a:p>
          <a:p>
            <a:r>
              <a:rPr lang="en-US"/>
              <a:t>MRI</a:t>
            </a:r>
          </a:p>
          <a:p>
            <a:r>
              <a:rPr lang="en-US"/>
              <a:t>Aortograms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Anesthesia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Arterial line</a:t>
            </a:r>
          </a:p>
          <a:p>
            <a:pPr>
              <a:lnSpc>
                <a:spcPct val="90000"/>
              </a:lnSpc>
            </a:pPr>
            <a:r>
              <a:rPr lang="en-US"/>
              <a:t>Swan ganz catheter</a:t>
            </a:r>
          </a:p>
          <a:p>
            <a:pPr>
              <a:lnSpc>
                <a:spcPct val="90000"/>
              </a:lnSpc>
            </a:pPr>
            <a:r>
              <a:rPr lang="en-US"/>
              <a:t>NG tube</a:t>
            </a:r>
          </a:p>
          <a:p>
            <a:pPr>
              <a:lnSpc>
                <a:spcPct val="90000"/>
              </a:lnSpc>
            </a:pPr>
            <a:r>
              <a:rPr lang="en-US"/>
              <a:t>TEE to check placement of bypass cannuli (some places may use C-Arm)</a:t>
            </a:r>
          </a:p>
          <a:p>
            <a:pPr>
              <a:lnSpc>
                <a:spcPct val="90000"/>
              </a:lnSpc>
            </a:pPr>
            <a:r>
              <a:rPr lang="en-US"/>
              <a:t>Epidural Catheter</a:t>
            </a:r>
          </a:p>
          <a:p>
            <a:pPr>
              <a:lnSpc>
                <a:spcPct val="90000"/>
              </a:lnSpc>
            </a:pPr>
            <a:r>
              <a:rPr lang="en-US"/>
              <a:t>BLOOD available (may want in room)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Pathology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All tumor types with the exception of small cell (oat cell), have a good prognosis with medical and or surgical intervention</a:t>
            </a:r>
          </a:p>
          <a:p>
            <a:pPr>
              <a:lnSpc>
                <a:spcPct val="90000"/>
              </a:lnSpc>
            </a:pPr>
            <a:r>
              <a:rPr lang="en-US" sz="2500" u="sng"/>
              <a:t>Surgical Interventions include</a:t>
            </a:r>
            <a:r>
              <a:rPr lang="en-US" sz="2500"/>
              <a:t>:</a:t>
            </a:r>
          </a:p>
          <a:p>
            <a:pPr>
              <a:lnSpc>
                <a:spcPct val="90000"/>
              </a:lnSpc>
            </a:pPr>
            <a:r>
              <a:rPr lang="en-US" sz="2500"/>
              <a:t>Wedge/Tumor Resection with margins</a:t>
            </a:r>
          </a:p>
          <a:p>
            <a:pPr>
              <a:lnSpc>
                <a:spcPct val="90000"/>
              </a:lnSpc>
            </a:pPr>
            <a:r>
              <a:rPr lang="en-US" sz="2500"/>
              <a:t>Lobectomy </a:t>
            </a:r>
          </a:p>
          <a:p>
            <a:pPr>
              <a:lnSpc>
                <a:spcPct val="90000"/>
              </a:lnSpc>
            </a:pPr>
            <a:r>
              <a:rPr lang="en-US" sz="2500"/>
              <a:t>Pneumonectomy </a:t>
            </a:r>
          </a:p>
          <a:p>
            <a:pPr>
              <a:lnSpc>
                <a:spcPct val="90000"/>
              </a:lnSpc>
            </a:pPr>
            <a:r>
              <a:rPr lang="en-US" sz="2500" u="sng"/>
              <a:t>Medical Interventions include</a:t>
            </a:r>
            <a:r>
              <a:rPr lang="en-US" sz="2500"/>
              <a:t>:</a:t>
            </a:r>
          </a:p>
          <a:p>
            <a:pPr>
              <a:lnSpc>
                <a:spcPct val="90000"/>
              </a:lnSpc>
            </a:pPr>
            <a:r>
              <a:rPr lang="en-US" sz="2500"/>
              <a:t>Chemotherapy </a:t>
            </a:r>
          </a:p>
          <a:p>
            <a:pPr>
              <a:lnSpc>
                <a:spcPct val="90000"/>
              </a:lnSpc>
            </a:pPr>
            <a:r>
              <a:rPr lang="en-US" sz="2500"/>
              <a:t>Radiation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Medications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NS irrigation with antibiotic of choice</a:t>
            </a:r>
          </a:p>
          <a:p>
            <a:r>
              <a:rPr lang="en-US"/>
              <a:t>Topical hemostatic agents of choice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Patient Preparation and Positioning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Shave is anterior and posterior, including anterior thorax, abdomen, bilateral groins, to knees, and the back</a:t>
            </a:r>
          </a:p>
          <a:p>
            <a:r>
              <a:rPr lang="en-US"/>
              <a:t>Prep is betadine soap (x 10 minutes if time permits) and betadine paint</a:t>
            </a:r>
          </a:p>
          <a:p>
            <a:r>
              <a:rPr lang="en-US"/>
              <a:t>Position is Left Posterolateral or thoracoabdominal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Posterior Lateral Position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Headrest </a:t>
            </a:r>
          </a:p>
          <a:p>
            <a:pPr>
              <a:lnSpc>
                <a:spcPct val="90000"/>
              </a:lnSpc>
            </a:pPr>
            <a:r>
              <a:rPr lang="en-US" sz="2100"/>
              <a:t>Axillary roll (prevent brachial plexus injury)</a:t>
            </a:r>
          </a:p>
          <a:p>
            <a:pPr>
              <a:lnSpc>
                <a:spcPct val="90000"/>
              </a:lnSpc>
            </a:pPr>
            <a:r>
              <a:rPr lang="en-US" sz="2100"/>
              <a:t>Beanbag (on bed before patient) with suction)</a:t>
            </a:r>
          </a:p>
          <a:p>
            <a:pPr>
              <a:lnSpc>
                <a:spcPct val="90000"/>
              </a:lnSpc>
            </a:pPr>
            <a:r>
              <a:rPr lang="en-US" sz="2100"/>
              <a:t>Padded armboard for lower arm</a:t>
            </a:r>
          </a:p>
          <a:p>
            <a:pPr>
              <a:lnSpc>
                <a:spcPct val="90000"/>
              </a:lnSpc>
            </a:pPr>
            <a:r>
              <a:rPr lang="en-US" sz="2100"/>
              <a:t>Padded mayo for upper arm or airplane arm sling</a:t>
            </a:r>
          </a:p>
          <a:p>
            <a:pPr>
              <a:lnSpc>
                <a:spcPct val="90000"/>
              </a:lnSpc>
            </a:pPr>
            <a:r>
              <a:rPr lang="en-US" sz="2100"/>
              <a:t>Padding under lower leg and pillows between knees and feet</a:t>
            </a:r>
          </a:p>
          <a:p>
            <a:pPr>
              <a:lnSpc>
                <a:spcPct val="90000"/>
              </a:lnSpc>
            </a:pPr>
            <a:r>
              <a:rPr lang="en-US" sz="2100"/>
              <a:t>Will expose left groin by slightly frog legging left leg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Draping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Towel Drape over epidural catheter</a:t>
            </a:r>
          </a:p>
          <a:p>
            <a:r>
              <a:rPr lang="en-US"/>
              <a:t>Towels for perimeter of surgical site</a:t>
            </a:r>
          </a:p>
          <a:p>
            <a:r>
              <a:rPr lang="en-US"/>
              <a:t>Drying towels</a:t>
            </a:r>
          </a:p>
          <a:p>
            <a:r>
              <a:rPr lang="en-US"/>
              <a:t>Ioban Drape</a:t>
            </a:r>
          </a:p>
          <a:p>
            <a:r>
              <a:rPr lang="en-US"/>
              <a:t>Universal Drapes or CV Drape</a:t>
            </a:r>
          </a:p>
          <a:p>
            <a:r>
              <a:rPr lang="en-US"/>
              <a:t>(will expose left groin)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Equipment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/>
              <a:t>Bair hugger (lower body)</a:t>
            </a:r>
          </a:p>
          <a:p>
            <a:pPr>
              <a:lnSpc>
                <a:spcPct val="80000"/>
              </a:lnSpc>
            </a:pPr>
            <a:r>
              <a:rPr lang="en-US" sz="2500"/>
              <a:t>Cell saver</a:t>
            </a:r>
          </a:p>
          <a:p>
            <a:pPr>
              <a:lnSpc>
                <a:spcPct val="80000"/>
              </a:lnSpc>
            </a:pPr>
            <a:r>
              <a:rPr lang="en-US" sz="2500"/>
              <a:t>Bovie</a:t>
            </a:r>
          </a:p>
          <a:p>
            <a:pPr>
              <a:lnSpc>
                <a:spcPct val="80000"/>
              </a:lnSpc>
            </a:pPr>
            <a:r>
              <a:rPr lang="en-US" sz="2500"/>
              <a:t>Extra suction</a:t>
            </a:r>
          </a:p>
          <a:p>
            <a:pPr>
              <a:lnSpc>
                <a:spcPct val="80000"/>
              </a:lnSpc>
            </a:pPr>
            <a:r>
              <a:rPr lang="en-US" sz="2500"/>
              <a:t>Beanbag</a:t>
            </a:r>
          </a:p>
          <a:p>
            <a:pPr>
              <a:lnSpc>
                <a:spcPct val="80000"/>
              </a:lnSpc>
            </a:pPr>
            <a:r>
              <a:rPr lang="en-US" sz="2500"/>
              <a:t>Defibrillator</a:t>
            </a:r>
          </a:p>
          <a:p>
            <a:pPr>
              <a:lnSpc>
                <a:spcPct val="80000"/>
              </a:lnSpc>
            </a:pPr>
            <a:r>
              <a:rPr lang="en-US" sz="2500"/>
              <a:t>Bypass machine (partial bypass usually employed)</a:t>
            </a:r>
          </a:p>
          <a:p>
            <a:pPr>
              <a:lnSpc>
                <a:spcPct val="80000"/>
              </a:lnSpc>
            </a:pPr>
            <a:r>
              <a:rPr lang="en-US" sz="2500"/>
              <a:t>Saline Warmer </a:t>
            </a:r>
          </a:p>
          <a:p>
            <a:pPr>
              <a:lnSpc>
                <a:spcPct val="80000"/>
              </a:lnSpc>
            </a:pPr>
            <a:r>
              <a:rPr lang="en-US" sz="2500"/>
              <a:t>Cryothermia Unit (available) surgeon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Instrumentation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/>
              <a:t>Chest tray</a:t>
            </a:r>
          </a:p>
          <a:p>
            <a:pPr>
              <a:lnSpc>
                <a:spcPct val="80000"/>
              </a:lnSpc>
            </a:pPr>
            <a:r>
              <a:rPr lang="en-US" sz="2500"/>
              <a:t>Cardiovascular tray or Major Tray</a:t>
            </a:r>
          </a:p>
          <a:p>
            <a:pPr>
              <a:lnSpc>
                <a:spcPct val="80000"/>
              </a:lnSpc>
            </a:pPr>
            <a:r>
              <a:rPr lang="en-US" sz="2500"/>
              <a:t>Aortic clamps (surgeon choice)</a:t>
            </a:r>
          </a:p>
          <a:p>
            <a:pPr>
              <a:lnSpc>
                <a:spcPct val="80000"/>
              </a:lnSpc>
            </a:pPr>
            <a:r>
              <a:rPr lang="en-US" sz="2500"/>
              <a:t>Open Heart tray</a:t>
            </a:r>
          </a:p>
          <a:p>
            <a:pPr>
              <a:lnSpc>
                <a:spcPct val="80000"/>
              </a:lnSpc>
            </a:pPr>
            <a:r>
              <a:rPr lang="en-US" sz="2500"/>
              <a:t>Long medium and large clip appliers</a:t>
            </a:r>
          </a:p>
          <a:p>
            <a:pPr>
              <a:lnSpc>
                <a:spcPct val="80000"/>
              </a:lnSpc>
            </a:pPr>
            <a:r>
              <a:rPr lang="en-US" sz="2500"/>
              <a:t>Extra long instruments</a:t>
            </a:r>
          </a:p>
          <a:p>
            <a:pPr>
              <a:lnSpc>
                <a:spcPct val="80000"/>
              </a:lnSpc>
            </a:pPr>
            <a:r>
              <a:rPr lang="en-US" sz="2500"/>
              <a:t>Tube holder, allis, or edna clamps to secure bypass tubing</a:t>
            </a:r>
          </a:p>
          <a:p>
            <a:pPr>
              <a:lnSpc>
                <a:spcPct val="80000"/>
              </a:lnSpc>
            </a:pPr>
            <a:r>
              <a:rPr lang="en-US" sz="2500"/>
              <a:t>Chest Retractor of surgeon choice</a:t>
            </a:r>
          </a:p>
          <a:p>
            <a:pPr>
              <a:lnSpc>
                <a:spcPct val="80000"/>
              </a:lnSpc>
            </a:pPr>
            <a:r>
              <a:rPr lang="en-US" sz="2500"/>
              <a:t>Internal Defibrillator Paddles (external available) BOTH STERILE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Supplies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Cautery</a:t>
            </a:r>
          </a:p>
          <a:p>
            <a:pPr>
              <a:lnSpc>
                <a:spcPct val="80000"/>
              </a:lnSpc>
            </a:pPr>
            <a:r>
              <a:rPr lang="en-US" sz="1700"/>
              <a:t>Open heart specialty tray</a:t>
            </a:r>
          </a:p>
          <a:p>
            <a:pPr>
              <a:lnSpc>
                <a:spcPct val="80000"/>
              </a:lnSpc>
            </a:pPr>
            <a:r>
              <a:rPr lang="en-US" sz="1700"/>
              <a:t>Major Basin Tray</a:t>
            </a:r>
          </a:p>
          <a:p>
            <a:pPr>
              <a:lnSpc>
                <a:spcPct val="80000"/>
              </a:lnSpc>
            </a:pPr>
            <a:r>
              <a:rPr lang="en-US" sz="1700"/>
              <a:t>Magnetic Drape</a:t>
            </a:r>
          </a:p>
          <a:p>
            <a:pPr>
              <a:lnSpc>
                <a:spcPct val="80000"/>
              </a:lnSpc>
            </a:pPr>
            <a:r>
              <a:rPr lang="en-US" sz="1700"/>
              <a:t>Miscellaneous prolene suture </a:t>
            </a:r>
          </a:p>
          <a:p>
            <a:pPr>
              <a:lnSpc>
                <a:spcPct val="80000"/>
              </a:lnSpc>
            </a:pPr>
            <a:r>
              <a:rPr lang="en-US" sz="1700"/>
              <a:t>Miscellaneous silk ties</a:t>
            </a:r>
          </a:p>
          <a:p>
            <a:pPr>
              <a:lnSpc>
                <a:spcPct val="80000"/>
              </a:lnSpc>
            </a:pPr>
            <a:r>
              <a:rPr lang="en-US" sz="1700"/>
              <a:t>Cutting free needles</a:t>
            </a:r>
          </a:p>
          <a:p>
            <a:pPr>
              <a:lnSpc>
                <a:spcPct val="80000"/>
              </a:lnSpc>
            </a:pPr>
            <a:r>
              <a:rPr lang="en-US" sz="1700"/>
              <a:t>Straight Woven Dacron Grafts   (Miscellaneous sizes)</a:t>
            </a:r>
          </a:p>
          <a:p>
            <a:pPr>
              <a:lnSpc>
                <a:spcPct val="80000"/>
              </a:lnSpc>
            </a:pPr>
            <a:r>
              <a:rPr lang="en-US" sz="1700"/>
              <a:t>Femoral arterial and venous cannuli</a:t>
            </a:r>
          </a:p>
          <a:p>
            <a:pPr>
              <a:lnSpc>
                <a:spcPct val="80000"/>
              </a:lnSpc>
            </a:pPr>
            <a:r>
              <a:rPr lang="en-US" sz="1700"/>
              <a:t>Tourniquet snares or rommels</a:t>
            </a:r>
          </a:p>
          <a:p>
            <a:pPr>
              <a:lnSpc>
                <a:spcPct val="80000"/>
              </a:lnSpc>
            </a:pPr>
            <a:r>
              <a:rPr lang="en-US" sz="1700"/>
              <a:t>Vessel loops or umbilical tapes</a:t>
            </a:r>
          </a:p>
          <a:p>
            <a:pPr>
              <a:lnSpc>
                <a:spcPct val="80000"/>
              </a:lnSpc>
            </a:pPr>
            <a:r>
              <a:rPr lang="en-US" sz="1700"/>
              <a:t>Warm NS with antibiotic of choice</a:t>
            </a:r>
          </a:p>
          <a:p>
            <a:pPr>
              <a:lnSpc>
                <a:spcPct val="80000"/>
              </a:lnSpc>
            </a:pPr>
            <a:r>
              <a:rPr lang="en-US" sz="1700"/>
              <a:t>Heparinized saline</a:t>
            </a:r>
          </a:p>
          <a:p>
            <a:pPr>
              <a:lnSpc>
                <a:spcPct val="80000"/>
              </a:lnSpc>
            </a:pPr>
            <a:r>
              <a:rPr lang="en-US" sz="1700"/>
              <a:t>Topical hemostatic agents</a:t>
            </a:r>
          </a:p>
          <a:p>
            <a:pPr>
              <a:lnSpc>
                <a:spcPct val="80000"/>
              </a:lnSpc>
            </a:pPr>
            <a:r>
              <a:rPr lang="en-US" sz="1700"/>
              <a:t>Chest tubes</a:t>
            </a:r>
          </a:p>
          <a:p>
            <a:pPr>
              <a:lnSpc>
                <a:spcPct val="80000"/>
              </a:lnSpc>
            </a:pPr>
            <a:endParaRPr lang="en-US" sz="1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/>
              <a:t>Left groin exposure for atrial to femoral bypass by centrifugal pump for lower aortic vessel perfusion</a:t>
            </a:r>
          </a:p>
          <a:p>
            <a:pPr>
              <a:lnSpc>
                <a:spcPct val="80000"/>
              </a:lnSpc>
            </a:pPr>
            <a:r>
              <a:rPr lang="en-US" sz="1700"/>
              <a:t>Scalpel</a:t>
            </a:r>
          </a:p>
          <a:p>
            <a:pPr>
              <a:lnSpc>
                <a:spcPct val="80000"/>
              </a:lnSpc>
            </a:pPr>
            <a:r>
              <a:rPr lang="en-US" sz="1700"/>
              <a:t>Metz/cautery</a:t>
            </a:r>
          </a:p>
          <a:p>
            <a:pPr>
              <a:lnSpc>
                <a:spcPct val="80000"/>
              </a:lnSpc>
            </a:pPr>
            <a:r>
              <a:rPr lang="en-US" sz="1700"/>
              <a:t>Weitlander </a:t>
            </a:r>
          </a:p>
          <a:p>
            <a:pPr>
              <a:lnSpc>
                <a:spcPct val="80000"/>
              </a:lnSpc>
            </a:pPr>
            <a:r>
              <a:rPr lang="en-US" sz="1700"/>
              <a:t>Right angle</a:t>
            </a:r>
          </a:p>
          <a:p>
            <a:pPr>
              <a:lnSpc>
                <a:spcPct val="80000"/>
              </a:lnSpc>
            </a:pPr>
            <a:r>
              <a:rPr lang="en-US" sz="1700"/>
              <a:t>Vessel loops or umbilical tapes</a:t>
            </a:r>
          </a:p>
          <a:p>
            <a:pPr>
              <a:lnSpc>
                <a:spcPct val="80000"/>
              </a:lnSpc>
            </a:pPr>
            <a:r>
              <a:rPr lang="en-US" sz="1700"/>
              <a:t>Rommel or tourniquets (if using 18F robnel catheters will have cut short about three inches long during your set-up)</a:t>
            </a:r>
          </a:p>
          <a:p>
            <a:pPr>
              <a:lnSpc>
                <a:spcPct val="80000"/>
              </a:lnSpc>
            </a:pPr>
            <a:r>
              <a:rPr lang="en-US" sz="1700"/>
              <a:t>Patient is heparinized</a:t>
            </a:r>
          </a:p>
          <a:p>
            <a:pPr>
              <a:lnSpc>
                <a:spcPct val="80000"/>
              </a:lnSpc>
            </a:pPr>
            <a:r>
              <a:rPr lang="en-US" sz="1700"/>
              <a:t>Peripheral debakeys x 2</a:t>
            </a:r>
          </a:p>
          <a:p>
            <a:pPr>
              <a:lnSpc>
                <a:spcPct val="80000"/>
              </a:lnSpc>
            </a:pPr>
            <a:r>
              <a:rPr lang="en-US" sz="1700"/>
              <a:t>11 blade for arteriotomy, arterial cannula, tubing clamps (one for arterial cannula one will be on pump tubing) </a:t>
            </a:r>
          </a:p>
          <a:p>
            <a:pPr>
              <a:lnSpc>
                <a:spcPct val="80000"/>
              </a:lnSpc>
            </a:pPr>
            <a:r>
              <a:rPr lang="en-US" sz="1700"/>
              <a:t>Care is taken to </a:t>
            </a:r>
            <a:r>
              <a:rPr lang="en-US" sz="1700" b="1"/>
              <a:t>NOT</a:t>
            </a:r>
            <a:r>
              <a:rPr lang="en-US" sz="1700"/>
              <a:t> introduce air to line, may fill with NS slowly</a:t>
            </a:r>
          </a:p>
          <a:p>
            <a:pPr>
              <a:lnSpc>
                <a:spcPct val="80000"/>
              </a:lnSpc>
            </a:pPr>
            <a:endParaRPr lang="en-US" sz="1700"/>
          </a:p>
          <a:p>
            <a:pPr>
              <a:lnSpc>
                <a:spcPct val="80000"/>
              </a:lnSpc>
            </a:pPr>
            <a:endParaRPr lang="en-US" sz="1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Vascular clamp or tonsils x 2 may be used to grab femoral vein, 11 blade venous cannula, tubing clamps (same as arterial sequence)</a:t>
            </a:r>
          </a:p>
          <a:p>
            <a:r>
              <a:rPr lang="en-US"/>
              <a:t>May secure cannuli with heavy silk sutures on cutting needles to patient’s skin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/>
              <a:t>Thoracotomy</a:t>
            </a:r>
            <a:r>
              <a:rPr lang="en-US" sz="1700"/>
              <a:t> </a:t>
            </a:r>
          </a:p>
          <a:p>
            <a:pPr>
              <a:lnSpc>
                <a:spcPct val="80000"/>
              </a:lnSpc>
            </a:pPr>
            <a:r>
              <a:rPr lang="en-US" sz="1800"/>
              <a:t>Incision made with #10 or #20 blade on #3 knife handle</a:t>
            </a:r>
          </a:p>
          <a:p>
            <a:pPr>
              <a:lnSpc>
                <a:spcPct val="80000"/>
              </a:lnSpc>
            </a:pPr>
            <a:r>
              <a:rPr lang="en-US" sz="1800"/>
              <a:t>Cautery used to bovie bleeders and open the fascia and muscle layer</a:t>
            </a:r>
          </a:p>
          <a:p>
            <a:pPr>
              <a:lnSpc>
                <a:spcPct val="80000"/>
              </a:lnSpc>
            </a:pPr>
            <a:r>
              <a:rPr lang="en-US" sz="1800"/>
              <a:t>Surgeon will used his hand to loosen fascia</a:t>
            </a:r>
          </a:p>
          <a:p>
            <a:pPr>
              <a:lnSpc>
                <a:spcPct val="80000"/>
              </a:lnSpc>
            </a:pPr>
            <a:r>
              <a:rPr lang="en-US" sz="1800"/>
              <a:t>Surgeon assistant will hold a scapular retractor so surgeon can free up entire area </a:t>
            </a:r>
          </a:p>
          <a:p>
            <a:pPr>
              <a:lnSpc>
                <a:spcPct val="80000"/>
              </a:lnSpc>
            </a:pPr>
            <a:r>
              <a:rPr lang="en-US" sz="1800"/>
              <a:t>May want forceps (debakeys) and cautery or metz to open muscle layer</a:t>
            </a:r>
          </a:p>
          <a:p>
            <a:pPr>
              <a:lnSpc>
                <a:spcPct val="80000"/>
              </a:lnSpc>
            </a:pPr>
            <a:r>
              <a:rPr lang="en-US" sz="1800"/>
              <a:t>If removing a rib will use periosteal elevator such as a cameron or alexander to scrape away fascia and cartilage from rib</a:t>
            </a:r>
          </a:p>
          <a:p>
            <a:pPr>
              <a:lnSpc>
                <a:spcPct val="80000"/>
              </a:lnSpc>
            </a:pPr>
            <a:r>
              <a:rPr lang="en-US" sz="1800"/>
              <a:t>Will use doyan pigtail to completely free rib</a:t>
            </a:r>
          </a:p>
          <a:p>
            <a:pPr>
              <a:lnSpc>
                <a:spcPct val="80000"/>
              </a:lnSpc>
            </a:pPr>
            <a:r>
              <a:rPr lang="en-US" sz="1800"/>
              <a:t>Will cut rib at either end to remove it with a guillotine or rib shear</a:t>
            </a:r>
            <a:endParaRPr lang="en-US" sz="1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Initial Diagnosis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Cytology of sputum sample</a:t>
            </a:r>
          </a:p>
          <a:p>
            <a:r>
              <a:rPr lang="en-US"/>
              <a:t>Will determine the type of cells that are present in the respiratory system</a:t>
            </a:r>
          </a:p>
          <a:p>
            <a:r>
              <a:rPr lang="en-US"/>
              <a:t>Will show presence of cancer cells but </a:t>
            </a:r>
            <a:r>
              <a:rPr lang="en-US" b="1"/>
              <a:t>not </a:t>
            </a:r>
            <a:r>
              <a:rPr lang="en-US" i="1"/>
              <a:t>where they </a:t>
            </a:r>
            <a:r>
              <a:rPr lang="en-US"/>
              <a:t>actually came from in the lungs</a:t>
            </a:r>
          </a:p>
          <a:p>
            <a:r>
              <a:rPr lang="en-US"/>
              <a:t>Most preliminary of all tests</a:t>
            </a:r>
          </a:p>
          <a:p>
            <a:r>
              <a:rPr lang="en-US"/>
              <a:t>Chest X-ray must follow to narrow down location of tumor or mass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Place chest retractor of surgeon choice</a:t>
            </a:r>
          </a:p>
          <a:p>
            <a:pPr>
              <a:lnSpc>
                <a:spcPct val="90000"/>
              </a:lnSpc>
            </a:pPr>
            <a:r>
              <a:rPr lang="en-US" sz="2100"/>
              <a:t>Dissect to aorta</a:t>
            </a:r>
          </a:p>
          <a:p>
            <a:pPr>
              <a:lnSpc>
                <a:spcPct val="90000"/>
              </a:lnSpc>
            </a:pPr>
            <a:r>
              <a:rPr lang="en-US" sz="2100"/>
              <a:t>May isolate with a long polyester tape or 1” penrose and clamp with a kelly</a:t>
            </a:r>
          </a:p>
          <a:p>
            <a:pPr>
              <a:lnSpc>
                <a:spcPct val="90000"/>
              </a:lnSpc>
            </a:pPr>
            <a:r>
              <a:rPr lang="en-US" sz="2100"/>
              <a:t>Will measure aorta to determine graft size needed</a:t>
            </a:r>
          </a:p>
          <a:p>
            <a:pPr>
              <a:lnSpc>
                <a:spcPct val="90000"/>
              </a:lnSpc>
            </a:pPr>
            <a:r>
              <a:rPr lang="en-US" sz="2100"/>
              <a:t>Obtain graft requested </a:t>
            </a:r>
          </a:p>
          <a:p>
            <a:pPr>
              <a:lnSpc>
                <a:spcPct val="90000"/>
              </a:lnSpc>
            </a:pPr>
            <a:r>
              <a:rPr lang="en-US" sz="2100"/>
              <a:t>Surgeon may request more heparin be given</a:t>
            </a:r>
          </a:p>
          <a:p>
            <a:pPr>
              <a:lnSpc>
                <a:spcPct val="90000"/>
              </a:lnSpc>
            </a:pPr>
            <a:r>
              <a:rPr lang="en-US" sz="2100"/>
              <a:t>Aorta is cross clamped with aortic clamps x 2</a:t>
            </a:r>
          </a:p>
          <a:p>
            <a:pPr>
              <a:lnSpc>
                <a:spcPct val="90000"/>
              </a:lnSpc>
            </a:pPr>
            <a:r>
              <a:rPr lang="en-US" sz="2100"/>
              <a:t>Aortic arteriotomy made with blade of choice on long knife handle</a:t>
            </a:r>
          </a:p>
          <a:p>
            <a:pPr>
              <a:lnSpc>
                <a:spcPct val="90000"/>
              </a:lnSpc>
            </a:pPr>
            <a:r>
              <a:rPr lang="en-US" sz="2100"/>
              <a:t>Aneurysm tissue and clot are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Graft will be sewn in with prolene suture (should have what surgeon uses ready to go (this is a surgery where time is of the essence, you will be MOVING) proximal end then distal end</a:t>
            </a:r>
          </a:p>
          <a:p>
            <a:pPr>
              <a:lnSpc>
                <a:spcPct val="80000"/>
              </a:lnSpc>
            </a:pPr>
            <a:r>
              <a:rPr lang="en-US" sz="2100"/>
              <a:t>Clamps are removed, proximal first</a:t>
            </a:r>
          </a:p>
          <a:p>
            <a:pPr>
              <a:lnSpc>
                <a:spcPct val="80000"/>
              </a:lnSpc>
            </a:pPr>
            <a:r>
              <a:rPr lang="en-US" sz="2100"/>
              <a:t>Suture will be tied down after removal of clamp to allow aorta to vent (avoids air being left in aorta)</a:t>
            </a:r>
          </a:p>
          <a:p>
            <a:pPr>
              <a:lnSpc>
                <a:spcPct val="80000"/>
              </a:lnSpc>
            </a:pPr>
            <a:r>
              <a:rPr lang="en-US" sz="2100"/>
              <a:t>Surgeon may want his hands wet to tie</a:t>
            </a:r>
          </a:p>
          <a:p>
            <a:pPr>
              <a:lnSpc>
                <a:spcPct val="80000"/>
              </a:lnSpc>
            </a:pPr>
            <a:r>
              <a:rPr lang="en-US" sz="2100"/>
              <a:t>Protamine is given and patient is taken off bypass when stabilized</a:t>
            </a:r>
          </a:p>
          <a:p>
            <a:pPr>
              <a:lnSpc>
                <a:spcPct val="80000"/>
              </a:lnSpc>
            </a:pPr>
            <a:r>
              <a:rPr lang="en-US" sz="2100"/>
              <a:t>Have peripheral debakey clamps and tubing clamps ready, as well as prolene suture to close femoral artery and vein of surgeon choice</a:t>
            </a:r>
          </a:p>
          <a:p>
            <a:pPr>
              <a:lnSpc>
                <a:spcPct val="80000"/>
              </a:lnSpc>
            </a:pPr>
            <a:endParaRPr lang="en-US" sz="2100"/>
          </a:p>
          <a:p>
            <a:pPr>
              <a:lnSpc>
                <a:spcPct val="80000"/>
              </a:lnSpc>
            </a:pPr>
            <a:endParaRPr lang="en-US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500"/>
              <a:t>Irrigation of wounds</a:t>
            </a:r>
          </a:p>
          <a:p>
            <a:pPr>
              <a:lnSpc>
                <a:spcPct val="80000"/>
              </a:lnSpc>
            </a:pPr>
            <a:r>
              <a:rPr lang="en-US" sz="2500"/>
              <a:t>Femoral incision packed temporarily with antibiotic soaked raytex until closed</a:t>
            </a:r>
          </a:p>
          <a:p>
            <a:pPr>
              <a:lnSpc>
                <a:spcPct val="80000"/>
              </a:lnSpc>
            </a:pPr>
            <a:r>
              <a:rPr lang="en-US" sz="2500"/>
              <a:t>Chest tube placement with anchor sutures</a:t>
            </a:r>
          </a:p>
          <a:p>
            <a:pPr>
              <a:lnSpc>
                <a:spcPct val="80000"/>
              </a:lnSpc>
            </a:pPr>
            <a:r>
              <a:rPr lang="en-US" sz="2500"/>
              <a:t>Suction them out before connecting to Pleurevac</a:t>
            </a:r>
          </a:p>
          <a:p>
            <a:pPr>
              <a:lnSpc>
                <a:spcPct val="80000"/>
              </a:lnSpc>
            </a:pPr>
            <a:r>
              <a:rPr lang="en-US" sz="2500"/>
              <a:t>Chest will be closed as per thoracotomy incisions (periostium, muscles, fascia, subcutaneous, subcuticular)</a:t>
            </a:r>
          </a:p>
          <a:p>
            <a:pPr>
              <a:lnSpc>
                <a:spcPct val="80000"/>
              </a:lnSpc>
            </a:pPr>
            <a:r>
              <a:rPr lang="en-US" sz="2500"/>
              <a:t>Groin will be closed</a:t>
            </a:r>
          </a:p>
          <a:p>
            <a:pPr>
              <a:lnSpc>
                <a:spcPct val="80000"/>
              </a:lnSpc>
            </a:pPr>
            <a:r>
              <a:rPr lang="en-US" sz="2500"/>
              <a:t>Dressings per surgeon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Aortic Aneurysms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 I</a:t>
            </a:r>
          </a:p>
          <a:p>
            <a:r>
              <a:rPr lang="en-US"/>
              <a:t>Type II</a:t>
            </a:r>
          </a:p>
          <a:p>
            <a:r>
              <a:rPr lang="en-US"/>
              <a:t>Type III</a:t>
            </a:r>
          </a:p>
          <a:p>
            <a:r>
              <a:rPr lang="en-US"/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Coronary Angioplasty (PTCA)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Cell Salvage by Cell Saver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Cell Salvage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Blood recovered during surgery and reinfused</a:t>
            </a:r>
          </a:p>
          <a:p>
            <a:r>
              <a:rPr lang="en-US"/>
              <a:t>Is directly suctioned, filtered, anticoagulated, and reinfused with little RBC damage</a:t>
            </a:r>
          </a:p>
          <a:p>
            <a:r>
              <a:rPr lang="en-US"/>
              <a:t>May be aspirated directly or via squeezed out sponges into a basin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Contraindications for Cell Saver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hemostatics-may clot blood rendering it useless</a:t>
            </a:r>
          </a:p>
          <a:p>
            <a:r>
              <a:rPr lang="en-US"/>
              <a:t>Certain antibiotics (ex. Bacitracin)</a:t>
            </a:r>
          </a:p>
          <a:p>
            <a:pPr>
              <a:buFont typeface="Wingdings" pitchFamily="2" charset="2"/>
              <a:buNone/>
            </a:pPr>
            <a:r>
              <a:rPr lang="en-US"/>
              <a:t>   may lyse cells, damaging them</a:t>
            </a:r>
          </a:p>
          <a:p>
            <a:r>
              <a:rPr lang="en-US"/>
              <a:t>No exposure to gastric contents, amniotic fluid, or fluid potentially containing cancerous cells</a:t>
            </a:r>
          </a:p>
          <a:p>
            <a:r>
              <a:rPr lang="en-US"/>
              <a:t>No local or systemic 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Cardiopulmonary Bypass</a:t>
            </a:r>
            <a:br>
              <a:rPr lang="en-US" sz="3200"/>
            </a:br>
            <a:endParaRPr lang="en-US" sz="32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Cardiopulmonary Bypass (CPB)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Method used to divert blood from the heart and lungs to provide a stationary bloodless field and optimal organ tissue function during heart surgeries</a:t>
            </a:r>
          </a:p>
          <a:p>
            <a:pPr>
              <a:lnSpc>
                <a:spcPct val="90000"/>
              </a:lnSpc>
            </a:pPr>
            <a:r>
              <a:rPr lang="en-US" sz="2500"/>
              <a:t>OPCAB (off pump coronary artery bypass) heart is beating and bleeding; visibility challenging; preferred for patient’s at risk of complications from CPB; must be to be ready to go on bypass if the patient cannot tolerate CABG procedure without having an arrested heart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Diagnosis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Chest X-ray</a:t>
            </a:r>
          </a:p>
          <a:p>
            <a:r>
              <a:rPr lang="en-US"/>
              <a:t>may be found on routine exam (asymptomatic)</a:t>
            </a:r>
          </a:p>
          <a:p>
            <a:r>
              <a:rPr lang="en-US"/>
              <a:t>may be ordered after presents with symptoms:</a:t>
            </a:r>
          </a:p>
          <a:p>
            <a:pPr>
              <a:buFont typeface="Wingdings" pitchFamily="2" charset="2"/>
              <a:buNone/>
            </a:pPr>
            <a:r>
              <a:rPr lang="en-US"/>
              <a:t>Cough</a:t>
            </a:r>
          </a:p>
          <a:p>
            <a:pPr>
              <a:buFont typeface="Wingdings" pitchFamily="2" charset="2"/>
              <a:buNone/>
            </a:pPr>
            <a:r>
              <a:rPr lang="en-US"/>
              <a:t>Bloody sputum (hemoptysis)</a:t>
            </a:r>
          </a:p>
          <a:p>
            <a:pPr>
              <a:buFont typeface="Wingdings" pitchFamily="2" charset="2"/>
              <a:buNone/>
            </a:pPr>
            <a:r>
              <a:rPr lang="en-US"/>
              <a:t>Dyspnea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CPB Process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Blood is removed from the right atrium via the inferior vena cava</a:t>
            </a:r>
          </a:p>
          <a:p>
            <a:pPr>
              <a:lnSpc>
                <a:spcPct val="90000"/>
              </a:lnSpc>
            </a:pPr>
            <a:r>
              <a:rPr lang="en-US" sz="2500"/>
              <a:t>Can be accomplished using inferior vena cava cannulation alone or with both SVC and IVC cannulation called bi-caval cannulation</a:t>
            </a:r>
          </a:p>
          <a:p>
            <a:pPr>
              <a:lnSpc>
                <a:spcPct val="90000"/>
              </a:lnSpc>
            </a:pPr>
            <a:r>
              <a:rPr lang="en-US" sz="2500"/>
              <a:t>Is routed to the CPB machine for oxygenation </a:t>
            </a:r>
          </a:p>
          <a:p>
            <a:pPr>
              <a:lnSpc>
                <a:spcPct val="90000"/>
              </a:lnSpc>
            </a:pPr>
            <a:r>
              <a:rPr lang="en-US" sz="2500"/>
              <a:t>Blood is returned via the aortic cannula or femoral arterial cannula to provide oxygenated blood to the patient’s body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CPB Machine Components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 b="1"/>
              <a:t>Oxygenator</a:t>
            </a:r>
            <a:r>
              <a:rPr lang="en-US" sz="2500"/>
              <a:t>-removes carbon dioxide and delivers oxygen</a:t>
            </a:r>
          </a:p>
          <a:p>
            <a:pPr>
              <a:lnSpc>
                <a:spcPct val="90000"/>
              </a:lnSpc>
            </a:pPr>
            <a:r>
              <a:rPr lang="en-US" sz="2500" b="1"/>
              <a:t>Heat exchange</a:t>
            </a:r>
            <a:r>
              <a:rPr lang="en-US" sz="2500"/>
              <a:t> </a:t>
            </a:r>
            <a:r>
              <a:rPr lang="en-US" sz="2500" b="1"/>
              <a:t>coil</a:t>
            </a:r>
            <a:r>
              <a:rPr lang="en-US" sz="2500"/>
              <a:t>-can heat or cool the blood</a:t>
            </a:r>
          </a:p>
          <a:p>
            <a:pPr>
              <a:lnSpc>
                <a:spcPct val="90000"/>
              </a:lnSpc>
            </a:pPr>
            <a:r>
              <a:rPr lang="en-US" sz="2500" b="1"/>
              <a:t>Pump</a:t>
            </a:r>
            <a:r>
              <a:rPr lang="en-US" sz="2500"/>
              <a:t>-moves the blood</a:t>
            </a:r>
          </a:p>
          <a:p>
            <a:pPr>
              <a:lnSpc>
                <a:spcPct val="90000"/>
              </a:lnSpc>
            </a:pPr>
            <a:r>
              <a:rPr lang="en-US" sz="2500" b="1"/>
              <a:t>Filters</a:t>
            </a:r>
            <a:r>
              <a:rPr lang="en-US" sz="2500"/>
              <a:t>-removes particulate, air, microemboli</a:t>
            </a:r>
          </a:p>
          <a:p>
            <a:pPr>
              <a:lnSpc>
                <a:spcPct val="90000"/>
              </a:lnSpc>
            </a:pPr>
            <a:r>
              <a:rPr lang="en-US" sz="2500" b="1"/>
              <a:t>Sensors</a:t>
            </a:r>
            <a:r>
              <a:rPr lang="en-US" sz="2500"/>
              <a:t>-detect air bubbles, low oxygen saturation, and low blood volume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CPB Continued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Heparin is given intravenously for anticoagulation</a:t>
            </a:r>
          </a:p>
          <a:p>
            <a:r>
              <a:rPr lang="en-US"/>
              <a:t>Cannuli and CPB circuits may also be heparin-bonded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CPB Perfusionist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en-US"/>
              <a:t>Control many physiologic variables along with anesthesia and the surgeon: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Hemodilution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↓ blood viscosity =↓clot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HCT ↓ = ↓ clotting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Hypothermia = ↓ cellular oxygen consumption/demand = ↓ chance of organ damage</a:t>
            </a:r>
          </a:p>
          <a:p>
            <a:pPr marL="552450" indent="-55245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  Core temperature is ↓ from 28 to 30°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A &amp; P of descending aorta</a:t>
            </a:r>
          </a:p>
          <a:p>
            <a:r>
              <a:rPr lang="en-US" sz="2500"/>
              <a:t>Pathology</a:t>
            </a:r>
          </a:p>
          <a:p>
            <a:r>
              <a:rPr lang="en-US" sz="2500"/>
              <a:t>Diagnosis</a:t>
            </a:r>
          </a:p>
          <a:p>
            <a:r>
              <a:rPr lang="en-US" sz="2500"/>
              <a:t>Patient preparation (positioning, prep, draping)</a:t>
            </a:r>
          </a:p>
          <a:p>
            <a:r>
              <a:rPr lang="en-US" sz="2500"/>
              <a:t>Equipment, Instrumentation, Supplies</a:t>
            </a:r>
          </a:p>
          <a:p>
            <a:r>
              <a:rPr lang="en-US" sz="2500"/>
              <a:t>Thoracotomy for descending thoracic aneurysm (groin incision for femoral bypass)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Continued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Aortic Aneurysm Types (I, II, III)</a:t>
            </a:r>
          </a:p>
          <a:p>
            <a:r>
              <a:rPr lang="en-US"/>
              <a:t>PTCA</a:t>
            </a:r>
          </a:p>
          <a:p>
            <a:r>
              <a:rPr lang="en-US"/>
              <a:t>CPB</a:t>
            </a:r>
          </a:p>
          <a:p>
            <a:r>
              <a:rPr lang="en-US"/>
              <a:t>Cell Salvage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Cell type determines the course of treatment</a:t>
            </a:r>
          </a:p>
          <a:p>
            <a:pPr>
              <a:lnSpc>
                <a:spcPct val="90000"/>
              </a:lnSpc>
            </a:pPr>
            <a:r>
              <a:rPr lang="en-US" sz="2000"/>
              <a:t>Tumors are looked at in terms of “staging”</a:t>
            </a:r>
          </a:p>
          <a:p>
            <a:pPr>
              <a:lnSpc>
                <a:spcPct val="90000"/>
              </a:lnSpc>
            </a:pPr>
            <a:r>
              <a:rPr lang="en-US" sz="2000"/>
              <a:t>Staging means,” how developed is the tumor”?</a:t>
            </a:r>
          </a:p>
          <a:p>
            <a:pPr>
              <a:lnSpc>
                <a:spcPct val="90000"/>
              </a:lnSpc>
            </a:pPr>
            <a:r>
              <a:rPr lang="en-US" sz="2000"/>
              <a:t>Is it in the lymph nodes, has it metastasized to another area, or is it localized </a:t>
            </a:r>
          </a:p>
          <a:p>
            <a:pPr>
              <a:lnSpc>
                <a:spcPct val="90000"/>
              </a:lnSpc>
            </a:pPr>
            <a:r>
              <a:rPr lang="en-US" sz="2000"/>
              <a:t>Staging is accomplished by sending a tissue sample to pathology and having it analyzed for type</a:t>
            </a:r>
          </a:p>
          <a:p>
            <a:pPr>
              <a:lnSpc>
                <a:spcPct val="90000"/>
              </a:lnSpc>
            </a:pPr>
            <a:r>
              <a:rPr lang="en-US" sz="2000"/>
              <a:t>Tissue samples are obtained by biopsy</a:t>
            </a:r>
          </a:p>
          <a:p>
            <a:pPr>
              <a:lnSpc>
                <a:spcPct val="90000"/>
              </a:lnSpc>
            </a:pPr>
            <a:r>
              <a:rPr lang="en-US" sz="2000"/>
              <a:t>Tissue samples can be of lymph nodes or lung tumor, done with a biopsy needle or actual wedge resections of the lung</a:t>
            </a:r>
          </a:p>
          <a:p>
            <a:pPr>
              <a:lnSpc>
                <a:spcPct val="90000"/>
              </a:lnSpc>
            </a:pPr>
            <a:r>
              <a:rPr lang="en-US" sz="2000"/>
              <a:t>Biopsy can be done by bronchoscopy or mediastinoscopy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Specimens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Specimens must be handled appropriately</a:t>
            </a:r>
          </a:p>
          <a:p>
            <a:r>
              <a:rPr lang="en-US"/>
              <a:t>Mishandling could damage a sample causing it to not be analyzable</a:t>
            </a:r>
          </a:p>
          <a:p>
            <a:r>
              <a:rPr lang="en-US"/>
              <a:t>There are two types of tissue samples in the OR related to node or tissue: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Fresh frozen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Permanent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645</TotalTime>
  <Words>3736</Words>
  <Application>Microsoft Office PowerPoint</Application>
  <PresentationFormat>On-screen Show (4:3)</PresentationFormat>
  <Paragraphs>494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0" baseType="lpstr">
      <vt:lpstr>Arial</vt:lpstr>
      <vt:lpstr>Times New Roman</vt:lpstr>
      <vt:lpstr>Verdana</vt:lpstr>
      <vt:lpstr>Wingdings</vt:lpstr>
      <vt:lpstr>Eclipse</vt:lpstr>
      <vt:lpstr>Open Chest Surgery</vt:lpstr>
      <vt:lpstr>Outline </vt:lpstr>
      <vt:lpstr>Slide 3</vt:lpstr>
      <vt:lpstr>Pathology</vt:lpstr>
      <vt:lpstr>Pathology</vt:lpstr>
      <vt:lpstr> Initial Diagnosis</vt:lpstr>
      <vt:lpstr>Initial Diagnosis</vt:lpstr>
      <vt:lpstr>Diagnosis</vt:lpstr>
      <vt:lpstr>Specimens</vt:lpstr>
      <vt:lpstr>Specimens</vt:lpstr>
      <vt:lpstr>Slide 11</vt:lpstr>
      <vt:lpstr>Specimens</vt:lpstr>
      <vt:lpstr>Other Diagnostic Tests for Review </vt:lpstr>
      <vt:lpstr>Preoperative Patient Preparation </vt:lpstr>
      <vt:lpstr>Anesthesia</vt:lpstr>
      <vt:lpstr>Medications </vt:lpstr>
      <vt:lpstr>Thoracic Incisions</vt:lpstr>
      <vt:lpstr>Thoracotomy</vt:lpstr>
      <vt:lpstr>Posterolateral Thoracotomy</vt:lpstr>
      <vt:lpstr>Anterolateral Thoracotomy</vt:lpstr>
      <vt:lpstr>Thoracoabdominal Incision</vt:lpstr>
      <vt:lpstr>Factors Influencing Thoracic Incision Location</vt:lpstr>
      <vt:lpstr>Patient Positioning </vt:lpstr>
      <vt:lpstr>Prep</vt:lpstr>
      <vt:lpstr>Draping</vt:lpstr>
      <vt:lpstr>Equipment</vt:lpstr>
      <vt:lpstr>Instrumentation</vt:lpstr>
      <vt:lpstr>Chest Tray Instruments</vt:lpstr>
      <vt:lpstr>Supplies </vt:lpstr>
      <vt:lpstr>Supplies Continued</vt:lpstr>
      <vt:lpstr>Thoracotomy  with Lobectomy or Pneumonectomy  (Procedure)</vt:lpstr>
      <vt:lpstr>Thoracotomy with Lobectomy or Pneumonectomy (Procedure) </vt:lpstr>
      <vt:lpstr>Thoracotomy with Lobectomy or Pneumonectomy (Procedure) </vt:lpstr>
      <vt:lpstr>Staplers used for Lobectomies and Pneumonectomies</vt:lpstr>
      <vt:lpstr>Thoracotomy with Lobectomy or Pneumonectomy (Procedure)</vt:lpstr>
      <vt:lpstr>Irrigation</vt:lpstr>
      <vt:lpstr>Specimen</vt:lpstr>
      <vt:lpstr>Thoracotomy with Lobectomy or Pneumonectomy (Procedure)</vt:lpstr>
      <vt:lpstr>Pleurevacs</vt:lpstr>
      <vt:lpstr>Thoracotomy with Lobectomy or Pneumonectomy (Procedure)</vt:lpstr>
      <vt:lpstr>Thoracotomy with Lobectomy or Pneumonectomy (Procedure)</vt:lpstr>
      <vt:lpstr>Descending Thoracic Aneurysm</vt:lpstr>
      <vt:lpstr>Aneurysm</vt:lpstr>
      <vt:lpstr>Pathology of Aneurysms</vt:lpstr>
      <vt:lpstr>Aneurysms</vt:lpstr>
      <vt:lpstr>Thoracic Aneurysm</vt:lpstr>
      <vt:lpstr>Diagnosis</vt:lpstr>
      <vt:lpstr>Diagnostics/Preoperative Testing</vt:lpstr>
      <vt:lpstr>Anesthesia</vt:lpstr>
      <vt:lpstr>Medications </vt:lpstr>
      <vt:lpstr>Patient Preparation and Positioning</vt:lpstr>
      <vt:lpstr>Posterior Lateral Position</vt:lpstr>
      <vt:lpstr>Draping</vt:lpstr>
      <vt:lpstr>Equipment</vt:lpstr>
      <vt:lpstr>Instrumentation</vt:lpstr>
      <vt:lpstr>Supplies</vt:lpstr>
      <vt:lpstr>Procedure</vt:lpstr>
      <vt:lpstr>Procedure</vt:lpstr>
      <vt:lpstr>Procedure</vt:lpstr>
      <vt:lpstr>Procedure</vt:lpstr>
      <vt:lpstr>Procedure</vt:lpstr>
      <vt:lpstr>Procedure</vt:lpstr>
      <vt:lpstr>Other Aortic Aneurysms</vt:lpstr>
      <vt:lpstr>Coronary Angioplasty (PTCA)</vt:lpstr>
      <vt:lpstr>Cell Salvage by Cell Saver</vt:lpstr>
      <vt:lpstr>Cell Salvage</vt:lpstr>
      <vt:lpstr>Contraindications for Cell Saver</vt:lpstr>
      <vt:lpstr>Cardiopulmonary Bypass </vt:lpstr>
      <vt:lpstr>Cardiopulmonary Bypass (CPB)</vt:lpstr>
      <vt:lpstr>CPB Process</vt:lpstr>
      <vt:lpstr>CPB Machine Components</vt:lpstr>
      <vt:lpstr>CPB Continued</vt:lpstr>
      <vt:lpstr>CPB Perfusionist </vt:lpstr>
      <vt:lpstr>Summary</vt:lpstr>
      <vt:lpstr>Summary Continued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Chest Surgery</dc:title>
  <dc:creator>Robin Keith</dc:creator>
  <cp:lastModifiedBy>ABTECH</cp:lastModifiedBy>
  <cp:revision>18</cp:revision>
  <dcterms:created xsi:type="dcterms:W3CDTF">2003-06-11T21:43:42Z</dcterms:created>
  <dcterms:modified xsi:type="dcterms:W3CDTF">2010-09-29T14:21:08Z</dcterms:modified>
</cp:coreProperties>
</file>