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8"/>
  </p:notesMasterIdLst>
  <p:sldIdLst>
    <p:sldId id="256" r:id="rId2"/>
    <p:sldId id="312" r:id="rId3"/>
    <p:sldId id="313" r:id="rId4"/>
    <p:sldId id="309" r:id="rId5"/>
    <p:sldId id="310" r:id="rId6"/>
    <p:sldId id="354" r:id="rId7"/>
    <p:sldId id="262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57" r:id="rId16"/>
    <p:sldId id="347" r:id="rId17"/>
    <p:sldId id="339" r:id="rId18"/>
    <p:sldId id="348" r:id="rId19"/>
    <p:sldId id="349" r:id="rId20"/>
    <p:sldId id="350" r:id="rId21"/>
    <p:sldId id="265" r:id="rId22"/>
    <p:sldId id="351" r:id="rId23"/>
    <p:sldId id="352" r:id="rId24"/>
    <p:sldId id="260" r:id="rId25"/>
    <p:sldId id="257" r:id="rId26"/>
    <p:sldId id="355" r:id="rId27"/>
    <p:sldId id="258" r:id="rId28"/>
    <p:sldId id="356" r:id="rId29"/>
    <p:sldId id="259" r:id="rId30"/>
    <p:sldId id="353" r:id="rId31"/>
    <p:sldId id="270" r:id="rId32"/>
    <p:sldId id="271" r:id="rId33"/>
    <p:sldId id="338" r:id="rId34"/>
    <p:sldId id="267" r:id="rId35"/>
    <p:sldId id="268" r:id="rId36"/>
    <p:sldId id="273" r:id="rId37"/>
    <p:sldId id="274" r:id="rId38"/>
    <p:sldId id="275" r:id="rId39"/>
    <p:sldId id="272" r:id="rId40"/>
    <p:sldId id="276" r:id="rId41"/>
    <p:sldId id="277" r:id="rId42"/>
    <p:sldId id="278" r:id="rId43"/>
    <p:sldId id="279" r:id="rId44"/>
    <p:sldId id="281" r:id="rId45"/>
    <p:sldId id="314" r:id="rId46"/>
    <p:sldId id="315" r:id="rId47"/>
    <p:sldId id="282" r:id="rId48"/>
    <p:sldId id="337" r:id="rId49"/>
    <p:sldId id="322" r:id="rId50"/>
    <p:sldId id="323" r:id="rId51"/>
    <p:sldId id="280" r:id="rId52"/>
    <p:sldId id="321" r:id="rId53"/>
    <p:sldId id="358" r:id="rId54"/>
    <p:sldId id="331" r:id="rId55"/>
    <p:sldId id="330" r:id="rId56"/>
    <p:sldId id="328" r:id="rId57"/>
    <p:sldId id="329" r:id="rId58"/>
    <p:sldId id="283" r:id="rId59"/>
    <p:sldId id="287" r:id="rId60"/>
    <p:sldId id="288" r:id="rId61"/>
    <p:sldId id="289" r:id="rId62"/>
    <p:sldId id="325" r:id="rId63"/>
    <p:sldId id="327" r:id="rId64"/>
    <p:sldId id="336" r:id="rId65"/>
    <p:sldId id="290" r:id="rId66"/>
    <p:sldId id="293" r:id="rId67"/>
    <p:sldId id="359" r:id="rId68"/>
    <p:sldId id="291" r:id="rId69"/>
    <p:sldId id="292" r:id="rId70"/>
    <p:sldId id="298" r:id="rId71"/>
    <p:sldId id="294" r:id="rId72"/>
    <p:sldId id="295" r:id="rId73"/>
    <p:sldId id="360" r:id="rId74"/>
    <p:sldId id="296" r:id="rId75"/>
    <p:sldId id="300" r:id="rId76"/>
    <p:sldId id="301" r:id="rId77"/>
    <p:sldId id="302" r:id="rId78"/>
    <p:sldId id="303" r:id="rId79"/>
    <p:sldId id="304" r:id="rId80"/>
    <p:sldId id="305" r:id="rId81"/>
    <p:sldId id="306" r:id="rId82"/>
    <p:sldId id="307" r:id="rId83"/>
    <p:sldId id="332" r:id="rId84"/>
    <p:sldId id="333" r:id="rId85"/>
    <p:sldId id="334" r:id="rId86"/>
    <p:sldId id="297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37B1EAE-6D34-4DA8-A6A5-B467A460A7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CAE72-059A-44D8-A164-1EA09B376B72}" type="slidenum">
              <a:rPr lang="en-US"/>
              <a:pPr/>
              <a:t>31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Diaphragm 1</a:t>
            </a:r>
            <a:r>
              <a:rPr lang="en-US">
                <a:cs typeface="Arial" charset="0"/>
              </a:rPr>
              <a:t>˚muscle responsible for inspiration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F7B13-F8DD-4086-8E21-DBACBC28D9A4}" type="slidenum">
              <a:rPr lang="en-US"/>
              <a:pPr/>
              <a:t>49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Microlaryngoscopy p.792-794 Alex.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71860-DBC2-42C8-835D-A9B4C310199E}" type="slidenum">
              <a:rPr lang="en-US"/>
              <a:pPr/>
              <a:t>50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Focal length=distance from lens to working area=clear visualization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88BEBF-AC26-43AB-B955-F00332EA054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CD2B-AF49-44FF-98B6-14321E6EB7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01E7C-C690-4090-9F79-71A3626322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B203-22D9-4E96-898E-10A939EA25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68422-0BEC-40DC-9B83-910773FCE7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1639F-D5C1-4EB5-A7DF-DAF7C3FA35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C71BE-82E7-4D42-8DE1-82332F689C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46408-E3DD-4F0B-BC18-922B19CB36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72D69-4DCB-44DB-A488-A46D0206F3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BB2A2-DBCA-430F-A0AB-BB271A1523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FDDB5-D6D2-4B2F-9437-F199BB7584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B703DB9-077D-4614-9B34-A168A26A9DE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Thoracic Surgery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Starts at back of sinuses to top of larynx</a:t>
            </a:r>
          </a:p>
          <a:p>
            <a:r>
              <a:rPr lang="en-US"/>
              <a:t>Hallway/Opening/Passageway:  where nasal cavity, oral cavity, eustacian tubes, esophagus, and trachea open to </a:t>
            </a:r>
          </a:p>
          <a:p>
            <a:r>
              <a:rPr lang="en-US"/>
              <a:t>Three sections:  Nasopharynx, Oropharynx, Laryngopharynx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Voicebox </a:t>
            </a:r>
          </a:p>
          <a:p>
            <a:pPr>
              <a:lnSpc>
                <a:spcPct val="80000"/>
              </a:lnSpc>
            </a:pPr>
            <a:r>
              <a:rPr lang="en-US" sz="2600"/>
              <a:t>9 pieces of hyalin cartilage</a:t>
            </a:r>
          </a:p>
          <a:p>
            <a:pPr>
              <a:lnSpc>
                <a:spcPct val="80000"/>
              </a:lnSpc>
            </a:pPr>
            <a:r>
              <a:rPr lang="en-US" sz="2600"/>
              <a:t>On top flap called </a:t>
            </a:r>
            <a:r>
              <a:rPr lang="en-US" sz="2600" b="1"/>
              <a:t>epiglottis</a:t>
            </a:r>
          </a:p>
          <a:p>
            <a:pPr>
              <a:lnSpc>
                <a:spcPct val="80000"/>
              </a:lnSpc>
            </a:pPr>
            <a:r>
              <a:rPr lang="en-US" sz="2600"/>
              <a:t>Epiglottis function to protect larynx when swallowing</a:t>
            </a:r>
          </a:p>
          <a:p>
            <a:pPr>
              <a:lnSpc>
                <a:spcPct val="80000"/>
              </a:lnSpc>
            </a:pPr>
            <a:r>
              <a:rPr lang="en-US" sz="2600"/>
              <a:t>Epiglottis closed when swallow and open when breath</a:t>
            </a:r>
          </a:p>
          <a:p>
            <a:pPr>
              <a:lnSpc>
                <a:spcPct val="80000"/>
              </a:lnSpc>
            </a:pPr>
            <a:r>
              <a:rPr lang="en-US" sz="2600" b="1"/>
              <a:t>Vocal cords</a:t>
            </a:r>
            <a:r>
              <a:rPr lang="en-US" sz="2600"/>
              <a:t>:  False are on top (superior) and True are on bottom (inferior)</a:t>
            </a:r>
          </a:p>
          <a:p>
            <a:pPr>
              <a:lnSpc>
                <a:spcPct val="80000"/>
              </a:lnSpc>
            </a:pPr>
            <a:r>
              <a:rPr lang="en-US" sz="2600"/>
              <a:t>Tissue folds made of elastic fibers  that produce a sound and change pitch, loudness produced in the resonating chamber called the sinuses</a:t>
            </a:r>
          </a:p>
          <a:p>
            <a:pPr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Anterior to esophagus </a:t>
            </a:r>
          </a:p>
          <a:p>
            <a:pPr>
              <a:lnSpc>
                <a:spcPct val="90000"/>
              </a:lnSpc>
            </a:pPr>
            <a:r>
              <a:rPr lang="en-US" sz="2600"/>
              <a:t>1” diameter and 4 ½” long</a:t>
            </a:r>
          </a:p>
          <a:p>
            <a:pPr>
              <a:lnSpc>
                <a:spcPct val="90000"/>
              </a:lnSpc>
            </a:pPr>
            <a:r>
              <a:rPr lang="en-US" sz="2600"/>
              <a:t>Outside of 16-20 C-shaped rings of hyalin cartilage which function to hold trachea open</a:t>
            </a:r>
          </a:p>
          <a:p>
            <a:pPr>
              <a:lnSpc>
                <a:spcPct val="90000"/>
              </a:lnSpc>
            </a:pPr>
            <a:r>
              <a:rPr lang="en-US" sz="2600"/>
              <a:t>Between the C’s opening and the esophagus is an open area with the trachealis muscle</a:t>
            </a:r>
          </a:p>
          <a:p>
            <a:pPr>
              <a:lnSpc>
                <a:spcPct val="90000"/>
              </a:lnSpc>
            </a:pPr>
            <a:r>
              <a:rPr lang="en-US" sz="2600"/>
              <a:t>This muscle tissue relaxes when swallowing</a:t>
            </a:r>
          </a:p>
          <a:p>
            <a:pPr>
              <a:lnSpc>
                <a:spcPct val="90000"/>
              </a:lnSpc>
            </a:pPr>
            <a:r>
              <a:rPr lang="en-US" sz="2600"/>
              <a:t>Passageway for oxygen into the lungs &amp; carbon dioxide out of the lungs</a:t>
            </a:r>
          </a:p>
          <a:p>
            <a:pPr>
              <a:lnSpc>
                <a:spcPct val="90000"/>
              </a:lnSpc>
            </a:pPr>
            <a:r>
              <a:rPr lang="en-US" sz="2600"/>
              <a:t>Begins at larynx ends at bifurcation of the bronchi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Bronchi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Trachea branches into right and left primary bronchi</a:t>
            </a:r>
          </a:p>
          <a:p>
            <a:pPr>
              <a:lnSpc>
                <a:spcPct val="90000"/>
              </a:lnSpc>
            </a:pPr>
            <a:r>
              <a:rPr lang="en-US" sz="2100"/>
              <a:t>Right larger, wider and shorter than left</a:t>
            </a:r>
          </a:p>
          <a:p>
            <a:pPr>
              <a:lnSpc>
                <a:spcPct val="90000"/>
              </a:lnSpc>
            </a:pPr>
            <a:r>
              <a:rPr lang="en-US" sz="2100"/>
              <a:t>Right more vertical than left</a:t>
            </a:r>
          </a:p>
          <a:p>
            <a:pPr>
              <a:lnSpc>
                <a:spcPct val="90000"/>
              </a:lnSpc>
            </a:pPr>
            <a:r>
              <a:rPr lang="en-US" sz="2100"/>
              <a:t>Result tend to aspirate things into right bronchi verses left</a:t>
            </a:r>
          </a:p>
          <a:p>
            <a:pPr>
              <a:lnSpc>
                <a:spcPct val="90000"/>
              </a:lnSpc>
            </a:pPr>
            <a:r>
              <a:rPr lang="en-US" sz="2100"/>
              <a:t>Right and left (each called a bronchus)</a:t>
            </a:r>
          </a:p>
          <a:p>
            <a:pPr>
              <a:lnSpc>
                <a:spcPct val="90000"/>
              </a:lnSpc>
            </a:pPr>
            <a:r>
              <a:rPr lang="en-US" sz="2100"/>
              <a:t>Also transport oxygen and carbon dioxide</a:t>
            </a:r>
          </a:p>
          <a:p>
            <a:pPr>
              <a:lnSpc>
                <a:spcPct val="90000"/>
              </a:lnSpc>
            </a:pPr>
            <a:r>
              <a:rPr lang="en-US" sz="2100"/>
              <a:t>Lined with goblet cells that secrete mucus to trap particles in the air we breath </a:t>
            </a:r>
          </a:p>
          <a:p>
            <a:pPr>
              <a:lnSpc>
                <a:spcPct val="90000"/>
              </a:lnSpc>
            </a:pPr>
            <a:r>
              <a:rPr lang="en-US" sz="2100"/>
              <a:t>Contain cilia that sweep these trapped particles up and out to be expelled or swallowed</a:t>
            </a:r>
          </a:p>
          <a:p>
            <a:pPr>
              <a:lnSpc>
                <a:spcPct val="90000"/>
              </a:lnSpc>
            </a:pPr>
            <a:r>
              <a:rPr lang="en-US" sz="2100"/>
              <a:t>Primary bronchi divide into secondary bronchi each of which goes to its own lobe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Bronchi/Lobar Bronchi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 on right</a:t>
            </a:r>
          </a:p>
          <a:p>
            <a:r>
              <a:rPr lang="en-US"/>
              <a:t>2 on left</a:t>
            </a:r>
          </a:p>
          <a:p>
            <a:r>
              <a:rPr lang="en-US"/>
              <a:t>Go to respective lobes of lungs:</a:t>
            </a:r>
          </a:p>
          <a:p>
            <a:r>
              <a:rPr lang="en-US"/>
              <a:t>3 lobes on right and 2 lobes on left</a:t>
            </a:r>
          </a:p>
          <a:p>
            <a:r>
              <a:rPr lang="en-US"/>
              <a:t>Secondary bronchi divide into tertiary bronchi that supply the lung in segments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3" name="Picture 5" descr="mso203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1120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Tertiary Bronchi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Terminal points of tertiary bronchi</a:t>
            </a:r>
          </a:p>
          <a:p>
            <a:pPr>
              <a:lnSpc>
                <a:spcPct val="90000"/>
              </a:lnSpc>
            </a:pPr>
            <a:r>
              <a:rPr lang="en-US"/>
              <a:t>End at alveolar ducts, each of which is surrounded by alveoli</a:t>
            </a:r>
          </a:p>
          <a:p>
            <a:pPr>
              <a:lnSpc>
                <a:spcPct val="90000"/>
              </a:lnSpc>
            </a:pPr>
            <a:r>
              <a:rPr lang="en-US"/>
              <a:t>Alveoli encased in arteries and veins </a:t>
            </a:r>
          </a:p>
          <a:p>
            <a:pPr>
              <a:lnSpc>
                <a:spcPct val="90000"/>
              </a:lnSpc>
            </a:pPr>
            <a:r>
              <a:rPr lang="en-US"/>
              <a:t>Alveoli are where the actual gas exchange takes place (oxygen coming in and carbon dioxide going out)</a:t>
            </a:r>
          </a:p>
          <a:p>
            <a:pPr>
              <a:lnSpc>
                <a:spcPct val="90000"/>
              </a:lnSpc>
            </a:pPr>
            <a:r>
              <a:rPr lang="en-US"/>
              <a:t>Total alveoli surface area is actually as large as a tennis court (300 million)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 Functions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1. Ventilation</a:t>
            </a:r>
          </a:p>
          <a:p>
            <a:r>
              <a:rPr lang="en-US"/>
              <a:t>Movement of gas in and out of lungs</a:t>
            </a:r>
          </a:p>
          <a:p>
            <a:r>
              <a:rPr lang="en-US"/>
              <a:t>Filter, moisten, and warm gases</a:t>
            </a:r>
          </a:p>
          <a:p>
            <a:r>
              <a:rPr lang="en-US"/>
              <a:t>Inspiration and Expiration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 Functions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External Respiration</a:t>
            </a:r>
          </a:p>
          <a:p>
            <a:pPr>
              <a:lnSpc>
                <a:spcPct val="90000"/>
              </a:lnSpc>
            </a:pPr>
            <a:r>
              <a:rPr lang="en-US" sz="2100"/>
              <a:t>Movement of gases from lungs to blood and back to lungs</a:t>
            </a:r>
          </a:p>
          <a:p>
            <a:pPr>
              <a:lnSpc>
                <a:spcPct val="90000"/>
              </a:lnSpc>
            </a:pPr>
            <a:r>
              <a:rPr lang="en-US" sz="2100"/>
              <a:t>Exchange of gases takes place between alveoli and capillary</a:t>
            </a:r>
          </a:p>
          <a:p>
            <a:pPr>
              <a:lnSpc>
                <a:spcPct val="90000"/>
              </a:lnSpc>
            </a:pPr>
            <a:r>
              <a:rPr lang="en-US" sz="2100"/>
              <a:t>Both membranes are thin which allow for great amount of diffusion</a:t>
            </a:r>
          </a:p>
          <a:p>
            <a:pPr>
              <a:lnSpc>
                <a:spcPct val="90000"/>
              </a:lnSpc>
            </a:pPr>
            <a:r>
              <a:rPr lang="en-US" sz="2100"/>
              <a:t>Diffusion is movement from greater concentration to lower concentration </a:t>
            </a:r>
          </a:p>
          <a:p>
            <a:pPr>
              <a:lnSpc>
                <a:spcPct val="90000"/>
              </a:lnSpc>
            </a:pPr>
            <a:r>
              <a:rPr lang="en-US" sz="2100"/>
              <a:t>Alveoli O</a:t>
            </a:r>
            <a:r>
              <a:rPr lang="en-US" sz="2100" baseline="-25000"/>
              <a:t>2 </a:t>
            </a:r>
            <a:r>
              <a:rPr lang="en-US" sz="2100"/>
              <a:t>level/pressure 105mm/Hg verses capillary O</a:t>
            </a:r>
            <a:r>
              <a:rPr lang="en-US" sz="2100" baseline="-25000"/>
              <a:t>2</a:t>
            </a:r>
            <a:r>
              <a:rPr lang="en-US" sz="2100"/>
              <a:t> pressure 40 mm/Hg</a:t>
            </a:r>
          </a:p>
          <a:p>
            <a:pPr>
              <a:lnSpc>
                <a:spcPct val="90000"/>
              </a:lnSpc>
            </a:pPr>
            <a:r>
              <a:rPr lang="en-US" sz="2100"/>
              <a:t>Alveoli CO</a:t>
            </a:r>
            <a:r>
              <a:rPr lang="en-US" sz="2100" baseline="-25000"/>
              <a:t>2 </a:t>
            </a:r>
            <a:r>
              <a:rPr lang="en-US" sz="2100"/>
              <a:t>pressure 40mm/Hg and capillary CO </a:t>
            </a:r>
            <a:r>
              <a:rPr lang="en-US" sz="2100" baseline="-25000"/>
              <a:t>2 </a:t>
            </a:r>
            <a:r>
              <a:rPr lang="en-US" sz="2100"/>
              <a:t>pressure 45mm/Hg</a:t>
            </a:r>
          </a:p>
          <a:p>
            <a:pPr>
              <a:lnSpc>
                <a:spcPct val="90000"/>
              </a:lnSpc>
            </a:pPr>
            <a:r>
              <a:rPr lang="en-US" sz="2100"/>
              <a:t>So external respiration driven by law of diffusion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 Functions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Internal Respiration</a:t>
            </a:r>
          </a:p>
          <a:p>
            <a:pPr>
              <a:lnSpc>
                <a:spcPct val="90000"/>
              </a:lnSpc>
            </a:pPr>
            <a:r>
              <a:rPr lang="en-US"/>
              <a:t>Movement of gases from blood to all other tissues and back</a:t>
            </a:r>
          </a:p>
          <a:p>
            <a:pPr>
              <a:lnSpc>
                <a:spcPct val="90000"/>
              </a:lnSpc>
            </a:pPr>
            <a:r>
              <a:rPr lang="en-US"/>
              <a:t>3% O</a:t>
            </a:r>
            <a:r>
              <a:rPr lang="en-US" baseline="-25000"/>
              <a:t>2 </a:t>
            </a:r>
            <a:r>
              <a:rPr lang="en-US"/>
              <a:t>dissolved into plasma</a:t>
            </a:r>
          </a:p>
          <a:p>
            <a:pPr>
              <a:lnSpc>
                <a:spcPct val="90000"/>
              </a:lnSpc>
            </a:pPr>
            <a:r>
              <a:rPr lang="en-US"/>
              <a:t>97% O</a:t>
            </a:r>
            <a:r>
              <a:rPr lang="en-US" baseline="-25000"/>
              <a:t>2 </a:t>
            </a:r>
            <a:r>
              <a:rPr lang="en-US"/>
              <a:t>picked up by Fe portion of hemoglobin (Hgb) molecule becomes oxyhemoglobin</a:t>
            </a:r>
          </a:p>
          <a:p>
            <a:pPr>
              <a:lnSpc>
                <a:spcPct val="90000"/>
              </a:lnSpc>
            </a:pPr>
            <a:r>
              <a:rPr lang="en-US"/>
              <a:t>O</a:t>
            </a:r>
            <a:r>
              <a:rPr lang="en-US" baseline="-25000"/>
              <a:t>2 </a:t>
            </a:r>
            <a:r>
              <a:rPr lang="en-US"/>
              <a:t>released as gets to area or tissue in need and Hgb releases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Terms </a:t>
            </a:r>
          </a:p>
          <a:p>
            <a:pPr>
              <a:lnSpc>
                <a:spcPct val="90000"/>
              </a:lnSpc>
            </a:pPr>
            <a:r>
              <a:rPr lang="en-US" sz="2100"/>
              <a:t>Anatomy &amp; Physiology </a:t>
            </a:r>
          </a:p>
          <a:p>
            <a:pPr>
              <a:lnSpc>
                <a:spcPct val="90000"/>
              </a:lnSpc>
            </a:pPr>
            <a:r>
              <a:rPr lang="en-US" sz="2100"/>
              <a:t>Pathology </a:t>
            </a:r>
          </a:p>
          <a:p>
            <a:pPr>
              <a:lnSpc>
                <a:spcPct val="90000"/>
              </a:lnSpc>
            </a:pPr>
            <a:r>
              <a:rPr lang="en-US" sz="2100"/>
              <a:t>Diagnosis</a:t>
            </a:r>
          </a:p>
          <a:p>
            <a:pPr>
              <a:lnSpc>
                <a:spcPct val="90000"/>
              </a:lnSpc>
            </a:pPr>
            <a:r>
              <a:rPr lang="en-US" sz="2100"/>
              <a:t>Anesthesia</a:t>
            </a:r>
          </a:p>
          <a:p>
            <a:pPr>
              <a:lnSpc>
                <a:spcPct val="90000"/>
              </a:lnSpc>
            </a:pPr>
            <a:r>
              <a:rPr lang="en-US" sz="2100"/>
              <a:t>Medications </a:t>
            </a:r>
          </a:p>
          <a:p>
            <a:pPr>
              <a:lnSpc>
                <a:spcPct val="90000"/>
              </a:lnSpc>
            </a:pPr>
            <a:r>
              <a:rPr lang="en-US" sz="2100"/>
              <a:t>Supplies, Instruments, Equipment</a:t>
            </a:r>
          </a:p>
          <a:p>
            <a:pPr>
              <a:lnSpc>
                <a:spcPct val="90000"/>
              </a:lnSpc>
            </a:pPr>
            <a:r>
              <a:rPr lang="en-US" sz="2100"/>
              <a:t>Patient preparation</a:t>
            </a:r>
          </a:p>
          <a:p>
            <a:pPr>
              <a:lnSpc>
                <a:spcPct val="90000"/>
              </a:lnSpc>
            </a:pPr>
            <a:r>
              <a:rPr lang="en-US" sz="2100"/>
              <a:t>Prepping and Draping</a:t>
            </a:r>
          </a:p>
          <a:p>
            <a:pPr>
              <a:lnSpc>
                <a:spcPct val="90000"/>
              </a:lnSpc>
            </a:pPr>
            <a:r>
              <a:rPr lang="en-US" sz="2100"/>
              <a:t>Procedures:  Bronchoscopy, Mediastinoscopy, &amp; Thoracostomy</a:t>
            </a:r>
          </a:p>
          <a:p>
            <a:pPr>
              <a:lnSpc>
                <a:spcPct val="90000"/>
              </a:lnSpc>
            </a:pPr>
            <a:r>
              <a:rPr lang="en-US" sz="2100"/>
              <a:t>Post-operative Considerations/Complications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System Functions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Internal Respiration</a:t>
            </a:r>
            <a:r>
              <a:rPr lang="en-US"/>
              <a:t> </a:t>
            </a:r>
          </a:p>
          <a:p>
            <a:r>
              <a:rPr lang="en-US"/>
              <a:t>Movement of gases from blood to all other tissues and back</a:t>
            </a:r>
          </a:p>
          <a:p>
            <a:r>
              <a:rPr lang="en-US"/>
              <a:t>5-7% CO</a:t>
            </a:r>
            <a:r>
              <a:rPr lang="en-US" baseline="-25000"/>
              <a:t>2 </a:t>
            </a:r>
            <a:r>
              <a:rPr lang="en-US"/>
              <a:t>dissolved in plasma</a:t>
            </a:r>
          </a:p>
          <a:p>
            <a:r>
              <a:rPr lang="en-US"/>
              <a:t>23-25% CO</a:t>
            </a:r>
            <a:r>
              <a:rPr lang="en-US" baseline="-25000"/>
              <a:t>2 </a:t>
            </a:r>
            <a:r>
              <a:rPr lang="en-US"/>
              <a:t>attaches to protein portion of Hgb becomes carbaminohemoglobin  </a:t>
            </a:r>
          </a:p>
          <a:p>
            <a:r>
              <a:rPr lang="en-US"/>
              <a:t>70% used in buffer system to maintain acid base balance of body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4 Functions of :</a:t>
            </a:r>
          </a:p>
          <a:p>
            <a:r>
              <a:rPr lang="en-US"/>
              <a:t>Provide oxygen to the body tissues and organs</a:t>
            </a:r>
          </a:p>
          <a:p>
            <a:r>
              <a:rPr lang="en-US"/>
              <a:t>Remove carbon dioxide waste</a:t>
            </a:r>
          </a:p>
          <a:p>
            <a:r>
              <a:rPr lang="en-US"/>
              <a:t>Maintain homeostasis (acid-base balance) through the oxygen and carbon dioxide exchange</a:t>
            </a:r>
            <a:endParaRPr lang="en-US">
              <a:cs typeface="Arial" charset="0"/>
            </a:endParaRPr>
          </a:p>
          <a:p>
            <a:r>
              <a:rPr lang="en-US"/>
              <a:t>Maintain heat exchange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Respiratory System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Nervous System’s Respiratory Centers</a:t>
            </a:r>
          </a:p>
          <a:p>
            <a:r>
              <a:rPr lang="en-US"/>
              <a:t>Medulla Oblongata = subconscious</a:t>
            </a:r>
          </a:p>
          <a:p>
            <a:r>
              <a:rPr lang="en-US"/>
              <a:t>Pons = subconscious</a:t>
            </a:r>
          </a:p>
          <a:p>
            <a:r>
              <a:rPr lang="en-US"/>
              <a:t>Cerebrum voluntary/conscious =can temporarily over-ride medulla and pons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Breathing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Receptors in PNS detecting CO</a:t>
            </a:r>
            <a:r>
              <a:rPr lang="en-US" baseline="-25000"/>
              <a:t>2 </a:t>
            </a:r>
            <a:r>
              <a:rPr lang="en-US"/>
              <a:t>levels not O</a:t>
            </a:r>
            <a:r>
              <a:rPr lang="en-US" baseline="-25000"/>
              <a:t>2 </a:t>
            </a:r>
            <a:r>
              <a:rPr lang="en-US"/>
              <a:t>levels</a:t>
            </a:r>
          </a:p>
          <a:p>
            <a:r>
              <a:rPr lang="en-US"/>
              <a:t>Chemical receptors in carotid artery and aorta are monitoring your pH blood levels</a:t>
            </a:r>
          </a:p>
          <a:p>
            <a:r>
              <a:rPr lang="en-US"/>
              <a:t>Lower pH (acidic)= </a:t>
            </a:r>
            <a:r>
              <a:rPr lang="en-US">
                <a:cs typeface="Arial" charset="0"/>
              </a:rPr>
              <a:t>↑ breathing rate</a:t>
            </a:r>
          </a:p>
          <a:p>
            <a:r>
              <a:rPr lang="en-US">
                <a:cs typeface="Arial" charset="0"/>
              </a:rPr>
              <a:t>Higher pH levels (alkaline) = </a:t>
            </a:r>
            <a:r>
              <a:rPr lang="en-US">
                <a:latin typeface="Times New Roman" pitchFamily="18" charset="0"/>
                <a:cs typeface="Arial" charset="0"/>
              </a:rPr>
              <a:t>↓ breathing rate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Thoracic Cavity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Sternum</a:t>
            </a:r>
            <a:r>
              <a:rPr lang="en-US" sz="2600"/>
              <a:t>:  xiphoid, body, and manubrium</a:t>
            </a:r>
          </a:p>
          <a:p>
            <a:pPr>
              <a:lnSpc>
                <a:spcPct val="90000"/>
              </a:lnSpc>
            </a:pPr>
            <a:r>
              <a:rPr lang="en-US" sz="2600" b="1"/>
              <a:t>Ribs</a:t>
            </a:r>
            <a:r>
              <a:rPr lang="en-US" sz="2600"/>
              <a:t>:  12 ribs attached to thoracic vertebrae posteriorly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           7 true ribs attached to the sternum by coastal cartilage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           Next 3 false ribs indirectly are attached to the sternum by costal cartilage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           Last 2 false or floating ribs, do not attach to the sternum at all only the thoracic vertebrae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&amp; Physiology of the Thoracic Cavity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Mediastinum</a:t>
            </a:r>
          </a:p>
          <a:p>
            <a:pPr>
              <a:lnSpc>
                <a:spcPct val="90000"/>
              </a:lnSpc>
            </a:pPr>
            <a:r>
              <a:rPr lang="en-US"/>
              <a:t>Middle of thoracic cavity</a:t>
            </a:r>
          </a:p>
          <a:p>
            <a:pPr>
              <a:lnSpc>
                <a:spcPct val="90000"/>
              </a:lnSpc>
            </a:pPr>
            <a:r>
              <a:rPr lang="en-US"/>
              <a:t>Contains esophagus, trachea, heart, and great vessels</a:t>
            </a:r>
          </a:p>
          <a:p>
            <a:pPr>
              <a:lnSpc>
                <a:spcPct val="90000"/>
              </a:lnSpc>
            </a:pPr>
            <a:r>
              <a:rPr lang="en-US"/>
              <a:t>Pericardial cavity is where heart actually  located</a:t>
            </a:r>
          </a:p>
          <a:p>
            <a:pPr>
              <a:lnSpc>
                <a:spcPct val="90000"/>
              </a:lnSpc>
            </a:pPr>
            <a:r>
              <a:rPr lang="en-US" b="1"/>
              <a:t>Pleural Cavities</a:t>
            </a:r>
          </a:p>
          <a:p>
            <a:pPr>
              <a:lnSpc>
                <a:spcPct val="90000"/>
              </a:lnSpc>
            </a:pPr>
            <a:r>
              <a:rPr lang="en-US"/>
              <a:t>To left and right of mediastinum</a:t>
            </a:r>
          </a:p>
          <a:p>
            <a:pPr>
              <a:lnSpc>
                <a:spcPct val="90000"/>
              </a:lnSpc>
            </a:pPr>
            <a:r>
              <a:rPr lang="en-US"/>
              <a:t>Contain the lungs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4" name="Picture 4" descr="mso5B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0200"/>
            <a:ext cx="9144000" cy="1005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Contained in the pleural cavity</a:t>
            </a:r>
          </a:p>
          <a:p>
            <a:r>
              <a:rPr lang="en-US" sz="2600"/>
              <a:t>Each surrounded by the parietal pleura, a serous membrane lining the chest wall and diaphragm</a:t>
            </a:r>
          </a:p>
          <a:p>
            <a:r>
              <a:rPr lang="en-US" sz="2600"/>
              <a:t>Potential space between parietal and visceral pleura is the pleural space or intrapleural space</a:t>
            </a:r>
          </a:p>
          <a:p>
            <a:r>
              <a:rPr lang="en-US" sz="2600"/>
              <a:t>Against the lungs themselves and against the parietal pleura is the visceral pleura, a thin membrane that covers each lung</a:t>
            </a:r>
          </a:p>
          <a:p>
            <a:r>
              <a:rPr lang="en-US" sz="2600"/>
              <a:t>Beneath the visceral pleura is lung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 descr="msoB984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5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Right Lung</a:t>
            </a:r>
          </a:p>
          <a:p>
            <a:pPr>
              <a:lnSpc>
                <a:spcPct val="90000"/>
              </a:lnSpc>
            </a:pPr>
            <a:r>
              <a:rPr lang="en-US"/>
              <a:t>Has three lobes (RUL, RML, RLL)</a:t>
            </a:r>
          </a:p>
          <a:p>
            <a:pPr>
              <a:lnSpc>
                <a:spcPct val="90000"/>
              </a:lnSpc>
            </a:pPr>
            <a:r>
              <a:rPr lang="en-US"/>
              <a:t>Shorter than left due to liver beneath it</a:t>
            </a:r>
          </a:p>
          <a:p>
            <a:pPr>
              <a:lnSpc>
                <a:spcPct val="90000"/>
              </a:lnSpc>
            </a:pPr>
            <a:r>
              <a:rPr lang="en-US" b="1"/>
              <a:t>Left Lung</a:t>
            </a:r>
          </a:p>
          <a:p>
            <a:pPr>
              <a:lnSpc>
                <a:spcPct val="90000"/>
              </a:lnSpc>
            </a:pPr>
            <a:r>
              <a:rPr lang="en-US"/>
              <a:t>Has two lobes (LUL and LLL)</a:t>
            </a:r>
          </a:p>
          <a:p>
            <a:pPr>
              <a:lnSpc>
                <a:spcPct val="90000"/>
              </a:lnSpc>
            </a:pPr>
            <a:r>
              <a:rPr lang="en-US"/>
              <a:t>Longer than right because the heart pushes left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*Apex of the lungs is above the clavicles and the base is resting on the diaphragm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Thoracic Surgery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Diagnose by endoscopic or open biopsy</a:t>
            </a:r>
          </a:p>
          <a:p>
            <a:r>
              <a:rPr lang="en-US"/>
              <a:t>Treat disease by resection or repair of tissue</a:t>
            </a:r>
          </a:p>
          <a:p>
            <a:r>
              <a:rPr lang="en-US"/>
              <a:t>Correct structural deformity</a:t>
            </a:r>
          </a:p>
          <a:p>
            <a:r>
              <a:rPr lang="en-US"/>
              <a:t>Traumatic injury repair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6" name="Picture 4" descr="mso22F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81000"/>
            <a:ext cx="8458200" cy="845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Respiration/Breathing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Inspiration</a:t>
            </a:r>
          </a:p>
          <a:p>
            <a:pPr>
              <a:lnSpc>
                <a:spcPct val="80000"/>
              </a:lnSpc>
            </a:pPr>
            <a:r>
              <a:rPr lang="en-US" sz="2600"/>
              <a:t>Passive result of skeletal muscle action</a:t>
            </a:r>
          </a:p>
          <a:p>
            <a:pPr>
              <a:lnSpc>
                <a:spcPct val="80000"/>
              </a:lnSpc>
            </a:pPr>
            <a:r>
              <a:rPr lang="en-US" sz="2600"/>
              <a:t>Diaphragm causes the</a:t>
            </a:r>
            <a:r>
              <a:rPr lang="en-US" sz="2600" b="1"/>
              <a:t> </a:t>
            </a:r>
            <a:r>
              <a:rPr lang="en-US" sz="2600"/>
              <a:t>thoracic cavity to increase in size as it descends (contracts)</a:t>
            </a:r>
          </a:p>
          <a:p>
            <a:pPr>
              <a:lnSpc>
                <a:spcPct val="80000"/>
              </a:lnSpc>
            </a:pPr>
            <a:r>
              <a:rPr lang="en-US" sz="2600" i="1"/>
              <a:t>Diaphragm</a:t>
            </a:r>
            <a:r>
              <a:rPr lang="en-US" sz="2600"/>
              <a:t> is the 1</a:t>
            </a:r>
            <a:r>
              <a:rPr lang="en-US" sz="2600">
                <a:cs typeface="Arial" charset="0"/>
              </a:rPr>
              <a:t>˚ muscle responsible for inspiration</a:t>
            </a:r>
          </a:p>
          <a:p>
            <a:pPr>
              <a:lnSpc>
                <a:spcPct val="80000"/>
              </a:lnSpc>
            </a:pPr>
            <a:r>
              <a:rPr lang="en-US" sz="2600" i="1">
                <a:cs typeface="Arial" charset="0"/>
              </a:rPr>
              <a:t>External intercostals</a:t>
            </a:r>
            <a:r>
              <a:rPr lang="en-US" sz="2600">
                <a:cs typeface="Arial" charset="0"/>
              </a:rPr>
              <a:t> play a part in inspiration by elevating the ribs</a:t>
            </a:r>
          </a:p>
          <a:p>
            <a:pPr>
              <a:lnSpc>
                <a:spcPct val="80000"/>
              </a:lnSpc>
            </a:pPr>
            <a:r>
              <a:rPr lang="en-US" sz="2600" i="1">
                <a:cs typeface="Arial" charset="0"/>
              </a:rPr>
              <a:t>Volume of chest cavity increases and pressure decreases, so air moves in</a:t>
            </a:r>
          </a:p>
          <a:p>
            <a:pPr>
              <a:lnSpc>
                <a:spcPct val="80000"/>
              </a:lnSpc>
            </a:pPr>
            <a:r>
              <a:rPr lang="en-US" sz="2600"/>
              <a:t>Atmospheric pressure in chest cavity low, outside is high pressure negative pressure is 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Expiration</a:t>
            </a:r>
          </a:p>
          <a:p>
            <a:pPr>
              <a:lnSpc>
                <a:spcPct val="90000"/>
              </a:lnSpc>
            </a:pPr>
            <a:r>
              <a:rPr lang="en-US" sz="2600"/>
              <a:t>Passive </a:t>
            </a:r>
          </a:p>
          <a:p>
            <a:pPr>
              <a:lnSpc>
                <a:spcPct val="90000"/>
              </a:lnSpc>
            </a:pPr>
            <a:r>
              <a:rPr lang="en-US" sz="2600" i="1"/>
              <a:t>As volume decreases pressure increases and air is forced out</a:t>
            </a:r>
          </a:p>
          <a:p>
            <a:pPr>
              <a:lnSpc>
                <a:spcPct val="90000"/>
              </a:lnSpc>
            </a:pPr>
            <a:r>
              <a:rPr lang="en-US" sz="2600"/>
              <a:t>Lungs are never completely empty</a:t>
            </a:r>
          </a:p>
          <a:p>
            <a:pPr>
              <a:lnSpc>
                <a:spcPct val="90000"/>
              </a:lnSpc>
            </a:pPr>
            <a:r>
              <a:rPr lang="en-US" sz="2600"/>
              <a:t>Positive pressure causes air to come out</a:t>
            </a:r>
          </a:p>
          <a:p>
            <a:pPr>
              <a:lnSpc>
                <a:spcPct val="90000"/>
              </a:lnSpc>
            </a:pPr>
            <a:r>
              <a:rPr lang="en-US" sz="2600" b="1"/>
              <a:t>Muscles involved in expiration</a:t>
            </a:r>
            <a:r>
              <a:rPr lang="en-US" sz="2600"/>
              <a:t>:</a:t>
            </a:r>
          </a:p>
          <a:p>
            <a:pPr>
              <a:lnSpc>
                <a:spcPct val="90000"/>
              </a:lnSpc>
            </a:pPr>
            <a:r>
              <a:rPr lang="en-US" sz="2600" i="1"/>
              <a:t>Internal intercostal</a:t>
            </a:r>
            <a:r>
              <a:rPr lang="en-US" sz="2600"/>
              <a:t> muscles depress the ribs</a:t>
            </a:r>
          </a:p>
          <a:p>
            <a:pPr>
              <a:lnSpc>
                <a:spcPct val="90000"/>
              </a:lnSpc>
            </a:pPr>
            <a:r>
              <a:rPr lang="en-US" sz="2600"/>
              <a:t>External oblique depress lower ribs </a:t>
            </a:r>
          </a:p>
          <a:p>
            <a:pPr>
              <a:lnSpc>
                <a:spcPct val="90000"/>
              </a:lnSpc>
            </a:pPr>
            <a:r>
              <a:rPr lang="en-US" sz="2600" i="1"/>
              <a:t>Abdominus rectus</a:t>
            </a:r>
            <a:r>
              <a:rPr lang="en-US" sz="2600"/>
              <a:t> muscles depress ribs and viscera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Boyle’s Law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Respiration is an inverse relationship between pressure and volume</a:t>
            </a:r>
          </a:p>
          <a:p>
            <a:r>
              <a:rPr lang="en-US"/>
              <a:t>Inspiration=V</a:t>
            </a:r>
            <a:r>
              <a:rPr lang="en-US">
                <a:cs typeface="Arial" charset="0"/>
              </a:rPr>
              <a:t>↑ P</a:t>
            </a:r>
            <a:r>
              <a:rPr lang="en-US">
                <a:latin typeface="Times New Roman" pitchFamily="18" charset="0"/>
                <a:cs typeface="Arial" charset="0"/>
              </a:rPr>
              <a:t>↓</a:t>
            </a:r>
          </a:p>
          <a:p>
            <a:r>
              <a:rPr lang="en-US">
                <a:latin typeface="Times New Roman" pitchFamily="18" charset="0"/>
                <a:cs typeface="Arial" charset="0"/>
              </a:rPr>
              <a:t>Expiration = V↓ P↑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Mediastinum</a:t>
            </a:r>
          </a:p>
          <a:p>
            <a:pPr>
              <a:lnSpc>
                <a:spcPct val="80000"/>
              </a:lnSpc>
            </a:pPr>
            <a:r>
              <a:rPr lang="en-US" sz="2600"/>
              <a:t>Children: neurogenic (resulting from nervous tissue) tumors</a:t>
            </a:r>
          </a:p>
          <a:p>
            <a:pPr>
              <a:lnSpc>
                <a:spcPct val="80000"/>
              </a:lnSpc>
            </a:pPr>
            <a:r>
              <a:rPr lang="en-US" sz="2600"/>
              <a:t>Adults:  thymomas ( thymus gland tumor), lymphomas (originating from lymphatic system, can be malignant or benign), and cysts (may be solid or fluid filled)</a:t>
            </a:r>
          </a:p>
          <a:p>
            <a:pPr>
              <a:lnSpc>
                <a:spcPct val="80000"/>
              </a:lnSpc>
            </a:pPr>
            <a:r>
              <a:rPr lang="en-US" sz="2600"/>
              <a:t>40% asymptomatic</a:t>
            </a:r>
          </a:p>
          <a:p>
            <a:pPr>
              <a:lnSpc>
                <a:spcPct val="80000"/>
              </a:lnSpc>
            </a:pPr>
            <a:r>
              <a:rPr lang="en-US" sz="2600"/>
              <a:t>60% symptomatic (cough, dyspnea, chest pain)</a:t>
            </a:r>
          </a:p>
          <a:p>
            <a:pPr>
              <a:lnSpc>
                <a:spcPct val="80000"/>
              </a:lnSpc>
            </a:pPr>
            <a:r>
              <a:rPr lang="en-US" sz="2600"/>
              <a:t>Of 60% that are symptomatic, 60% of those will have a malignant lesion or tumor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Lungs</a:t>
            </a:r>
          </a:p>
          <a:p>
            <a:pPr>
              <a:lnSpc>
                <a:spcPct val="90000"/>
              </a:lnSpc>
            </a:pPr>
            <a:r>
              <a:rPr lang="en-US" sz="2100"/>
              <a:t>Carcinoma=a new growth or malignant tumor</a:t>
            </a:r>
          </a:p>
          <a:p>
            <a:pPr>
              <a:lnSpc>
                <a:spcPct val="90000"/>
              </a:lnSpc>
            </a:pPr>
            <a:r>
              <a:rPr lang="en-US" sz="2100"/>
              <a:t>Lung cancer #1 cause of death r/t cancer</a:t>
            </a:r>
          </a:p>
          <a:p>
            <a:pPr>
              <a:lnSpc>
                <a:spcPct val="90000"/>
              </a:lnSpc>
            </a:pPr>
            <a:r>
              <a:rPr lang="en-US" sz="2100"/>
              <a:t>Tumors Divided into 4 Groups:</a:t>
            </a:r>
          </a:p>
          <a:p>
            <a:pPr>
              <a:lnSpc>
                <a:spcPct val="90000"/>
              </a:lnSpc>
            </a:pPr>
            <a:r>
              <a:rPr lang="en-US" sz="2100"/>
              <a:t>Small Cell Carcinoma or Oat Cell (malignant)</a:t>
            </a:r>
          </a:p>
          <a:p>
            <a:pPr>
              <a:lnSpc>
                <a:spcPct val="90000"/>
              </a:lnSpc>
            </a:pPr>
            <a:r>
              <a:rPr lang="en-US" sz="2100"/>
              <a:t>Large Cell Carcinoma (malignant)</a:t>
            </a:r>
          </a:p>
          <a:p>
            <a:pPr>
              <a:lnSpc>
                <a:spcPct val="90000"/>
              </a:lnSpc>
            </a:pPr>
            <a:r>
              <a:rPr lang="en-US" sz="2100"/>
              <a:t>Adenocarcinoma (malignant)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                              of bronchi =  primarily smokers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                              of bronchioles = 50%smokers &amp; 50%nonsmokers</a:t>
            </a:r>
          </a:p>
          <a:p>
            <a:pPr>
              <a:lnSpc>
                <a:spcPct val="90000"/>
              </a:lnSpc>
            </a:pPr>
            <a:r>
              <a:rPr lang="en-US" sz="2100"/>
              <a:t>Squamous Cell Carcinoma (benign) formed from epithelial or squamous cells which line mucous membranes)</a:t>
            </a:r>
          </a:p>
          <a:p>
            <a:pPr>
              <a:lnSpc>
                <a:spcPct val="90000"/>
              </a:lnSpc>
            </a:pPr>
            <a:r>
              <a:rPr lang="en-US" sz="2100"/>
              <a:t>90% malignant lung cancers r/t smoking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All tumor types with the exception of small cell (oat cell), have a good prognosis with medical and or surgical intervention</a:t>
            </a:r>
          </a:p>
          <a:p>
            <a:pPr>
              <a:lnSpc>
                <a:spcPct val="90000"/>
              </a:lnSpc>
            </a:pPr>
            <a:r>
              <a:rPr lang="en-US" sz="2600" u="sng"/>
              <a:t>Surgical Interventions include</a:t>
            </a:r>
            <a:r>
              <a:rPr lang="en-US" sz="2600"/>
              <a:t>:</a:t>
            </a:r>
          </a:p>
          <a:p>
            <a:pPr>
              <a:lnSpc>
                <a:spcPct val="90000"/>
              </a:lnSpc>
            </a:pPr>
            <a:r>
              <a:rPr lang="en-US" sz="2600"/>
              <a:t>Wedge/Tumor Resection with margins</a:t>
            </a:r>
          </a:p>
          <a:p>
            <a:pPr>
              <a:lnSpc>
                <a:spcPct val="90000"/>
              </a:lnSpc>
            </a:pPr>
            <a:r>
              <a:rPr lang="en-US" sz="2600"/>
              <a:t>Lobectomy </a:t>
            </a:r>
          </a:p>
          <a:p>
            <a:pPr>
              <a:lnSpc>
                <a:spcPct val="90000"/>
              </a:lnSpc>
            </a:pPr>
            <a:r>
              <a:rPr lang="en-US" sz="2600"/>
              <a:t>Pneumonectomy </a:t>
            </a:r>
          </a:p>
          <a:p>
            <a:pPr>
              <a:lnSpc>
                <a:spcPct val="90000"/>
              </a:lnSpc>
            </a:pPr>
            <a:r>
              <a:rPr lang="en-US" sz="2600" u="sng"/>
              <a:t>Medical Interventions include</a:t>
            </a:r>
            <a:r>
              <a:rPr lang="en-US" sz="2600"/>
              <a:t>:</a:t>
            </a:r>
          </a:p>
          <a:p>
            <a:pPr>
              <a:lnSpc>
                <a:spcPct val="90000"/>
              </a:lnSpc>
            </a:pPr>
            <a:r>
              <a:rPr lang="en-US" sz="2600"/>
              <a:t>Chemotherapy </a:t>
            </a:r>
          </a:p>
          <a:p>
            <a:pPr>
              <a:lnSpc>
                <a:spcPct val="90000"/>
              </a:lnSpc>
            </a:pPr>
            <a:r>
              <a:rPr lang="en-US" sz="2600"/>
              <a:t>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Initial Diagnosis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Cytology of sputum sample</a:t>
            </a:r>
          </a:p>
          <a:p>
            <a:r>
              <a:rPr lang="en-US"/>
              <a:t>Will determine the type of cells that are present in the respiratory system</a:t>
            </a:r>
          </a:p>
          <a:p>
            <a:r>
              <a:rPr lang="en-US"/>
              <a:t>Will show presence of cancer cells but </a:t>
            </a:r>
            <a:r>
              <a:rPr lang="en-US" b="1"/>
              <a:t>not </a:t>
            </a:r>
            <a:r>
              <a:rPr lang="en-US" i="1"/>
              <a:t>where they </a:t>
            </a:r>
            <a:r>
              <a:rPr lang="en-US"/>
              <a:t>actually came from in the lungs</a:t>
            </a:r>
          </a:p>
          <a:p>
            <a:r>
              <a:rPr lang="en-US"/>
              <a:t>Most preliminary of all tests</a:t>
            </a:r>
          </a:p>
          <a:p>
            <a:r>
              <a:rPr lang="en-US"/>
              <a:t>Chest X-ray must follow to narrow down location of tumor or mass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Diagnosis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Chest X-ray</a:t>
            </a:r>
          </a:p>
          <a:p>
            <a:r>
              <a:rPr lang="en-US"/>
              <a:t>may be found on routine exam (asymptomatic)</a:t>
            </a:r>
          </a:p>
          <a:p>
            <a:r>
              <a:rPr lang="en-US"/>
              <a:t>may be ordered after presents with symptoms:</a:t>
            </a:r>
          </a:p>
          <a:p>
            <a:pPr>
              <a:buFont typeface="Wingdings" pitchFamily="2" charset="2"/>
              <a:buNone/>
            </a:pPr>
            <a:r>
              <a:rPr lang="en-US"/>
              <a:t>Cough</a:t>
            </a:r>
          </a:p>
          <a:p>
            <a:pPr>
              <a:buFont typeface="Wingdings" pitchFamily="2" charset="2"/>
              <a:buNone/>
            </a:pPr>
            <a:r>
              <a:rPr lang="en-US"/>
              <a:t>Bloody sputum (hemoptysis)</a:t>
            </a:r>
          </a:p>
          <a:p>
            <a:pPr>
              <a:buFont typeface="Wingdings" pitchFamily="2" charset="2"/>
              <a:buNone/>
            </a:pPr>
            <a:r>
              <a:rPr lang="en-US"/>
              <a:t>Dyspnea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Cell type determines the course of treatment</a:t>
            </a:r>
          </a:p>
          <a:p>
            <a:pPr>
              <a:lnSpc>
                <a:spcPct val="90000"/>
              </a:lnSpc>
            </a:pPr>
            <a:r>
              <a:rPr lang="en-US" sz="2100"/>
              <a:t>Tumors are looked at in terms of “staging”</a:t>
            </a:r>
          </a:p>
          <a:p>
            <a:pPr>
              <a:lnSpc>
                <a:spcPct val="90000"/>
              </a:lnSpc>
            </a:pPr>
            <a:r>
              <a:rPr lang="en-US" sz="2100"/>
              <a:t>Staging means,” how developed is the tumor”?</a:t>
            </a:r>
          </a:p>
          <a:p>
            <a:pPr>
              <a:lnSpc>
                <a:spcPct val="90000"/>
              </a:lnSpc>
            </a:pPr>
            <a:r>
              <a:rPr lang="en-US" sz="2100"/>
              <a:t>Is it in the lymph nodes, has it metastasized to another area, or is it localized </a:t>
            </a:r>
          </a:p>
          <a:p>
            <a:pPr>
              <a:lnSpc>
                <a:spcPct val="90000"/>
              </a:lnSpc>
            </a:pPr>
            <a:r>
              <a:rPr lang="en-US" sz="2100"/>
              <a:t>Staging is accomplished by sending a tissue sample to pathology and having it analyzed for type</a:t>
            </a:r>
          </a:p>
          <a:p>
            <a:pPr>
              <a:lnSpc>
                <a:spcPct val="90000"/>
              </a:lnSpc>
            </a:pPr>
            <a:r>
              <a:rPr lang="en-US" sz="2100"/>
              <a:t>Tissue samples are obtained by biopsy</a:t>
            </a:r>
          </a:p>
          <a:p>
            <a:pPr>
              <a:lnSpc>
                <a:spcPct val="90000"/>
              </a:lnSpc>
            </a:pPr>
            <a:r>
              <a:rPr lang="en-US" sz="2100"/>
              <a:t>Tissue samples can be of lymph nodes or lung tumor, done with a biopsy needle or actual wedge resections of the lung</a:t>
            </a:r>
          </a:p>
          <a:p>
            <a:pPr>
              <a:lnSpc>
                <a:spcPct val="90000"/>
              </a:lnSpc>
            </a:pPr>
            <a:r>
              <a:rPr lang="en-US" sz="2100"/>
              <a:t>Biopsy can be done by laryngoscopy, bronchoscopy or mediastinoscopy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Bronchial washings-secretions obtained from bronchi by injection and aspiration of small amounts of NS for cell identification</a:t>
            </a:r>
          </a:p>
          <a:p>
            <a:pPr>
              <a:lnSpc>
                <a:spcPct val="80000"/>
              </a:lnSpc>
            </a:pPr>
            <a:r>
              <a:rPr lang="en-US" sz="2600"/>
              <a:t>Empyema-pus in the pleural cavity</a:t>
            </a:r>
          </a:p>
          <a:p>
            <a:pPr>
              <a:lnSpc>
                <a:spcPct val="80000"/>
              </a:lnSpc>
            </a:pPr>
            <a:r>
              <a:rPr lang="en-US" sz="2600"/>
              <a:t>Flail chest-rib fracture where are not attached creating paradoxic movement during inspiration and expiration</a:t>
            </a:r>
          </a:p>
          <a:p>
            <a:pPr>
              <a:lnSpc>
                <a:spcPct val="80000"/>
              </a:lnSpc>
            </a:pPr>
            <a:r>
              <a:rPr lang="en-US" sz="2600"/>
              <a:t>Hemothorax-blood in the pleural cavity from trauma, pneumonia, TB, or malignancy that has caused vessel rupture</a:t>
            </a:r>
          </a:p>
          <a:p>
            <a:pPr>
              <a:lnSpc>
                <a:spcPct val="80000"/>
              </a:lnSpc>
            </a:pPr>
            <a:r>
              <a:rPr lang="en-US" sz="2600"/>
              <a:t>Hypoxia-insufficient oxygen intake upon inspiration</a:t>
            </a:r>
          </a:p>
          <a:p>
            <a:pPr>
              <a:lnSpc>
                <a:spcPct val="80000"/>
              </a:lnSpc>
            </a:pPr>
            <a:r>
              <a:rPr lang="en-US" sz="2600"/>
              <a:t>Intercostal space-space between two ribs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Specimens must be handled appropriately</a:t>
            </a:r>
          </a:p>
          <a:p>
            <a:r>
              <a:rPr lang="en-US"/>
              <a:t>Mishandling could damage a sample causing it to not be analyzable</a:t>
            </a:r>
          </a:p>
          <a:p>
            <a:r>
              <a:rPr lang="en-US"/>
              <a:t>There are two types of tissue samples in the OR related to node or tissue: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Fresh frozen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Permanent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Fresh Frozen</a:t>
            </a:r>
          </a:p>
          <a:p>
            <a:pPr>
              <a:lnSpc>
                <a:spcPct val="80000"/>
              </a:lnSpc>
            </a:pPr>
            <a:r>
              <a:rPr lang="en-US" sz="2600"/>
              <a:t>Identifies type of tumor</a:t>
            </a:r>
          </a:p>
          <a:p>
            <a:pPr>
              <a:lnSpc>
                <a:spcPct val="80000"/>
              </a:lnSpc>
            </a:pPr>
            <a:r>
              <a:rPr lang="en-US" sz="2600"/>
              <a:t>Determines margins, did you obtain the entire tumor</a:t>
            </a:r>
          </a:p>
          <a:p>
            <a:pPr>
              <a:lnSpc>
                <a:spcPct val="80000"/>
              </a:lnSpc>
            </a:pPr>
            <a:r>
              <a:rPr lang="en-US" sz="2600"/>
              <a:t>Will entail a waiting period in the OR until pathology has determined this</a:t>
            </a:r>
          </a:p>
          <a:p>
            <a:pPr>
              <a:lnSpc>
                <a:spcPct val="80000"/>
              </a:lnSpc>
            </a:pPr>
            <a:r>
              <a:rPr lang="en-US" sz="2600"/>
              <a:t>Depending on results may have the tumor in its entirety and close or not have it all and will require going in for more tissue</a:t>
            </a:r>
          </a:p>
          <a:p>
            <a:pPr>
              <a:lnSpc>
                <a:spcPct val="80000"/>
              </a:lnSpc>
            </a:pPr>
            <a:r>
              <a:rPr lang="en-US" sz="2600"/>
              <a:t>Frozen sent when tumor has not been previously identified by laryngoscopy, bronchoscopy, mediastinoscopy, or needle biopsy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Permanent </a:t>
            </a:r>
          </a:p>
          <a:p>
            <a:pPr>
              <a:lnSpc>
                <a:spcPct val="90000"/>
              </a:lnSpc>
            </a:pPr>
            <a:r>
              <a:rPr lang="en-US"/>
              <a:t>Must ID the type of tumor before it can be stained to determine staging</a:t>
            </a:r>
          </a:p>
          <a:p>
            <a:pPr>
              <a:lnSpc>
                <a:spcPct val="90000"/>
              </a:lnSpc>
            </a:pPr>
            <a:r>
              <a:rPr lang="en-US"/>
              <a:t>There are different stains required for different types of tumors</a:t>
            </a:r>
          </a:p>
          <a:p>
            <a:pPr>
              <a:lnSpc>
                <a:spcPct val="90000"/>
              </a:lnSpc>
            </a:pPr>
            <a:r>
              <a:rPr lang="en-US"/>
              <a:t>Would send a wedge or lobe for permanent if the tumor type had already been identified by a previous biopsy (from mediastinoscopy, bronchoscopy, or needle biopsy)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may hear send this for </a:t>
            </a:r>
            <a:r>
              <a:rPr lang="en-US" b="1"/>
              <a:t>Fresh</a:t>
            </a:r>
            <a:r>
              <a:rPr lang="en-US"/>
              <a:t> and the doctor will want cytology run</a:t>
            </a:r>
          </a:p>
          <a:p>
            <a:r>
              <a:rPr lang="en-US"/>
              <a:t>Cytology identifies an infectious process:</a:t>
            </a:r>
          </a:p>
          <a:p>
            <a:r>
              <a:rPr lang="en-US"/>
              <a:t>Fungal</a:t>
            </a:r>
          </a:p>
          <a:p>
            <a:r>
              <a:rPr lang="en-US"/>
              <a:t>Bacterial</a:t>
            </a:r>
          </a:p>
          <a:p>
            <a:r>
              <a:rPr lang="en-US"/>
              <a:t>AFB (acid fast bacillus) checks for TB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Diagnostic Tests for Review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CT scan or MRI</a:t>
            </a:r>
          </a:p>
          <a:p>
            <a:r>
              <a:rPr lang="en-US"/>
              <a:t>Shows location of tumor so that if a thoracotomy is done, the surgeon knows where to operate to excise the lesion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Anesthesia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Local with IV sedation for straight laryngoscopy or bronchoscopy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Mediastinoscopy, tracheotomy, thoracoscopy</a:t>
            </a:r>
          </a:p>
          <a:p>
            <a:pPr>
              <a:lnSpc>
                <a:spcPct val="90000"/>
              </a:lnSpc>
            </a:pPr>
            <a:r>
              <a:rPr lang="en-US"/>
              <a:t>General</a:t>
            </a:r>
          </a:p>
          <a:p>
            <a:pPr>
              <a:lnSpc>
                <a:spcPct val="90000"/>
              </a:lnSpc>
            </a:pPr>
            <a:r>
              <a:rPr lang="en-US"/>
              <a:t>Epidural catheter may be placed for post-op pain management (thoracoscopy)</a:t>
            </a:r>
          </a:p>
          <a:p>
            <a:pPr>
              <a:lnSpc>
                <a:spcPct val="90000"/>
              </a:lnSpc>
            </a:pPr>
            <a:r>
              <a:rPr lang="en-US"/>
              <a:t>May use local injection at wound site at closure to manage post-op 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Sterile NS</a:t>
            </a:r>
          </a:p>
          <a:p>
            <a:r>
              <a:rPr lang="en-US"/>
              <a:t>Sterile water (presence of malignant tumors)</a:t>
            </a:r>
          </a:p>
          <a:p>
            <a:r>
              <a:rPr lang="en-US"/>
              <a:t>Antibiotic for irrigant</a:t>
            </a:r>
          </a:p>
          <a:p>
            <a:r>
              <a:rPr lang="en-US"/>
              <a:t>Surgicel, Gelfoam and Thrombin (available)</a:t>
            </a:r>
          </a:p>
          <a:p>
            <a:r>
              <a:rPr lang="en-US"/>
              <a:t>Avitene (available)</a:t>
            </a:r>
          </a:p>
          <a:p>
            <a:r>
              <a:rPr lang="en-US"/>
              <a:t>Available for possible open thoracotomy:  Bone wax or focal-seal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Preoperative Patient Preparation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Chest X-ray, MRI, and or CT Scans should be in the OR before the patient arrives.  They may accompany the patient.  They should be displayed in the x-ray box for the surgeon.</a:t>
            </a:r>
          </a:p>
          <a:p>
            <a:r>
              <a:rPr lang="en-US" sz="2600"/>
              <a:t>Type &amp; Cross should be done in the event that the patient experiences extreme blood loss and needs blood replacement during surgery</a:t>
            </a:r>
          </a:p>
          <a:p>
            <a:r>
              <a:rPr lang="en-US" sz="2600"/>
              <a:t>These procedures are risky in that large vessels are present in the thorax and mediastinum and could be accidentally injured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Positioning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Mediastinoscopy</a:t>
            </a:r>
          </a:p>
          <a:p>
            <a:pPr>
              <a:lnSpc>
                <a:spcPct val="80000"/>
              </a:lnSpc>
            </a:pPr>
            <a:r>
              <a:rPr lang="en-US" sz="1900"/>
              <a:t>Bronchoscopy               </a:t>
            </a:r>
          </a:p>
          <a:p>
            <a:pPr>
              <a:lnSpc>
                <a:spcPct val="80000"/>
              </a:lnSpc>
            </a:pPr>
            <a:r>
              <a:rPr lang="en-US" sz="1900"/>
              <a:t>Laryngoscopy </a:t>
            </a:r>
          </a:p>
          <a:p>
            <a:pPr>
              <a:lnSpc>
                <a:spcPct val="80000"/>
              </a:lnSpc>
            </a:pPr>
            <a:r>
              <a:rPr lang="en-US" sz="1900"/>
              <a:t>Trachestomy</a:t>
            </a:r>
          </a:p>
          <a:p>
            <a:pPr>
              <a:lnSpc>
                <a:spcPct val="80000"/>
              </a:lnSpc>
            </a:pPr>
            <a:r>
              <a:rPr lang="en-US" sz="1900"/>
              <a:t>Antero-lateral thoracotomy incision (following + add rolled blanket or sandbag under operative side from scapula to buttocks)</a:t>
            </a:r>
          </a:p>
          <a:p>
            <a:pPr>
              <a:lnSpc>
                <a:spcPct val="80000"/>
              </a:lnSpc>
            </a:pPr>
            <a:endParaRPr lang="en-US" sz="1900"/>
          </a:p>
          <a:p>
            <a:pPr>
              <a:lnSpc>
                <a:spcPct val="80000"/>
              </a:lnSpc>
            </a:pPr>
            <a:r>
              <a:rPr lang="en-US" sz="1900"/>
              <a:t>Supine</a:t>
            </a:r>
          </a:p>
          <a:p>
            <a:pPr>
              <a:lnSpc>
                <a:spcPct val="80000"/>
              </a:lnSpc>
            </a:pPr>
            <a:r>
              <a:rPr lang="en-US" sz="1900"/>
              <a:t>Arms tucked or on armboards</a:t>
            </a:r>
          </a:p>
          <a:p>
            <a:pPr>
              <a:lnSpc>
                <a:spcPct val="80000"/>
              </a:lnSpc>
            </a:pPr>
            <a:r>
              <a:rPr lang="en-US" sz="1900"/>
              <a:t>Shoulder roll</a:t>
            </a:r>
          </a:p>
          <a:p>
            <a:pPr>
              <a:lnSpc>
                <a:spcPct val="80000"/>
              </a:lnSpc>
            </a:pPr>
            <a:r>
              <a:rPr lang="en-US" sz="1900"/>
              <a:t>Pillow under knees</a:t>
            </a:r>
          </a:p>
          <a:p>
            <a:pPr>
              <a:lnSpc>
                <a:spcPct val="80000"/>
              </a:lnSpc>
            </a:pPr>
            <a:r>
              <a:rPr lang="en-US" sz="1900"/>
              <a:t>Headrest (donut + towels)</a:t>
            </a:r>
          </a:p>
          <a:p>
            <a:pPr>
              <a:lnSpc>
                <a:spcPct val="80000"/>
              </a:lnSpc>
            </a:pPr>
            <a:r>
              <a:rPr lang="en-US" sz="1900"/>
              <a:t>Heel protectors</a:t>
            </a:r>
          </a:p>
          <a:p>
            <a:pPr>
              <a:lnSpc>
                <a:spcPct val="80000"/>
              </a:lnSpc>
            </a:pPr>
            <a:r>
              <a:rPr lang="en-US" sz="1900"/>
              <a:t>Safety strap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Laryngoscopes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L-shaped – intubation</a:t>
            </a:r>
          </a:p>
          <a:p>
            <a:r>
              <a:rPr lang="en-US"/>
              <a:t>Flexible – assist with intubation, diagnostic, biopsy</a:t>
            </a:r>
          </a:p>
          <a:p>
            <a:r>
              <a:rPr lang="en-US"/>
              <a:t>Rigid U-shaped – biopsy, foreign body removal, vocal cord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Lobes-well defined portions (Lungs: 2 left and 3 right)</a:t>
            </a:r>
          </a:p>
          <a:p>
            <a:pPr>
              <a:lnSpc>
                <a:spcPct val="90000"/>
              </a:lnSpc>
            </a:pPr>
            <a:r>
              <a:rPr lang="en-US" sz="2100"/>
              <a:t>Pectus carinatum (pigeon-breast) -abnormal protrudence of the sternum (congenital)</a:t>
            </a:r>
          </a:p>
          <a:p>
            <a:pPr>
              <a:lnSpc>
                <a:spcPct val="90000"/>
              </a:lnSpc>
            </a:pPr>
            <a:r>
              <a:rPr lang="en-US" sz="2100"/>
              <a:t>Pectus excavatum-abnormal funnel-shaped depression of the lower sternum (congenital)</a:t>
            </a:r>
          </a:p>
          <a:p>
            <a:pPr>
              <a:lnSpc>
                <a:spcPct val="90000"/>
              </a:lnSpc>
            </a:pPr>
            <a:r>
              <a:rPr lang="en-US" sz="2100"/>
              <a:t>Pleural effusion-abnormal fluid accumulation in the pleural space</a:t>
            </a:r>
          </a:p>
          <a:p>
            <a:pPr>
              <a:lnSpc>
                <a:spcPct val="90000"/>
              </a:lnSpc>
            </a:pPr>
            <a:r>
              <a:rPr lang="en-US" sz="2100"/>
              <a:t>Pneumothorax-accumulation of air or gas in the pleural cavity resulting in collapse of the affected lung (may be closed or open)</a:t>
            </a:r>
          </a:p>
          <a:p>
            <a:pPr>
              <a:lnSpc>
                <a:spcPct val="90000"/>
              </a:lnSpc>
            </a:pPr>
            <a:r>
              <a:rPr lang="en-US" sz="2100"/>
              <a:t>Thoracentesis-aspiration of fluid from the pleura via the chest wall by inserting a needle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Microlaryngoscopy</a:t>
            </a:r>
            <a:br>
              <a:rPr lang="en-US" sz="3500"/>
            </a:br>
            <a:endParaRPr lang="en-US" sz="35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Laryngoscopy </a:t>
            </a:r>
          </a:p>
          <a:p>
            <a:pPr>
              <a:lnSpc>
                <a:spcPct val="90000"/>
              </a:lnSpc>
            </a:pPr>
            <a:r>
              <a:rPr lang="en-US" sz="2100"/>
              <a:t>Microscope (400mm focal length=40cm focal length)</a:t>
            </a:r>
          </a:p>
          <a:p>
            <a:pPr>
              <a:lnSpc>
                <a:spcPct val="90000"/>
              </a:lnSpc>
            </a:pPr>
            <a:r>
              <a:rPr lang="en-US" sz="2100"/>
              <a:t>Microlaryngeal instruments (22cm)</a:t>
            </a:r>
          </a:p>
          <a:p>
            <a:pPr>
              <a:lnSpc>
                <a:spcPct val="90000"/>
              </a:lnSpc>
            </a:pPr>
            <a:r>
              <a:rPr lang="en-US" sz="2100"/>
              <a:t>Laser attached to microscope</a:t>
            </a:r>
          </a:p>
          <a:p>
            <a:pPr>
              <a:lnSpc>
                <a:spcPct val="90000"/>
              </a:lnSpc>
            </a:pPr>
            <a:r>
              <a:rPr lang="en-US" sz="2100" b="1"/>
              <a:t>CO</a:t>
            </a:r>
            <a:r>
              <a:rPr lang="en-US" sz="2100" b="1" baseline="-25000"/>
              <a:t>2  </a:t>
            </a:r>
            <a:r>
              <a:rPr lang="en-US" sz="2100"/>
              <a:t>single beam,</a:t>
            </a:r>
            <a:r>
              <a:rPr lang="en-US" sz="2100" baseline="-25000"/>
              <a:t> </a:t>
            </a:r>
            <a:r>
              <a:rPr lang="en-US" sz="2100"/>
              <a:t>more precise (used with helium-neon beam to provide red beam for proper aiming)</a:t>
            </a:r>
          </a:p>
          <a:p>
            <a:pPr>
              <a:lnSpc>
                <a:spcPct val="90000"/>
              </a:lnSpc>
            </a:pPr>
            <a:r>
              <a:rPr lang="en-US" sz="2100"/>
              <a:t>Vocal cord, tracheal, bronchial lesions</a:t>
            </a:r>
          </a:p>
          <a:p>
            <a:pPr>
              <a:lnSpc>
                <a:spcPct val="90000"/>
              </a:lnSpc>
            </a:pPr>
            <a:r>
              <a:rPr lang="en-US" sz="2100" b="1"/>
              <a:t>Nd: YAG</a:t>
            </a:r>
            <a:r>
              <a:rPr lang="en-US" sz="2100"/>
              <a:t> Laser tracheal or bronchial lesions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Supplies, Instrumentation, Equipment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Bronchoscopy</a:t>
            </a:r>
          </a:p>
          <a:p>
            <a:pPr>
              <a:lnSpc>
                <a:spcPct val="90000"/>
              </a:lnSpc>
            </a:pPr>
            <a:r>
              <a:rPr lang="en-US" sz="2100"/>
              <a:t>Flexible or rigid bronchoscope</a:t>
            </a:r>
          </a:p>
          <a:p>
            <a:pPr>
              <a:lnSpc>
                <a:spcPct val="90000"/>
              </a:lnSpc>
            </a:pPr>
            <a:r>
              <a:rPr lang="en-US" sz="2100"/>
              <a:t>ET tube adaptor</a:t>
            </a:r>
          </a:p>
          <a:p>
            <a:pPr>
              <a:lnSpc>
                <a:spcPct val="90000"/>
              </a:lnSpc>
            </a:pPr>
            <a:r>
              <a:rPr lang="en-US" sz="2100"/>
              <a:t>Biopsy forceps (flexible or rigid)</a:t>
            </a:r>
          </a:p>
          <a:p>
            <a:pPr>
              <a:lnSpc>
                <a:spcPct val="90000"/>
              </a:lnSpc>
            </a:pPr>
            <a:r>
              <a:rPr lang="en-US" sz="2100"/>
              <a:t>Light source</a:t>
            </a:r>
          </a:p>
          <a:p>
            <a:pPr>
              <a:lnSpc>
                <a:spcPct val="90000"/>
              </a:lnSpc>
            </a:pPr>
            <a:r>
              <a:rPr lang="en-US" sz="2100"/>
              <a:t>Light cable (fiberoptic)</a:t>
            </a:r>
          </a:p>
          <a:p>
            <a:pPr>
              <a:lnSpc>
                <a:spcPct val="90000"/>
              </a:lnSpc>
            </a:pPr>
            <a:r>
              <a:rPr lang="en-US" sz="2100"/>
              <a:t>Gown, gloves</a:t>
            </a:r>
          </a:p>
          <a:p>
            <a:pPr>
              <a:lnSpc>
                <a:spcPct val="90000"/>
              </a:lnSpc>
            </a:pPr>
            <a:r>
              <a:rPr lang="en-US" sz="2100"/>
              <a:t>Suction tip and tubing</a:t>
            </a:r>
          </a:p>
          <a:p>
            <a:pPr>
              <a:lnSpc>
                <a:spcPct val="90000"/>
              </a:lnSpc>
            </a:pPr>
            <a:r>
              <a:rPr lang="en-US" sz="2100"/>
              <a:t>Sponges</a:t>
            </a:r>
          </a:p>
          <a:p>
            <a:pPr>
              <a:lnSpc>
                <a:spcPct val="90000"/>
              </a:lnSpc>
            </a:pPr>
            <a:r>
              <a:rPr lang="en-US" sz="2100"/>
              <a:t>K-Y jelly or other water soluble lubricant</a:t>
            </a:r>
          </a:p>
          <a:p>
            <a:pPr>
              <a:lnSpc>
                <a:spcPct val="90000"/>
              </a:lnSpc>
            </a:pPr>
            <a:r>
              <a:rPr lang="en-US" sz="2100"/>
              <a:t>Basin with saline or water</a:t>
            </a:r>
          </a:p>
          <a:p>
            <a:pPr>
              <a:lnSpc>
                <a:spcPct val="90000"/>
              </a:lnSpc>
            </a:pPr>
            <a:r>
              <a:rPr lang="en-US" sz="2100"/>
              <a:t>May be a Bronch Cart available with first five listed supplies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endParaRPr lang="en-US" sz="21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Bronchoscopes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Flexible</a:t>
            </a:r>
          </a:p>
          <a:p>
            <a:r>
              <a:rPr lang="en-US"/>
              <a:t>Rigid (preferred for foreign body removal)</a:t>
            </a:r>
          </a:p>
          <a:p>
            <a:r>
              <a:rPr lang="en-US"/>
              <a:t>Longer than laryngoscopes</a:t>
            </a:r>
          </a:p>
          <a:p>
            <a:r>
              <a:rPr lang="en-US"/>
              <a:t>Adaptor required for oxygenation</a:t>
            </a:r>
          </a:p>
          <a:p>
            <a:r>
              <a:rPr lang="en-US"/>
              <a:t>Nd: YAG (prn)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6" name="Picture 4" descr="mso747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0200"/>
            <a:ext cx="9144000" cy="1005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Bronchoscopy (clean procedure)</a:t>
            </a:r>
          </a:p>
          <a:p>
            <a:pPr>
              <a:lnSpc>
                <a:spcPct val="80000"/>
              </a:lnSpc>
            </a:pPr>
            <a:r>
              <a:rPr lang="en-US" sz="2600"/>
              <a:t>Scope should be sterile (per institutional method)</a:t>
            </a:r>
          </a:p>
          <a:p>
            <a:pPr>
              <a:lnSpc>
                <a:spcPct val="80000"/>
              </a:lnSpc>
            </a:pPr>
            <a:r>
              <a:rPr lang="en-US" sz="2600"/>
              <a:t>Prepare scope (lubricate if surgeon preference attach light source)</a:t>
            </a:r>
          </a:p>
          <a:p>
            <a:pPr>
              <a:lnSpc>
                <a:spcPct val="80000"/>
              </a:lnSpc>
            </a:pPr>
            <a:r>
              <a:rPr lang="en-US" sz="2600"/>
              <a:t>Give surgeon adaptor for ET tube, pass bronchoscope</a:t>
            </a:r>
          </a:p>
          <a:p>
            <a:pPr>
              <a:lnSpc>
                <a:spcPct val="80000"/>
              </a:lnSpc>
            </a:pPr>
            <a:r>
              <a:rPr lang="en-US" sz="2600"/>
              <a:t>Pass biopsy forceps prn</a:t>
            </a:r>
          </a:p>
          <a:p>
            <a:pPr>
              <a:lnSpc>
                <a:spcPct val="80000"/>
              </a:lnSpc>
            </a:pPr>
            <a:r>
              <a:rPr lang="en-US" sz="2600"/>
              <a:t>Prepare to collect tissue samples on telfa (cut into small squares)</a:t>
            </a:r>
          </a:p>
          <a:p>
            <a:pPr>
              <a:lnSpc>
                <a:spcPct val="80000"/>
              </a:lnSpc>
            </a:pPr>
            <a:r>
              <a:rPr lang="en-US" sz="2600"/>
              <a:t>Identify with surgeon to communicate with circulator for proper labeling and containing so it can be sent to the lab correctly  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For cytology washings</a:t>
            </a:r>
          </a:p>
          <a:p>
            <a:r>
              <a:rPr lang="en-US" sz="2600"/>
              <a:t>Attach sputum trap</a:t>
            </a:r>
          </a:p>
          <a:p>
            <a:r>
              <a:rPr lang="en-US" sz="2600"/>
              <a:t>Surgeon will irrigate through the port on the scope with a 10 to 30cc syringe filled with NS</a:t>
            </a:r>
          </a:p>
          <a:p>
            <a:r>
              <a:rPr lang="en-US" sz="2600"/>
              <a:t>Pass to nurse clearly identifying the source and type of cytology requested by the surgeon</a:t>
            </a:r>
          </a:p>
          <a:p>
            <a:r>
              <a:rPr lang="en-US" sz="2600"/>
              <a:t>Remove scope</a:t>
            </a:r>
          </a:p>
          <a:p>
            <a:r>
              <a:rPr lang="en-US" sz="2600"/>
              <a:t>Clean per institutional policy</a:t>
            </a:r>
          </a:p>
          <a:p>
            <a:r>
              <a:rPr lang="en-US" sz="2600"/>
              <a:t>See pg 1060 Alexander’s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Mediastinoscopy </a:t>
            </a:r>
          </a:p>
          <a:p>
            <a:endParaRPr lang="en-US" sz="2600"/>
          </a:p>
          <a:p>
            <a:r>
              <a:rPr lang="en-US" sz="2600"/>
              <a:t>Supine</a:t>
            </a:r>
          </a:p>
          <a:p>
            <a:r>
              <a:rPr lang="en-US" sz="2600"/>
              <a:t>Pillow or donut under head</a:t>
            </a:r>
          </a:p>
          <a:p>
            <a:r>
              <a:rPr lang="en-US" sz="2600"/>
              <a:t>Arms tucked or on armboards</a:t>
            </a:r>
          </a:p>
          <a:p>
            <a:r>
              <a:rPr lang="en-US" sz="2600"/>
              <a:t>Pillow under knees</a:t>
            </a:r>
          </a:p>
          <a:p>
            <a:r>
              <a:rPr lang="en-US" sz="2600"/>
              <a:t>Shoulder roll optional (surgeon preference)</a:t>
            </a:r>
          </a:p>
          <a:p>
            <a:r>
              <a:rPr lang="en-US" sz="2600"/>
              <a:t>Heel protectors</a:t>
            </a:r>
          </a:p>
          <a:p>
            <a:r>
              <a:rPr lang="en-US" sz="2600"/>
              <a:t>Safety strap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Prepping and Draping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Mediastinoscopy</a:t>
            </a:r>
            <a:r>
              <a:rPr lang="en-US"/>
              <a:t>:</a:t>
            </a:r>
          </a:p>
          <a:p>
            <a:r>
              <a:rPr lang="en-US"/>
              <a:t>Prep from incision site and out in a circle, usually prep upper chest and anterior shoulders</a:t>
            </a:r>
          </a:p>
          <a:p>
            <a:r>
              <a:rPr lang="en-US"/>
              <a:t>Towels x 4, drying towel, Ioban, pediatric laparotomy sheet or thyroid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Supplies, Instrumentation, Equipment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Mediastinoscopy</a:t>
            </a:r>
          </a:p>
          <a:p>
            <a:pPr>
              <a:lnSpc>
                <a:spcPct val="90000"/>
              </a:lnSpc>
            </a:pPr>
            <a:r>
              <a:rPr lang="en-US" sz="2600"/>
              <a:t>Mediastinoscope</a:t>
            </a:r>
          </a:p>
          <a:p>
            <a:pPr>
              <a:lnSpc>
                <a:spcPct val="90000"/>
              </a:lnSpc>
            </a:pPr>
            <a:r>
              <a:rPr lang="en-US" sz="2600"/>
              <a:t>Light cord (fiberoptic)</a:t>
            </a:r>
          </a:p>
          <a:p>
            <a:pPr>
              <a:lnSpc>
                <a:spcPct val="90000"/>
              </a:lnSpc>
            </a:pPr>
            <a:r>
              <a:rPr lang="en-US" sz="2600"/>
              <a:t>Light source</a:t>
            </a:r>
          </a:p>
          <a:p>
            <a:pPr>
              <a:lnSpc>
                <a:spcPct val="90000"/>
              </a:lnSpc>
            </a:pPr>
            <a:r>
              <a:rPr lang="en-US" sz="2600"/>
              <a:t>Suction tip and tubing</a:t>
            </a:r>
          </a:p>
          <a:p>
            <a:pPr>
              <a:lnSpc>
                <a:spcPct val="90000"/>
              </a:lnSpc>
            </a:pPr>
            <a:r>
              <a:rPr lang="en-US" sz="2600"/>
              <a:t>Biopsy forceps</a:t>
            </a:r>
          </a:p>
          <a:p>
            <a:pPr>
              <a:lnSpc>
                <a:spcPct val="90000"/>
              </a:lnSpc>
            </a:pPr>
            <a:r>
              <a:rPr lang="en-US" sz="2600"/>
              <a:t>Grasping forceps</a:t>
            </a:r>
          </a:p>
          <a:p>
            <a:pPr>
              <a:lnSpc>
                <a:spcPct val="90000"/>
              </a:lnSpc>
            </a:pPr>
            <a:r>
              <a:rPr lang="en-US" sz="2600"/>
              <a:t>Clip applier</a:t>
            </a:r>
          </a:p>
          <a:p>
            <a:pPr>
              <a:lnSpc>
                <a:spcPct val="90000"/>
              </a:lnSpc>
            </a:pPr>
            <a:r>
              <a:rPr lang="en-US" sz="2600"/>
              <a:t>ECU with special bovie tip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Minor instrument tray</a:t>
            </a:r>
          </a:p>
          <a:p>
            <a:pPr>
              <a:lnSpc>
                <a:spcPct val="90000"/>
              </a:lnSpc>
            </a:pPr>
            <a:r>
              <a:rPr lang="en-US" sz="2600"/>
              <a:t>Raytex</a:t>
            </a:r>
          </a:p>
          <a:p>
            <a:pPr>
              <a:lnSpc>
                <a:spcPct val="90000"/>
              </a:lnSpc>
            </a:pPr>
            <a:r>
              <a:rPr lang="en-US" sz="2600"/>
              <a:t>Telfa</a:t>
            </a:r>
          </a:p>
          <a:p>
            <a:pPr>
              <a:lnSpc>
                <a:spcPct val="90000"/>
              </a:lnSpc>
            </a:pPr>
            <a:r>
              <a:rPr lang="en-US" sz="2600"/>
              <a:t>Biopsy needle </a:t>
            </a:r>
          </a:p>
          <a:p>
            <a:pPr>
              <a:lnSpc>
                <a:spcPct val="90000"/>
              </a:lnSpc>
            </a:pPr>
            <a:r>
              <a:rPr lang="en-US" sz="2600"/>
              <a:t>Towels</a:t>
            </a:r>
          </a:p>
          <a:p>
            <a:pPr>
              <a:lnSpc>
                <a:spcPct val="90000"/>
              </a:lnSpc>
            </a:pPr>
            <a:r>
              <a:rPr lang="en-US" sz="2600"/>
              <a:t>Pediatric lap sheet or a thyroid sheet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Mediastinoscopy (sterile procedure)</a:t>
            </a:r>
          </a:p>
          <a:p>
            <a:pPr>
              <a:lnSpc>
                <a:spcPct val="90000"/>
              </a:lnSpc>
            </a:pPr>
            <a:r>
              <a:rPr lang="en-US" sz="2100"/>
              <a:t>Pass off bovie, suction tubing, light cord, &amp; camera cord to circulator</a:t>
            </a:r>
          </a:p>
          <a:p>
            <a:pPr>
              <a:lnSpc>
                <a:spcPct val="90000"/>
              </a:lnSpc>
            </a:pPr>
            <a:r>
              <a:rPr lang="en-US" sz="2100"/>
              <a:t>Raytex up</a:t>
            </a:r>
          </a:p>
          <a:p>
            <a:pPr>
              <a:lnSpc>
                <a:spcPct val="90000"/>
              </a:lnSpc>
            </a:pPr>
            <a:r>
              <a:rPr lang="en-US" sz="2100"/>
              <a:t>Knife or scalpel to surgeon (incision made 2 cm above suprasternal notch)</a:t>
            </a:r>
          </a:p>
          <a:p>
            <a:pPr>
              <a:lnSpc>
                <a:spcPct val="90000"/>
              </a:lnSpc>
            </a:pPr>
            <a:r>
              <a:rPr lang="en-US" sz="2100"/>
              <a:t>Cautery (may use bovie or knife or finger to create opening in trachea)</a:t>
            </a:r>
          </a:p>
          <a:p>
            <a:pPr>
              <a:lnSpc>
                <a:spcPct val="90000"/>
              </a:lnSpc>
            </a:pPr>
            <a:r>
              <a:rPr lang="en-US" sz="2100"/>
              <a:t>Mediastinoscope (requires assembly when setting up:  attach light cord, light carriers, camera)</a:t>
            </a:r>
          </a:p>
          <a:p>
            <a:pPr>
              <a:lnSpc>
                <a:spcPct val="90000"/>
              </a:lnSpc>
            </a:pPr>
            <a:r>
              <a:rPr lang="en-US" sz="2100" i="1"/>
              <a:t>*Practice light cord safety/attach to mediastinoscope ASAP Circulator should pay attention, but it is your responsibility too!</a:t>
            </a:r>
          </a:p>
          <a:p>
            <a:pPr>
              <a:lnSpc>
                <a:spcPct val="90000"/>
              </a:lnSpc>
            </a:pPr>
            <a:endParaRPr lang="en-US" sz="21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0" name="Picture 4" descr="mso5F2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3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/>
              <a:t>Mediastinoscopy</a:t>
            </a:r>
          </a:p>
          <a:p>
            <a:pPr>
              <a:lnSpc>
                <a:spcPct val="80000"/>
              </a:lnSpc>
            </a:pPr>
            <a:r>
              <a:rPr lang="en-US" sz="1900"/>
              <a:t>Pass biopsy needle with syringe attached (10-30cc) </a:t>
            </a:r>
          </a:p>
          <a:p>
            <a:pPr>
              <a:lnSpc>
                <a:spcPct val="80000"/>
              </a:lnSpc>
            </a:pPr>
            <a:r>
              <a:rPr lang="en-US" sz="1900"/>
              <a:t>This is so the surgeon can aspirate before he pulls out a tissue sample</a:t>
            </a:r>
          </a:p>
          <a:p>
            <a:pPr>
              <a:lnSpc>
                <a:spcPct val="80000"/>
              </a:lnSpc>
            </a:pPr>
            <a:r>
              <a:rPr lang="en-US" sz="1900"/>
              <a:t>Checking for air or blood </a:t>
            </a:r>
          </a:p>
          <a:p>
            <a:pPr>
              <a:lnSpc>
                <a:spcPct val="80000"/>
              </a:lnSpc>
            </a:pPr>
            <a:r>
              <a:rPr lang="en-US" sz="1900"/>
              <a:t>Getting blood back, especially bright red blood indicates arterial blood</a:t>
            </a:r>
          </a:p>
          <a:p>
            <a:pPr>
              <a:lnSpc>
                <a:spcPct val="80000"/>
              </a:lnSpc>
            </a:pPr>
            <a:r>
              <a:rPr lang="en-US" sz="1900"/>
              <a:t>(Be prepared to open the sternum - need sternal saw available</a:t>
            </a:r>
          </a:p>
          <a:p>
            <a:pPr>
              <a:lnSpc>
                <a:spcPct val="80000"/>
              </a:lnSpc>
            </a:pPr>
            <a:r>
              <a:rPr lang="en-US" sz="1900"/>
              <a:t>Pass biopsy forceps (be prepared to collect specimen on a small piece of telfa)</a:t>
            </a:r>
          </a:p>
          <a:p>
            <a:pPr>
              <a:lnSpc>
                <a:spcPct val="80000"/>
              </a:lnSpc>
            </a:pPr>
            <a:r>
              <a:rPr lang="en-US" sz="1900"/>
              <a:t>Have several pieces of telfa available-may send several specimens</a:t>
            </a:r>
          </a:p>
          <a:p>
            <a:pPr>
              <a:lnSpc>
                <a:spcPct val="80000"/>
              </a:lnSpc>
            </a:pPr>
            <a:r>
              <a:rPr lang="en-US" sz="1900"/>
              <a:t>Make certain these go for frozen unless the surgeon tells you otherwise</a:t>
            </a:r>
          </a:p>
          <a:p>
            <a:pPr>
              <a:lnSpc>
                <a:spcPct val="80000"/>
              </a:lnSpc>
            </a:pPr>
            <a:r>
              <a:rPr lang="en-US" sz="1900"/>
              <a:t>You are getting a preliminary node and tissue analysis that may lead to medical or further surgical intervention</a:t>
            </a:r>
          </a:p>
          <a:p>
            <a:pPr>
              <a:lnSpc>
                <a:spcPct val="80000"/>
              </a:lnSpc>
            </a:pPr>
            <a:endParaRPr lang="en-US" sz="1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Mediastinoscopy</a:t>
            </a:r>
          </a:p>
          <a:p>
            <a:pPr>
              <a:lnSpc>
                <a:spcPct val="90000"/>
              </a:lnSpc>
            </a:pPr>
            <a:r>
              <a:rPr lang="en-US" sz="2600"/>
              <a:t>Scope removed upon completion of biopsies</a:t>
            </a:r>
          </a:p>
          <a:p>
            <a:pPr>
              <a:lnSpc>
                <a:spcPct val="90000"/>
              </a:lnSpc>
            </a:pPr>
            <a:r>
              <a:rPr lang="en-US" sz="2600"/>
              <a:t>Wound closed with a 3-0 absorbable suture  (Vicryl) on a tapered needle (SH)</a:t>
            </a:r>
          </a:p>
          <a:p>
            <a:pPr>
              <a:lnSpc>
                <a:spcPct val="90000"/>
              </a:lnSpc>
            </a:pPr>
            <a:r>
              <a:rPr lang="en-US" sz="2600"/>
              <a:t>Skin closed with 4-0 absorbable suture on a small cutting needle (PS-2)</a:t>
            </a:r>
          </a:p>
          <a:p>
            <a:pPr>
              <a:lnSpc>
                <a:spcPct val="90000"/>
              </a:lnSpc>
            </a:pPr>
            <a:r>
              <a:rPr lang="en-US" sz="2600"/>
              <a:t>Dressing applied (telfa, tegaderm)</a:t>
            </a:r>
          </a:p>
          <a:p>
            <a:pPr>
              <a:lnSpc>
                <a:spcPct val="90000"/>
              </a:lnSpc>
            </a:pPr>
            <a:r>
              <a:rPr lang="en-US" sz="2600"/>
              <a:t>Disassemble mediastinoscope handling carefully and clean per institutional policy </a:t>
            </a:r>
          </a:p>
          <a:p>
            <a:pPr>
              <a:lnSpc>
                <a:spcPct val="90000"/>
              </a:lnSpc>
            </a:pPr>
            <a:r>
              <a:rPr lang="en-US" sz="2600"/>
              <a:t>See pg 1064 Alexanders </a:t>
            </a:r>
          </a:p>
          <a:p>
            <a:pPr>
              <a:lnSpc>
                <a:spcPct val="90000"/>
              </a:lnSpc>
            </a:pPr>
            <a:endParaRPr 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Indications For Tracheotomy or Tracheostomy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Vocal cord paralysis</a:t>
            </a:r>
          </a:p>
          <a:p>
            <a:pPr>
              <a:lnSpc>
                <a:spcPct val="90000"/>
              </a:lnSpc>
            </a:pPr>
            <a:r>
              <a:rPr lang="en-US" sz="2600"/>
              <a:t>Neck surgery</a:t>
            </a:r>
          </a:p>
          <a:p>
            <a:pPr>
              <a:lnSpc>
                <a:spcPct val="90000"/>
              </a:lnSpc>
            </a:pPr>
            <a:r>
              <a:rPr lang="en-US" sz="2600"/>
              <a:t>Trauma</a:t>
            </a:r>
          </a:p>
          <a:p>
            <a:pPr>
              <a:lnSpc>
                <a:spcPct val="90000"/>
              </a:lnSpc>
            </a:pPr>
            <a:r>
              <a:rPr lang="en-US" sz="2600"/>
              <a:t>Prolonged intubation</a:t>
            </a:r>
          </a:p>
          <a:p>
            <a:pPr>
              <a:lnSpc>
                <a:spcPct val="90000"/>
              </a:lnSpc>
            </a:pPr>
            <a:r>
              <a:rPr lang="en-US" sz="2600"/>
              <a:t>Secretion management</a:t>
            </a:r>
          </a:p>
          <a:p>
            <a:pPr>
              <a:lnSpc>
                <a:spcPct val="90000"/>
              </a:lnSpc>
            </a:pPr>
            <a:r>
              <a:rPr lang="en-US" sz="2600"/>
              <a:t>Cannot intubate</a:t>
            </a:r>
          </a:p>
          <a:p>
            <a:pPr>
              <a:lnSpc>
                <a:spcPct val="90000"/>
              </a:lnSpc>
            </a:pPr>
            <a:r>
              <a:rPr lang="en-US" sz="2600"/>
              <a:t>Stridor due to tracheal blockage</a:t>
            </a:r>
          </a:p>
          <a:p>
            <a:pPr>
              <a:lnSpc>
                <a:spcPct val="90000"/>
              </a:lnSpc>
            </a:pPr>
            <a:r>
              <a:rPr lang="en-US" sz="2600"/>
              <a:t>Sleep apnea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Tracheotomy/Tracheostomy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Tracheotomy temporary opening into the trachea to facilitate breathing </a:t>
            </a:r>
          </a:p>
          <a:p>
            <a:pPr>
              <a:lnSpc>
                <a:spcPct val="80000"/>
              </a:lnSpc>
            </a:pPr>
            <a:r>
              <a:rPr lang="en-US" sz="2600"/>
              <a:t>Tracheostomy permanent opening of the trachea and creation of a tracheal stoma</a:t>
            </a:r>
          </a:p>
          <a:p>
            <a:pPr>
              <a:lnSpc>
                <a:spcPct val="80000"/>
              </a:lnSpc>
            </a:pPr>
            <a:r>
              <a:rPr lang="en-US" sz="2600"/>
              <a:t>Must place tracheal tube with either</a:t>
            </a:r>
          </a:p>
          <a:p>
            <a:pPr>
              <a:lnSpc>
                <a:spcPct val="80000"/>
              </a:lnSpc>
            </a:pPr>
            <a:r>
              <a:rPr lang="en-US" sz="2600"/>
              <a:t>Patient will be hooked up to a ventilator</a:t>
            </a:r>
          </a:p>
          <a:p>
            <a:pPr>
              <a:lnSpc>
                <a:spcPct val="80000"/>
              </a:lnSpc>
            </a:pPr>
            <a:r>
              <a:rPr lang="en-US" sz="2600"/>
              <a:t>Long term tracheostomy may eventually be able to ween off ventilator, but maintain stoma that will function as their nose did prior to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Positioning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Thoracoscopy or Thoracotomy </a:t>
            </a:r>
          </a:p>
          <a:p>
            <a:pPr>
              <a:lnSpc>
                <a:spcPct val="80000"/>
              </a:lnSpc>
            </a:pPr>
            <a:r>
              <a:rPr lang="en-US" sz="2100"/>
              <a:t>For talc pleurodesis, decortication, wedge resection, lobectomy, pneumonectomy</a:t>
            </a:r>
          </a:p>
          <a:p>
            <a:pPr>
              <a:lnSpc>
                <a:spcPct val="80000"/>
              </a:lnSpc>
            </a:pPr>
            <a:endParaRPr lang="en-US" sz="2100"/>
          </a:p>
          <a:p>
            <a:pPr>
              <a:lnSpc>
                <a:spcPct val="80000"/>
              </a:lnSpc>
            </a:pPr>
            <a:r>
              <a:rPr lang="en-US" sz="2100"/>
              <a:t>Full postero-lateral position</a:t>
            </a:r>
          </a:p>
          <a:p>
            <a:pPr>
              <a:lnSpc>
                <a:spcPct val="80000"/>
              </a:lnSpc>
            </a:pPr>
            <a:r>
              <a:rPr lang="en-US" sz="2100"/>
              <a:t>Operative side up</a:t>
            </a:r>
          </a:p>
          <a:p>
            <a:pPr>
              <a:lnSpc>
                <a:spcPct val="80000"/>
              </a:lnSpc>
            </a:pPr>
            <a:r>
              <a:rPr lang="en-US" sz="2100"/>
              <a:t>Vacuum-bag/beanbag under draw-sheet (surgeon preference)</a:t>
            </a:r>
          </a:p>
          <a:p>
            <a:pPr>
              <a:lnSpc>
                <a:spcPct val="80000"/>
              </a:lnSpc>
            </a:pPr>
            <a:r>
              <a:rPr lang="en-US" sz="2100"/>
              <a:t>Axillary roll prevents brachial plexus damage</a:t>
            </a:r>
          </a:p>
          <a:p>
            <a:pPr>
              <a:lnSpc>
                <a:spcPct val="80000"/>
              </a:lnSpc>
            </a:pPr>
            <a:r>
              <a:rPr lang="en-US" sz="2100"/>
              <a:t>Down arm on armboard</a:t>
            </a:r>
          </a:p>
          <a:p>
            <a:pPr>
              <a:lnSpc>
                <a:spcPct val="80000"/>
              </a:lnSpc>
            </a:pPr>
            <a:r>
              <a:rPr lang="en-US" sz="2100"/>
              <a:t>Up arm on padded mayo or airplane sling device</a:t>
            </a:r>
          </a:p>
          <a:p>
            <a:pPr>
              <a:lnSpc>
                <a:spcPct val="80000"/>
              </a:lnSpc>
            </a:pPr>
            <a:r>
              <a:rPr lang="en-US" sz="2100"/>
              <a:t>Pillow under head</a:t>
            </a:r>
          </a:p>
          <a:p>
            <a:pPr>
              <a:lnSpc>
                <a:spcPct val="80000"/>
              </a:lnSpc>
            </a:pPr>
            <a:r>
              <a:rPr lang="en-US" sz="2100"/>
              <a:t>Pillows x 2 between knees (protects peroneal nerve) and feet</a:t>
            </a:r>
          </a:p>
          <a:p>
            <a:pPr>
              <a:lnSpc>
                <a:spcPct val="80000"/>
              </a:lnSpc>
            </a:pPr>
            <a:r>
              <a:rPr lang="en-US" sz="2100"/>
              <a:t>Foam pad under down leg</a:t>
            </a:r>
          </a:p>
          <a:p>
            <a:pPr>
              <a:lnSpc>
                <a:spcPct val="80000"/>
              </a:lnSpc>
            </a:pPr>
            <a:r>
              <a:rPr lang="en-US" sz="2100"/>
              <a:t>Safety strap and adhesive tape across pelvic girdle and shoulders for stabilization</a:t>
            </a:r>
          </a:p>
          <a:p>
            <a:pPr>
              <a:lnSpc>
                <a:spcPct val="8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Review of Normal Lung Function</a:t>
            </a:r>
          </a:p>
          <a:p>
            <a:r>
              <a:rPr lang="en-US"/>
              <a:t>Negative intrathoracic pressure and elasticity are required </a:t>
            </a:r>
          </a:p>
          <a:p>
            <a:r>
              <a:rPr lang="en-US"/>
              <a:t>Requires intact pleural cavity and intact visceral pleura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“Thorocostomy”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u="sng"/>
              <a:t>Disruption of Normal Lung Function </a:t>
            </a:r>
          </a:p>
          <a:p>
            <a:pPr>
              <a:lnSpc>
                <a:spcPct val="90000"/>
              </a:lnSpc>
            </a:pPr>
            <a:r>
              <a:rPr lang="en-US" sz="2100"/>
              <a:t>1.  PNEUMOTHORAX</a:t>
            </a:r>
          </a:p>
          <a:p>
            <a:pPr>
              <a:lnSpc>
                <a:spcPct val="90000"/>
              </a:lnSpc>
            </a:pPr>
            <a:r>
              <a:rPr lang="en-US" sz="2100"/>
              <a:t>Interference with the negative intrathoracic pressure</a:t>
            </a:r>
          </a:p>
          <a:p>
            <a:pPr>
              <a:lnSpc>
                <a:spcPct val="90000"/>
              </a:lnSpc>
            </a:pPr>
            <a:r>
              <a:rPr lang="en-US" sz="2100"/>
              <a:t>Air in the pleural space or visceral pleura causes partial lung collapse</a:t>
            </a:r>
          </a:p>
          <a:p>
            <a:pPr>
              <a:lnSpc>
                <a:spcPct val="90000"/>
              </a:lnSpc>
            </a:pPr>
            <a:r>
              <a:rPr lang="en-US" sz="2100"/>
              <a:t>The air takes up the space the lung needs to expand</a:t>
            </a:r>
          </a:p>
          <a:p>
            <a:pPr>
              <a:lnSpc>
                <a:spcPct val="90000"/>
              </a:lnSpc>
            </a:pPr>
            <a:r>
              <a:rPr lang="en-US" sz="2100"/>
              <a:t>Requires chest tube placement to re-establish negative pressure and intactness  </a:t>
            </a:r>
          </a:p>
          <a:p>
            <a:pPr>
              <a:lnSpc>
                <a:spcPct val="90000"/>
              </a:lnSpc>
            </a:pPr>
            <a:r>
              <a:rPr lang="en-US" sz="2100"/>
              <a:t>Cause:  trauma (blunt or penetrating), tear or perforation in the visceral lining</a:t>
            </a:r>
          </a:p>
          <a:p>
            <a:pPr>
              <a:lnSpc>
                <a:spcPct val="90000"/>
              </a:lnSpc>
            </a:pPr>
            <a:r>
              <a:rPr lang="en-US" sz="2100"/>
              <a:t>Tear may result from an emphysematous bleb or lung abscess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4" descr="msoADF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0200"/>
            <a:ext cx="9144000" cy="1005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u="sng"/>
              <a:t>Disruption of Normal Lung Function</a:t>
            </a:r>
          </a:p>
          <a:p>
            <a:pPr>
              <a:lnSpc>
                <a:spcPct val="90000"/>
              </a:lnSpc>
            </a:pPr>
            <a:r>
              <a:rPr lang="en-US" sz="2100"/>
              <a:t>2.  Open Pneumothorax</a:t>
            </a:r>
          </a:p>
          <a:p>
            <a:pPr>
              <a:lnSpc>
                <a:spcPct val="90000"/>
              </a:lnSpc>
            </a:pPr>
            <a:r>
              <a:rPr lang="en-US" sz="2100"/>
              <a:t>Large penetrating wound</a:t>
            </a:r>
          </a:p>
          <a:p>
            <a:pPr>
              <a:lnSpc>
                <a:spcPct val="90000"/>
              </a:lnSpc>
            </a:pPr>
            <a:r>
              <a:rPr lang="en-US" sz="2100"/>
              <a:t>Cover wound with vaseline dressing</a:t>
            </a:r>
          </a:p>
          <a:p>
            <a:pPr>
              <a:lnSpc>
                <a:spcPct val="90000"/>
              </a:lnSpc>
            </a:pPr>
            <a:r>
              <a:rPr lang="en-US" sz="2100"/>
              <a:t>Insert chest tube</a:t>
            </a:r>
          </a:p>
          <a:p>
            <a:pPr>
              <a:lnSpc>
                <a:spcPct val="90000"/>
              </a:lnSpc>
            </a:pPr>
            <a:r>
              <a:rPr lang="en-US" sz="2100"/>
              <a:t>3.  Tension Pneumothorax</a:t>
            </a:r>
          </a:p>
          <a:p>
            <a:pPr>
              <a:lnSpc>
                <a:spcPct val="90000"/>
              </a:lnSpc>
            </a:pPr>
            <a:r>
              <a:rPr lang="en-US" sz="2100"/>
              <a:t>Air coming out of bronchus into pleural space and can’t get back out</a:t>
            </a:r>
          </a:p>
          <a:p>
            <a:pPr>
              <a:lnSpc>
                <a:spcPct val="90000"/>
              </a:lnSpc>
            </a:pPr>
            <a:r>
              <a:rPr lang="en-US" sz="2100"/>
              <a:t>Requires decompression with a large needle and chest tube insertion</a:t>
            </a:r>
          </a:p>
          <a:p>
            <a:pPr>
              <a:lnSpc>
                <a:spcPct val="90000"/>
              </a:lnSpc>
            </a:pPr>
            <a:r>
              <a:rPr lang="en-US" sz="2100"/>
              <a:t>Urgent Intervention required due to potential shift that could affect the opposite lung and heart (death)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Disruption of Normal Lung Function</a:t>
            </a:r>
          </a:p>
          <a:p>
            <a:r>
              <a:rPr lang="en-US"/>
              <a:t>4.  Hemothorax</a:t>
            </a:r>
          </a:p>
          <a:p>
            <a:r>
              <a:rPr lang="en-US"/>
              <a:t>Blood from small vessel rupture is leaking out into the pleural space</a:t>
            </a:r>
          </a:p>
          <a:p>
            <a:r>
              <a:rPr lang="en-US"/>
              <a:t>Causes: pneumonia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TB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malignancy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</a:t>
            </a:r>
            <a:r>
              <a:rPr lang="en-US" sz="3600"/>
              <a:t>Anatomy &amp; Physiology</a:t>
            </a:r>
          </a:p>
          <a:p>
            <a:pPr algn="ctr">
              <a:buFont typeface="Wingdings" pitchFamily="2" charset="2"/>
              <a:buNone/>
            </a:pPr>
            <a:r>
              <a:rPr lang="en-US" sz="3600"/>
              <a:t> of the </a:t>
            </a:r>
          </a:p>
          <a:p>
            <a:pPr algn="ctr">
              <a:buFont typeface="Wingdings" pitchFamily="2" charset="2"/>
              <a:buNone/>
            </a:pPr>
            <a:r>
              <a:rPr lang="en-US" sz="3600"/>
              <a:t>Respiratory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Prepping/Draping</a:t>
            </a:r>
          </a:p>
          <a:p>
            <a:pPr>
              <a:lnSpc>
                <a:spcPct val="90000"/>
              </a:lnSpc>
            </a:pPr>
            <a:r>
              <a:rPr lang="en-US" sz="2600"/>
              <a:t>Pre-existing chest wound /work around site and prep wound last (avoids further infection)</a:t>
            </a:r>
          </a:p>
          <a:p>
            <a:pPr>
              <a:lnSpc>
                <a:spcPct val="90000"/>
              </a:lnSpc>
            </a:pPr>
            <a:r>
              <a:rPr lang="en-US" sz="2600"/>
              <a:t>Non-pre-existing wound prep site of chest tube first and work around (remember prep axilla last if prepping that far out)</a:t>
            </a:r>
          </a:p>
          <a:p>
            <a:pPr>
              <a:lnSpc>
                <a:spcPct val="90000"/>
              </a:lnSpc>
            </a:pPr>
            <a:r>
              <a:rPr lang="en-US" sz="2600"/>
              <a:t>Towels x 4, laparotomy sheet, or universal sheet</a:t>
            </a:r>
          </a:p>
          <a:p>
            <a:pPr>
              <a:lnSpc>
                <a:spcPct val="90000"/>
              </a:lnSpc>
            </a:pPr>
            <a:r>
              <a:rPr lang="en-US" sz="2600"/>
              <a:t>In emergency may only use towels </a:t>
            </a:r>
          </a:p>
          <a:p>
            <a:pPr>
              <a:lnSpc>
                <a:spcPct val="90000"/>
              </a:lnSpc>
            </a:pPr>
            <a:r>
              <a:rPr lang="en-US" sz="2600"/>
              <a:t>In emergency may just pour anti-bacterial onto chest and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Procedure</a:t>
            </a:r>
          </a:p>
          <a:p>
            <a:pPr>
              <a:lnSpc>
                <a:spcPct val="80000"/>
              </a:lnSpc>
            </a:pPr>
            <a:r>
              <a:rPr lang="en-US" sz="2600"/>
              <a:t>Knife</a:t>
            </a:r>
          </a:p>
          <a:p>
            <a:pPr>
              <a:lnSpc>
                <a:spcPct val="80000"/>
              </a:lnSpc>
            </a:pPr>
            <a:r>
              <a:rPr lang="en-US" sz="2600"/>
              <a:t>Bovie</a:t>
            </a:r>
          </a:p>
          <a:p>
            <a:pPr>
              <a:lnSpc>
                <a:spcPct val="80000"/>
              </a:lnSpc>
            </a:pPr>
            <a:r>
              <a:rPr lang="en-US" sz="2600"/>
              <a:t>Long kelly or tonsil</a:t>
            </a:r>
          </a:p>
          <a:p>
            <a:pPr>
              <a:lnSpc>
                <a:spcPct val="80000"/>
              </a:lnSpc>
            </a:pPr>
            <a:r>
              <a:rPr lang="en-US" sz="2600"/>
              <a:t>Chest tube</a:t>
            </a:r>
          </a:p>
          <a:p>
            <a:pPr>
              <a:lnSpc>
                <a:spcPct val="80000"/>
              </a:lnSpc>
            </a:pPr>
            <a:r>
              <a:rPr lang="en-US" sz="2600"/>
              <a:t>Heavy Silk (#1) on a cutting needle (are free-eyed needles)</a:t>
            </a:r>
          </a:p>
          <a:p>
            <a:pPr>
              <a:lnSpc>
                <a:spcPct val="80000"/>
              </a:lnSpc>
            </a:pPr>
            <a:r>
              <a:rPr lang="en-US" sz="2600"/>
              <a:t>Cut chest tube to protrude about 4” attach to pleurevac with suction attached</a:t>
            </a:r>
          </a:p>
          <a:p>
            <a:pPr>
              <a:lnSpc>
                <a:spcPct val="80000"/>
              </a:lnSpc>
            </a:pPr>
            <a:r>
              <a:rPr lang="en-US" sz="2600"/>
              <a:t>Band connection or tape</a:t>
            </a:r>
          </a:p>
          <a:p>
            <a:pPr>
              <a:lnSpc>
                <a:spcPct val="80000"/>
              </a:lnSpc>
            </a:pPr>
            <a:r>
              <a:rPr lang="en-US" sz="2600"/>
              <a:t>Apply gauze dressing or drain sponge and tape</a:t>
            </a:r>
          </a:p>
          <a:p>
            <a:pPr>
              <a:lnSpc>
                <a:spcPct val="8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Chest Drainage System/Pleurevac</a:t>
            </a:r>
          </a:p>
          <a:p>
            <a:r>
              <a:rPr lang="en-US"/>
              <a:t>Provides way for blood, fluid, or air to drain from the mediastinal or pleural cavities re-establishing negative pressure</a:t>
            </a:r>
          </a:p>
          <a:p>
            <a:r>
              <a:rPr lang="en-US"/>
              <a:t>Drainage system work 3 ways: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positive expiratory pressure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suction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gravity or water seal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4" name="Picture 4" descr="mso3A9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85800"/>
            <a:ext cx="8520113" cy="937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Tube Insertion</a:t>
            </a:r>
            <a:br>
              <a:rPr lang="en-US"/>
            </a:br>
            <a:r>
              <a:rPr lang="en-US"/>
              <a:t>“Thoracostomy”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drainage system or pleurevac below the patient’s body</a:t>
            </a:r>
          </a:p>
          <a:p>
            <a:r>
              <a:rPr lang="en-US"/>
              <a:t>Must be kept sterile</a:t>
            </a:r>
          </a:p>
          <a:p>
            <a:r>
              <a:rPr lang="en-US"/>
              <a:t>Are usually taken out in 3-7 days depending on the reason they were 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Visualization of the thoracic cavity by a thoracoscope</a:t>
            </a:r>
          </a:p>
          <a:p>
            <a:r>
              <a:rPr lang="en-US" sz="2600"/>
              <a:t>Used to obtain/evaluate biopsies, take wedge resections, and administer talc pleuredesis</a:t>
            </a:r>
          </a:p>
          <a:p>
            <a:r>
              <a:rPr lang="en-US" sz="2600"/>
              <a:t>*Talc Pleuredesis (tx. for spontaneous bleb rupture)</a:t>
            </a:r>
          </a:p>
          <a:p>
            <a:r>
              <a:rPr lang="en-US" sz="2600"/>
              <a:t>Consent will have most often have “thoracoscopy possible thoracotomy” in event larger incision is needed based on biopsy results and visibility</a:t>
            </a:r>
          </a:p>
          <a:p>
            <a:r>
              <a:rPr lang="en-US" sz="2600"/>
              <a:t>Will need to have instrumentation for a thoracotomy on field 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Supplies</a:t>
            </a:r>
          </a:p>
          <a:p>
            <a:pPr>
              <a:lnSpc>
                <a:spcPct val="80000"/>
              </a:lnSpc>
            </a:pPr>
            <a:r>
              <a:rPr lang="en-US" sz="2000"/>
              <a:t>Laparotomy sheet or universal sheets</a:t>
            </a:r>
          </a:p>
          <a:p>
            <a:pPr>
              <a:lnSpc>
                <a:spcPct val="80000"/>
              </a:lnSpc>
            </a:pPr>
            <a:r>
              <a:rPr lang="en-US" sz="2000"/>
              <a:t>Gowns, gloves</a:t>
            </a:r>
          </a:p>
          <a:p>
            <a:pPr>
              <a:lnSpc>
                <a:spcPct val="80000"/>
              </a:lnSpc>
            </a:pPr>
            <a:r>
              <a:rPr lang="en-US" sz="2000"/>
              <a:t>Minor or major basin set</a:t>
            </a:r>
          </a:p>
          <a:p>
            <a:pPr>
              <a:lnSpc>
                <a:spcPct val="80000"/>
              </a:lnSpc>
            </a:pPr>
            <a:r>
              <a:rPr lang="en-US" sz="2000"/>
              <a:t>Blades #10 and #15</a:t>
            </a:r>
          </a:p>
          <a:p>
            <a:pPr>
              <a:lnSpc>
                <a:spcPct val="80000"/>
              </a:lnSpc>
            </a:pPr>
            <a:r>
              <a:rPr lang="en-US" sz="2000"/>
              <a:t>Bovie</a:t>
            </a:r>
          </a:p>
          <a:p>
            <a:pPr>
              <a:lnSpc>
                <a:spcPct val="80000"/>
              </a:lnSpc>
            </a:pPr>
            <a:r>
              <a:rPr lang="en-US" sz="2000"/>
              <a:t>Chest tubes (surgeon preference) &amp; Pleurevac</a:t>
            </a:r>
          </a:p>
          <a:p>
            <a:pPr>
              <a:lnSpc>
                <a:spcPct val="80000"/>
              </a:lnSpc>
            </a:pPr>
            <a:r>
              <a:rPr lang="en-US" sz="2000"/>
              <a:t>FRED or anti-fog</a:t>
            </a:r>
          </a:p>
          <a:p>
            <a:pPr>
              <a:lnSpc>
                <a:spcPct val="80000"/>
              </a:lnSpc>
            </a:pPr>
            <a:r>
              <a:rPr lang="en-US" sz="2000"/>
              <a:t>Scope warmer (place raytex in bottom to prevent scope damage/tell circulator it is in there)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 b="1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Trocar</a:t>
            </a:r>
          </a:p>
          <a:p>
            <a:pPr>
              <a:lnSpc>
                <a:spcPct val="80000"/>
              </a:lnSpc>
            </a:pPr>
            <a:r>
              <a:rPr lang="en-US" sz="2000"/>
              <a:t>Insufflation tubing (available)</a:t>
            </a:r>
          </a:p>
          <a:p>
            <a:pPr>
              <a:lnSpc>
                <a:spcPct val="80000"/>
              </a:lnSpc>
            </a:pPr>
            <a:r>
              <a:rPr lang="en-US" sz="2000"/>
              <a:t>Warm saline on field and in scope warmer</a:t>
            </a:r>
          </a:p>
          <a:p>
            <a:pPr>
              <a:lnSpc>
                <a:spcPct val="80000"/>
              </a:lnSpc>
            </a:pPr>
            <a:r>
              <a:rPr lang="en-US" sz="2000"/>
              <a:t>Raytex</a:t>
            </a:r>
          </a:p>
          <a:p>
            <a:pPr>
              <a:lnSpc>
                <a:spcPct val="80000"/>
              </a:lnSpc>
            </a:pPr>
            <a:r>
              <a:rPr lang="en-US" sz="2000"/>
              <a:t>Bovie</a:t>
            </a:r>
          </a:p>
          <a:p>
            <a:pPr>
              <a:lnSpc>
                <a:spcPct val="80000"/>
              </a:lnSpc>
            </a:pPr>
            <a:r>
              <a:rPr lang="en-US" sz="2000"/>
              <a:t>Suction (sigmoid suction tip)</a:t>
            </a:r>
          </a:p>
          <a:p>
            <a:pPr>
              <a:lnSpc>
                <a:spcPct val="80000"/>
              </a:lnSpc>
            </a:pPr>
            <a:r>
              <a:rPr lang="en-US" sz="2000"/>
              <a:t>Closing suture (vicryl 2-0 CT-2 and 4-0 PS-2)</a:t>
            </a:r>
          </a:p>
          <a:p>
            <a:pPr>
              <a:lnSpc>
                <a:spcPct val="80000"/>
              </a:lnSpc>
            </a:pPr>
            <a:r>
              <a:rPr lang="en-US" sz="2000"/>
              <a:t>Endoscopic staplers (variety)</a:t>
            </a:r>
          </a:p>
          <a:p>
            <a:pPr>
              <a:lnSpc>
                <a:spcPct val="80000"/>
              </a:lnSpc>
            </a:pPr>
            <a:r>
              <a:rPr lang="en-US" sz="2000"/>
              <a:t>Dressing post final counts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Instrumentation</a:t>
            </a:r>
          </a:p>
          <a:p>
            <a:pPr>
              <a:lnSpc>
                <a:spcPct val="90000"/>
              </a:lnSpc>
            </a:pPr>
            <a:r>
              <a:rPr lang="en-US" sz="2600"/>
              <a:t>0</a:t>
            </a:r>
            <a:r>
              <a:rPr lang="en-US" sz="2600">
                <a:cs typeface="Arial" charset="0"/>
              </a:rPr>
              <a:t>° or 30° scope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Camera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Light cord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Endoscopic instrument set (graspers, scissors, bovie, clip appliers)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CV Tray or Major Tray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Chest Tray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Pilling lung clamp tray available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Arial" charset="0"/>
              </a:rPr>
              <a:t>Long instrument set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Equipment</a:t>
            </a:r>
          </a:p>
          <a:p>
            <a:pPr>
              <a:lnSpc>
                <a:spcPct val="90000"/>
              </a:lnSpc>
            </a:pPr>
            <a:r>
              <a:rPr lang="en-US" sz="2600"/>
              <a:t>ECU</a:t>
            </a:r>
          </a:p>
          <a:p>
            <a:pPr>
              <a:lnSpc>
                <a:spcPct val="90000"/>
              </a:lnSpc>
            </a:pPr>
            <a:r>
              <a:rPr lang="en-US" sz="2600"/>
              <a:t>Suction</a:t>
            </a:r>
          </a:p>
          <a:p>
            <a:pPr>
              <a:lnSpc>
                <a:spcPct val="90000"/>
              </a:lnSpc>
            </a:pPr>
            <a:r>
              <a:rPr lang="en-US" sz="2600"/>
              <a:t>Bair Hugger (lower body)</a:t>
            </a:r>
          </a:p>
          <a:p>
            <a:pPr>
              <a:lnSpc>
                <a:spcPct val="90000"/>
              </a:lnSpc>
            </a:pPr>
            <a:r>
              <a:rPr lang="en-US" sz="2600"/>
              <a:t>Light source/Camera box</a:t>
            </a:r>
          </a:p>
          <a:p>
            <a:pPr>
              <a:lnSpc>
                <a:spcPct val="90000"/>
              </a:lnSpc>
            </a:pPr>
            <a:r>
              <a:rPr lang="en-US" sz="2600"/>
              <a:t>Video monitor</a:t>
            </a:r>
          </a:p>
          <a:p>
            <a:pPr>
              <a:lnSpc>
                <a:spcPct val="90000"/>
              </a:lnSpc>
            </a:pPr>
            <a:r>
              <a:rPr lang="en-US" sz="2600"/>
              <a:t>Thorax cannot be insufflated</a:t>
            </a:r>
          </a:p>
          <a:p>
            <a:pPr>
              <a:lnSpc>
                <a:spcPct val="90000"/>
              </a:lnSpc>
            </a:pPr>
            <a:r>
              <a:rPr lang="en-US" sz="2600"/>
              <a:t>Double lumen ET tube allows for single lung ventilation and collapse of affected lung</a:t>
            </a:r>
          </a:p>
          <a:p>
            <a:pPr>
              <a:lnSpc>
                <a:spcPct val="90000"/>
              </a:lnSpc>
            </a:pPr>
            <a:r>
              <a:rPr lang="en-US" sz="2600"/>
              <a:t>Defibrillator (available)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Prepping and Draping</a:t>
            </a:r>
          </a:p>
          <a:p>
            <a:r>
              <a:rPr lang="en-US"/>
              <a:t>Begin at incision site and work outward in a circular motion (axilla last)</a:t>
            </a:r>
          </a:p>
          <a:p>
            <a:r>
              <a:rPr lang="en-US"/>
              <a:t>Towels x 4 or 5</a:t>
            </a:r>
          </a:p>
          <a:p>
            <a:r>
              <a:rPr lang="en-US"/>
              <a:t>Drying towels</a:t>
            </a:r>
          </a:p>
          <a:p>
            <a:r>
              <a:rPr lang="en-US"/>
              <a:t>Ioban</a:t>
            </a:r>
          </a:p>
          <a:p>
            <a:r>
              <a:rPr lang="en-US"/>
              <a:t>Laparotomy sheet or universal drapes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Organs of Respiratory System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Nose</a:t>
            </a:r>
          </a:p>
          <a:p>
            <a:r>
              <a:rPr lang="en-US"/>
              <a:t>Pharynx</a:t>
            </a:r>
          </a:p>
          <a:p>
            <a:r>
              <a:rPr lang="en-US"/>
              <a:t>Larynx</a:t>
            </a:r>
          </a:p>
          <a:p>
            <a:r>
              <a:rPr lang="en-US"/>
              <a:t>Trachea</a:t>
            </a:r>
          </a:p>
          <a:p>
            <a:r>
              <a:rPr lang="en-US"/>
              <a:t>Lungs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/>
              <a:t>Procedure</a:t>
            </a:r>
          </a:p>
          <a:p>
            <a:pPr>
              <a:lnSpc>
                <a:spcPct val="80000"/>
              </a:lnSpc>
            </a:pPr>
            <a:r>
              <a:rPr lang="en-US" sz="1900"/>
              <a:t>Pass off bovie, suction, light cord, and camera cord</a:t>
            </a:r>
          </a:p>
          <a:p>
            <a:pPr>
              <a:lnSpc>
                <a:spcPct val="80000"/>
              </a:lnSpc>
            </a:pPr>
            <a:r>
              <a:rPr lang="en-US" sz="1900"/>
              <a:t>Knife</a:t>
            </a:r>
          </a:p>
          <a:p>
            <a:pPr>
              <a:lnSpc>
                <a:spcPct val="80000"/>
              </a:lnSpc>
            </a:pPr>
            <a:r>
              <a:rPr lang="en-US" sz="1900"/>
              <a:t>Bovie</a:t>
            </a:r>
          </a:p>
          <a:p>
            <a:pPr>
              <a:lnSpc>
                <a:spcPct val="80000"/>
              </a:lnSpc>
            </a:pPr>
            <a:r>
              <a:rPr lang="en-US" sz="1900"/>
              <a:t>Incisions x two or three</a:t>
            </a:r>
          </a:p>
          <a:p>
            <a:pPr>
              <a:lnSpc>
                <a:spcPct val="80000"/>
              </a:lnSpc>
            </a:pPr>
            <a:r>
              <a:rPr lang="en-US" sz="1900"/>
              <a:t>Kelly or metz to open intercostal space</a:t>
            </a:r>
          </a:p>
          <a:p>
            <a:pPr>
              <a:lnSpc>
                <a:spcPct val="80000"/>
              </a:lnSpc>
            </a:pPr>
            <a:r>
              <a:rPr lang="en-US" sz="1900"/>
              <a:t>Trocar (keep obturator available)</a:t>
            </a:r>
          </a:p>
          <a:p>
            <a:pPr>
              <a:lnSpc>
                <a:spcPct val="80000"/>
              </a:lnSpc>
            </a:pPr>
            <a:r>
              <a:rPr lang="en-US" sz="1900"/>
              <a:t>Scope </a:t>
            </a:r>
          </a:p>
          <a:p>
            <a:pPr>
              <a:lnSpc>
                <a:spcPct val="80000"/>
              </a:lnSpc>
            </a:pPr>
            <a:r>
              <a:rPr lang="en-US" sz="1900"/>
              <a:t>Trocar for manipulating device such as forceps, long pilling lung clamps</a:t>
            </a:r>
          </a:p>
          <a:p>
            <a:pPr>
              <a:lnSpc>
                <a:spcPct val="80000"/>
              </a:lnSpc>
            </a:pPr>
            <a:r>
              <a:rPr lang="en-US" sz="1900"/>
              <a:t>Endoscopic staplers as requested as well as reloads</a:t>
            </a:r>
          </a:p>
          <a:p>
            <a:pPr>
              <a:lnSpc>
                <a:spcPct val="80000"/>
              </a:lnSpc>
            </a:pPr>
            <a:r>
              <a:rPr lang="en-US" sz="1900"/>
              <a:t>Biopsy needle or culture swab as needed</a:t>
            </a:r>
          </a:p>
          <a:p>
            <a:pPr>
              <a:lnSpc>
                <a:spcPct val="80000"/>
              </a:lnSpc>
            </a:pPr>
            <a:r>
              <a:rPr lang="en-US" sz="1900"/>
              <a:t>Talc available if pleuradesis </a:t>
            </a:r>
          </a:p>
          <a:p>
            <a:pPr>
              <a:lnSpc>
                <a:spcPct val="80000"/>
              </a:lnSpc>
            </a:pPr>
            <a:r>
              <a:rPr lang="en-US" sz="1900"/>
              <a:t>Rough bovie pad cut and on a long sponge stick or pilling lung clamp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Thoracoscopy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Chest tubes (x 1 or 2) surgeon preference on size and type {come straight and right angled} Sizes #10F through 36F</a:t>
            </a:r>
          </a:p>
          <a:p>
            <a:r>
              <a:rPr lang="en-US" sz="2600"/>
              <a:t>Sew in chest tubes with #1 silk on a cutting needle</a:t>
            </a:r>
          </a:p>
          <a:p>
            <a:r>
              <a:rPr lang="en-US" sz="2600"/>
              <a:t>Close with 2-0 Vicryl taper CT-2                            and 4-0 cutting PS-2</a:t>
            </a:r>
          </a:p>
          <a:p>
            <a:r>
              <a:rPr lang="en-US" sz="2600"/>
              <a:t>Dress per surgeon preference </a:t>
            </a:r>
          </a:p>
          <a:p>
            <a:r>
              <a:rPr lang="en-US" sz="2600"/>
              <a:t>Keep table sterile until all frozen results back and patient ready to transport (r/o thoracotomy)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*Decortication (removal of exudate or scarring) </a:t>
            </a:r>
          </a:p>
          <a:p>
            <a:r>
              <a:rPr lang="en-US"/>
              <a:t>Scarring interfering with normal respiration</a:t>
            </a:r>
          </a:p>
          <a:p>
            <a:r>
              <a:rPr lang="en-US"/>
              <a:t>Generally due to infectious process           (ex. pneumonia)</a:t>
            </a:r>
          </a:p>
          <a:p>
            <a:r>
              <a:rPr lang="en-US"/>
              <a:t>Also called “membrane peel”</a:t>
            </a:r>
          </a:p>
          <a:p>
            <a:r>
              <a:rPr lang="en-US"/>
              <a:t>If extensive will have to open = “thoracotomy”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Post-operative Considerations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Connect chest tube immediately to prevent clot formation in the tube or pneumothorax</a:t>
            </a:r>
          </a:p>
          <a:p>
            <a:r>
              <a:rPr lang="en-US"/>
              <a:t>Make sure chest tube attached securely so it does not come undone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Complications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Atelectasis</a:t>
            </a:r>
          </a:p>
          <a:p>
            <a:r>
              <a:rPr lang="en-US" sz="2600"/>
              <a:t>Pneumonia</a:t>
            </a:r>
          </a:p>
          <a:p>
            <a:r>
              <a:rPr lang="en-US" sz="2600"/>
              <a:t>Respiratory insufficiency</a:t>
            </a:r>
          </a:p>
          <a:p>
            <a:r>
              <a:rPr lang="en-US" sz="2600"/>
              <a:t>Pneumothorax</a:t>
            </a:r>
          </a:p>
          <a:p>
            <a:r>
              <a:rPr lang="en-US" sz="2600"/>
              <a:t>Hemorrhage</a:t>
            </a:r>
          </a:p>
          <a:p>
            <a:r>
              <a:rPr lang="en-US" sz="2600"/>
              <a:t>Pulmonary embolus</a:t>
            </a:r>
          </a:p>
          <a:p>
            <a:r>
              <a:rPr lang="en-US" sz="2600"/>
              <a:t>Mediastinal shift</a:t>
            </a:r>
          </a:p>
          <a:p>
            <a:r>
              <a:rPr lang="en-US" sz="2600"/>
              <a:t>Acute pulmonary edema</a:t>
            </a:r>
          </a:p>
          <a:p>
            <a:r>
              <a:rPr lang="en-US" sz="2600"/>
              <a:t>Infection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Prognosis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Depends on patient’s post-operative status and the pathological process</a:t>
            </a:r>
          </a:p>
          <a:p>
            <a:endParaRPr lang="en-US"/>
          </a:p>
          <a:p>
            <a:r>
              <a:rPr lang="en-US"/>
              <a:t>Malignancies that have not progressed into the lymph nodes (negative nodes) have good prognosis with tumor removal</a:t>
            </a:r>
          </a:p>
          <a:p>
            <a:r>
              <a:rPr lang="en-US"/>
              <a:t>May undergo chemotherapy or radiation post-operatively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Anatomy &amp; Physiology </a:t>
            </a:r>
          </a:p>
          <a:p>
            <a:pPr>
              <a:lnSpc>
                <a:spcPct val="90000"/>
              </a:lnSpc>
            </a:pPr>
            <a:r>
              <a:rPr lang="en-US" sz="2100"/>
              <a:t>Pathology </a:t>
            </a:r>
          </a:p>
          <a:p>
            <a:pPr>
              <a:lnSpc>
                <a:spcPct val="90000"/>
              </a:lnSpc>
            </a:pPr>
            <a:r>
              <a:rPr lang="en-US" sz="2100"/>
              <a:t>Diagnosis</a:t>
            </a:r>
          </a:p>
          <a:p>
            <a:pPr>
              <a:lnSpc>
                <a:spcPct val="90000"/>
              </a:lnSpc>
            </a:pPr>
            <a:r>
              <a:rPr lang="en-US" sz="2100"/>
              <a:t>Anesthesia </a:t>
            </a:r>
          </a:p>
          <a:p>
            <a:pPr>
              <a:lnSpc>
                <a:spcPct val="90000"/>
              </a:lnSpc>
            </a:pPr>
            <a:r>
              <a:rPr lang="en-US" sz="2100"/>
              <a:t>Medications </a:t>
            </a:r>
          </a:p>
          <a:p>
            <a:pPr>
              <a:lnSpc>
                <a:spcPct val="90000"/>
              </a:lnSpc>
            </a:pPr>
            <a:r>
              <a:rPr lang="en-US" sz="2100"/>
              <a:t>Patient preparation</a:t>
            </a:r>
          </a:p>
          <a:p>
            <a:pPr>
              <a:lnSpc>
                <a:spcPct val="90000"/>
              </a:lnSpc>
            </a:pPr>
            <a:r>
              <a:rPr lang="en-US" sz="2100"/>
              <a:t>Positioning</a:t>
            </a:r>
          </a:p>
          <a:p>
            <a:pPr>
              <a:lnSpc>
                <a:spcPct val="90000"/>
              </a:lnSpc>
            </a:pPr>
            <a:r>
              <a:rPr lang="en-US" sz="2100"/>
              <a:t>Supplies, Instruments, Equipment</a:t>
            </a:r>
          </a:p>
          <a:p>
            <a:pPr>
              <a:lnSpc>
                <a:spcPct val="90000"/>
              </a:lnSpc>
            </a:pPr>
            <a:r>
              <a:rPr lang="en-US" sz="2100"/>
              <a:t>Prepping and Draping</a:t>
            </a:r>
          </a:p>
          <a:p>
            <a:pPr>
              <a:lnSpc>
                <a:spcPct val="90000"/>
              </a:lnSpc>
            </a:pPr>
            <a:r>
              <a:rPr lang="en-US" sz="2100"/>
              <a:t>Procedures:  Laryngoscopy, Bronchoscopy, Mediastinoscopy, Tracheotomy, Thoracostomy &amp; Thoracoscopy</a:t>
            </a:r>
          </a:p>
          <a:p>
            <a:pPr>
              <a:lnSpc>
                <a:spcPct val="90000"/>
              </a:lnSpc>
            </a:pPr>
            <a:r>
              <a:rPr lang="en-US" sz="2100"/>
              <a:t>Post-operative Considerations/Complications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Nose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Lined with goblet cells that produce mucous</a:t>
            </a:r>
          </a:p>
          <a:p>
            <a:r>
              <a:rPr lang="en-US"/>
              <a:t>Air hits conchae/turbinates and tumbles which allows warming, filtration, and moistening of the air</a:t>
            </a:r>
          </a:p>
          <a:p>
            <a:r>
              <a:rPr lang="en-US"/>
              <a:t>External nose from face out</a:t>
            </a:r>
          </a:p>
          <a:p>
            <a:r>
              <a:rPr lang="en-US"/>
              <a:t>Internal nose face back to sinuses</a:t>
            </a:r>
          </a:p>
          <a:p>
            <a:r>
              <a:rPr lang="en-US"/>
              <a:t>Upper posterior portion of nose lined with receptors for olfactory sense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3887</Words>
  <Application>Microsoft Office PowerPoint</Application>
  <PresentationFormat>On-screen Show (4:3)</PresentationFormat>
  <Paragraphs>596</Paragraphs>
  <Slides>86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0" baseType="lpstr">
      <vt:lpstr>Arial</vt:lpstr>
      <vt:lpstr>Times New Roman</vt:lpstr>
      <vt:lpstr>Wingdings</vt:lpstr>
      <vt:lpstr>Network</vt:lpstr>
      <vt:lpstr>Thoracic Surgery I</vt:lpstr>
      <vt:lpstr>Outline</vt:lpstr>
      <vt:lpstr>Purpose of Thoracic Surgery</vt:lpstr>
      <vt:lpstr>Terms </vt:lpstr>
      <vt:lpstr>Terms </vt:lpstr>
      <vt:lpstr>Slide 6</vt:lpstr>
      <vt:lpstr>Slide 7</vt:lpstr>
      <vt:lpstr>Organs of Respiratory System</vt:lpstr>
      <vt:lpstr>Nose </vt:lpstr>
      <vt:lpstr>Pharynx </vt:lpstr>
      <vt:lpstr>Larynx </vt:lpstr>
      <vt:lpstr>Trachea </vt:lpstr>
      <vt:lpstr>Primary Bronchi</vt:lpstr>
      <vt:lpstr>Secondary Bronchi/Lobar Bronchi</vt:lpstr>
      <vt:lpstr>Slide 15</vt:lpstr>
      <vt:lpstr>Tertiary Bronchi</vt:lpstr>
      <vt:lpstr>Respiratory System Functions</vt:lpstr>
      <vt:lpstr>Respiratory System Functions</vt:lpstr>
      <vt:lpstr>Respiratory System Functions</vt:lpstr>
      <vt:lpstr>Respiratory System Functions</vt:lpstr>
      <vt:lpstr>Respiration</vt:lpstr>
      <vt:lpstr>Control of Respiratory System</vt:lpstr>
      <vt:lpstr>Regulation of Breathing</vt:lpstr>
      <vt:lpstr>The Thoracic Cavity</vt:lpstr>
      <vt:lpstr>Anatomy &amp; Physiology of the Thoracic Cavity</vt:lpstr>
      <vt:lpstr>Slide 26</vt:lpstr>
      <vt:lpstr>Lungs</vt:lpstr>
      <vt:lpstr>Slide 28</vt:lpstr>
      <vt:lpstr>Lungs</vt:lpstr>
      <vt:lpstr>Slide 30</vt:lpstr>
      <vt:lpstr>Respiration/Breathing</vt:lpstr>
      <vt:lpstr>Respiration</vt:lpstr>
      <vt:lpstr>Boyle’s Law</vt:lpstr>
      <vt:lpstr>Pathology</vt:lpstr>
      <vt:lpstr>Pathology</vt:lpstr>
      <vt:lpstr>Pathology</vt:lpstr>
      <vt:lpstr> Initial Diagnosis</vt:lpstr>
      <vt:lpstr>Initial Diagnosis</vt:lpstr>
      <vt:lpstr>Diagnosis</vt:lpstr>
      <vt:lpstr>Specimens</vt:lpstr>
      <vt:lpstr>Specimens</vt:lpstr>
      <vt:lpstr>Slide 42</vt:lpstr>
      <vt:lpstr>Specimens</vt:lpstr>
      <vt:lpstr>Other Diagnostic Tests for Review </vt:lpstr>
      <vt:lpstr>Anesthesia</vt:lpstr>
      <vt:lpstr>Medications </vt:lpstr>
      <vt:lpstr>Preoperative Patient Preparation </vt:lpstr>
      <vt:lpstr>Positioning </vt:lpstr>
      <vt:lpstr>Laryngoscopes </vt:lpstr>
      <vt:lpstr>Microlaryngoscopy </vt:lpstr>
      <vt:lpstr>Supplies, Instrumentation, Equipment</vt:lpstr>
      <vt:lpstr>Bronchoscopes </vt:lpstr>
      <vt:lpstr>Slide 53</vt:lpstr>
      <vt:lpstr>Procedure</vt:lpstr>
      <vt:lpstr>Slide 55</vt:lpstr>
      <vt:lpstr>Positioning</vt:lpstr>
      <vt:lpstr>Prepping and Draping</vt:lpstr>
      <vt:lpstr>Supplies, Instrumentation, Equipment</vt:lpstr>
      <vt:lpstr>Procedure</vt:lpstr>
      <vt:lpstr>Procedure</vt:lpstr>
      <vt:lpstr>Procedure</vt:lpstr>
      <vt:lpstr>Indications For Tracheotomy or Tracheostomy</vt:lpstr>
      <vt:lpstr>Tracheotomy/Tracheostomy</vt:lpstr>
      <vt:lpstr>Positioning </vt:lpstr>
      <vt:lpstr>CHEST TUBE INSERTION “Thoracostomy”</vt:lpstr>
      <vt:lpstr>Chest Tube Insertion “Thorocostomy”</vt:lpstr>
      <vt:lpstr>Slide 67</vt:lpstr>
      <vt:lpstr>CHEST TUBE INSERTION “Thoracostomy”</vt:lpstr>
      <vt:lpstr>Chest Tube Insertion “Thoracostomy”</vt:lpstr>
      <vt:lpstr>Chest Tube Insertion “Thoracostomy”</vt:lpstr>
      <vt:lpstr>Chest Tube Insertion “Thoracostomy”</vt:lpstr>
      <vt:lpstr>Chest Tube Insertion “Thoracostomy”</vt:lpstr>
      <vt:lpstr>Slide 73</vt:lpstr>
      <vt:lpstr>Chest Tube Insertion “Thoracostomy”</vt:lpstr>
      <vt:lpstr>Thoracoscopy</vt:lpstr>
      <vt:lpstr>Thoracoscopy</vt:lpstr>
      <vt:lpstr>Thoracoscopy</vt:lpstr>
      <vt:lpstr>Thoracoscopy</vt:lpstr>
      <vt:lpstr>Thoracoscopy</vt:lpstr>
      <vt:lpstr>Thoracoscopy</vt:lpstr>
      <vt:lpstr>Thoracoscopy</vt:lpstr>
      <vt:lpstr>Slide 82</vt:lpstr>
      <vt:lpstr>Post-operative Considerations</vt:lpstr>
      <vt:lpstr>Possible Complications</vt:lpstr>
      <vt:lpstr>Prognosis 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Thoracic Surgery</dc:title>
  <dc:creator>Robin Keith</dc:creator>
  <cp:lastModifiedBy>ABTECH</cp:lastModifiedBy>
  <cp:revision>20</cp:revision>
  <dcterms:created xsi:type="dcterms:W3CDTF">2003-06-01T01:59:47Z</dcterms:created>
  <dcterms:modified xsi:type="dcterms:W3CDTF">2010-09-29T14:20:28Z</dcterms:modified>
</cp:coreProperties>
</file>